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7"/>
  </p:notesMasterIdLst>
  <p:sldIdLst>
    <p:sldId id="277" r:id="rId2"/>
    <p:sldId id="342" r:id="rId3"/>
    <p:sldId id="350" r:id="rId4"/>
    <p:sldId id="403" r:id="rId5"/>
    <p:sldId id="404" r:id="rId6"/>
    <p:sldId id="405" r:id="rId7"/>
    <p:sldId id="409" r:id="rId8"/>
    <p:sldId id="414" r:id="rId9"/>
    <p:sldId id="415" r:id="rId10"/>
    <p:sldId id="416" r:id="rId11"/>
    <p:sldId id="417" r:id="rId12"/>
    <p:sldId id="418" r:id="rId13"/>
    <p:sldId id="419" r:id="rId14"/>
    <p:sldId id="420" r:id="rId15"/>
    <p:sldId id="421" r:id="rId16"/>
    <p:sldId id="422" r:id="rId17"/>
    <p:sldId id="423" r:id="rId18"/>
    <p:sldId id="424" r:id="rId19"/>
    <p:sldId id="425" r:id="rId20"/>
    <p:sldId id="426" r:id="rId21"/>
    <p:sldId id="427" r:id="rId22"/>
    <p:sldId id="428" r:id="rId23"/>
    <p:sldId id="429" r:id="rId24"/>
    <p:sldId id="430" r:id="rId25"/>
    <p:sldId id="431" r:id="rId26"/>
    <p:sldId id="432" r:id="rId27"/>
    <p:sldId id="433" r:id="rId28"/>
    <p:sldId id="434" r:id="rId29"/>
    <p:sldId id="435" r:id="rId30"/>
    <p:sldId id="436" r:id="rId31"/>
    <p:sldId id="437" r:id="rId32"/>
    <p:sldId id="438" r:id="rId33"/>
    <p:sldId id="439" r:id="rId34"/>
    <p:sldId id="440" r:id="rId35"/>
    <p:sldId id="441" r:id="rId36"/>
    <p:sldId id="442" r:id="rId37"/>
    <p:sldId id="443" r:id="rId38"/>
    <p:sldId id="444" r:id="rId39"/>
    <p:sldId id="445" r:id="rId40"/>
    <p:sldId id="446" r:id="rId41"/>
    <p:sldId id="447" r:id="rId42"/>
    <p:sldId id="448" r:id="rId43"/>
    <p:sldId id="449" r:id="rId44"/>
    <p:sldId id="450" r:id="rId45"/>
    <p:sldId id="451" r:id="rId46"/>
    <p:sldId id="452" r:id="rId47"/>
    <p:sldId id="453" r:id="rId48"/>
    <p:sldId id="454" r:id="rId49"/>
    <p:sldId id="455" r:id="rId50"/>
    <p:sldId id="456" r:id="rId51"/>
    <p:sldId id="457" r:id="rId52"/>
    <p:sldId id="458" r:id="rId53"/>
    <p:sldId id="459" r:id="rId54"/>
    <p:sldId id="460" r:id="rId55"/>
    <p:sldId id="461" r:id="rId56"/>
    <p:sldId id="462" r:id="rId57"/>
    <p:sldId id="463" r:id="rId58"/>
    <p:sldId id="464" r:id="rId59"/>
    <p:sldId id="465" r:id="rId60"/>
    <p:sldId id="466" r:id="rId61"/>
    <p:sldId id="467" r:id="rId62"/>
    <p:sldId id="468" r:id="rId63"/>
    <p:sldId id="470" r:id="rId64"/>
    <p:sldId id="471" r:id="rId65"/>
    <p:sldId id="472" r:id="rId66"/>
    <p:sldId id="474" r:id="rId67"/>
    <p:sldId id="475" r:id="rId68"/>
    <p:sldId id="476" r:id="rId69"/>
    <p:sldId id="477" r:id="rId70"/>
    <p:sldId id="478" r:id="rId71"/>
    <p:sldId id="479" r:id="rId72"/>
    <p:sldId id="480" r:id="rId73"/>
    <p:sldId id="481" r:id="rId74"/>
    <p:sldId id="482" r:id="rId75"/>
    <p:sldId id="483" r:id="rId76"/>
    <p:sldId id="484" r:id="rId77"/>
    <p:sldId id="485" r:id="rId78"/>
    <p:sldId id="486" r:id="rId79"/>
    <p:sldId id="487" r:id="rId80"/>
    <p:sldId id="488" r:id="rId81"/>
    <p:sldId id="489" r:id="rId82"/>
    <p:sldId id="490" r:id="rId83"/>
    <p:sldId id="491" r:id="rId84"/>
    <p:sldId id="492" r:id="rId85"/>
    <p:sldId id="493" r:id="rId86"/>
    <p:sldId id="494" r:id="rId87"/>
    <p:sldId id="495" r:id="rId88"/>
    <p:sldId id="496" r:id="rId89"/>
    <p:sldId id="497" r:id="rId90"/>
    <p:sldId id="498" r:id="rId91"/>
    <p:sldId id="499" r:id="rId92"/>
    <p:sldId id="500" r:id="rId93"/>
    <p:sldId id="501" r:id="rId94"/>
    <p:sldId id="502" r:id="rId95"/>
    <p:sldId id="503" r:id="rId96"/>
    <p:sldId id="505" r:id="rId97"/>
    <p:sldId id="506" r:id="rId98"/>
    <p:sldId id="507" r:id="rId99"/>
    <p:sldId id="508" r:id="rId100"/>
    <p:sldId id="509" r:id="rId101"/>
    <p:sldId id="510" r:id="rId102"/>
    <p:sldId id="511" r:id="rId103"/>
    <p:sldId id="513" r:id="rId104"/>
    <p:sldId id="514" r:id="rId105"/>
    <p:sldId id="515" r:id="rId106"/>
    <p:sldId id="516" r:id="rId107"/>
    <p:sldId id="517" r:id="rId108"/>
    <p:sldId id="518" r:id="rId109"/>
    <p:sldId id="519" r:id="rId110"/>
    <p:sldId id="520" r:id="rId111"/>
    <p:sldId id="406" r:id="rId112"/>
    <p:sldId id="590" r:id="rId113"/>
    <p:sldId id="602" r:id="rId114"/>
    <p:sldId id="591" r:id="rId115"/>
    <p:sldId id="592" r:id="rId116"/>
    <p:sldId id="593" r:id="rId117"/>
    <p:sldId id="601" r:id="rId118"/>
    <p:sldId id="594" r:id="rId119"/>
    <p:sldId id="603" r:id="rId120"/>
    <p:sldId id="595" r:id="rId121"/>
    <p:sldId id="604" r:id="rId122"/>
    <p:sldId id="596" r:id="rId123"/>
    <p:sldId id="598" r:id="rId124"/>
    <p:sldId id="597" r:id="rId125"/>
    <p:sldId id="599" r:id="rId126"/>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70C3"/>
    <a:srgbClr val="0192FF"/>
    <a:srgbClr val="3446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47" autoAdjust="0"/>
    <p:restoredTop sz="94671" autoAdjust="0"/>
  </p:normalViewPr>
  <p:slideViewPr>
    <p:cSldViewPr>
      <p:cViewPr varScale="1">
        <p:scale>
          <a:sx n="70" d="100"/>
          <a:sy n="70" d="100"/>
        </p:scale>
        <p:origin x="-1104" y="-9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602C68-81D5-42E6-AF1A-88679C399255}" type="datetimeFigureOut">
              <a:rPr lang="es-CL" smtClean="0"/>
              <a:pPr/>
              <a:t>05-10-2015</a:t>
            </a:fld>
            <a:endParaRPr lang="es-CL"/>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54B6A8-DCE3-4D31-8F2F-338182BBFA44}" type="slidenum">
              <a:rPr lang="es-CL" smtClean="0"/>
              <a:pPr/>
              <a:t>‹Nº›</a:t>
            </a:fld>
            <a:endParaRPr lang="es-CL"/>
          </a:p>
        </p:txBody>
      </p:sp>
    </p:spTree>
    <p:extLst>
      <p:ext uri="{BB962C8B-B14F-4D97-AF65-F5344CB8AC3E}">
        <p14:creationId xmlns:p14="http://schemas.microsoft.com/office/powerpoint/2010/main" val="4224402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F07A6D-38A4-49B3-BA07-00344F4D6736}" type="slidenum">
              <a:rPr lang="ja-JP" altLang="en-US"/>
              <a:pPr/>
              <a:t>16</a:t>
            </a:fld>
            <a:endParaRPr lang="en-US" altLang="ja-JP"/>
          </a:p>
        </p:txBody>
      </p:sp>
      <p:sp>
        <p:nvSpPr>
          <p:cNvPr id="1273858" name="Rectangle 2"/>
          <p:cNvSpPr>
            <a:spLocks noGrp="1" noRot="1" noChangeAspect="1" noChangeArrowheads="1" noTextEdit="1"/>
          </p:cNvSpPr>
          <p:nvPr>
            <p:ph type="sldImg"/>
          </p:nvPr>
        </p:nvSpPr>
        <p:spPr>
          <a:ln/>
        </p:spPr>
      </p:sp>
      <p:sp>
        <p:nvSpPr>
          <p:cNvPr id="1273859"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E8593F-E1EB-425F-94C4-5543161ED86C}" type="slidenum">
              <a:rPr lang="ja-JP" altLang="en-US"/>
              <a:pPr/>
              <a:t>33</a:t>
            </a:fld>
            <a:endParaRPr lang="en-US" altLang="ja-JP"/>
          </a:p>
        </p:txBody>
      </p:sp>
      <p:sp>
        <p:nvSpPr>
          <p:cNvPr id="1863682" name="Rectangle 2"/>
          <p:cNvSpPr>
            <a:spLocks noGrp="1" noRot="1" noChangeAspect="1" noChangeArrowheads="1" noTextEdit="1"/>
          </p:cNvSpPr>
          <p:nvPr>
            <p:ph type="sldImg"/>
          </p:nvPr>
        </p:nvSpPr>
        <p:spPr>
          <a:xfrm>
            <a:off x="1143000" y="685800"/>
            <a:ext cx="4573588" cy="3430588"/>
          </a:xfrm>
          <a:ln/>
        </p:spPr>
      </p:sp>
      <p:sp>
        <p:nvSpPr>
          <p:cNvPr id="1863683" name="Rectangle 3"/>
          <p:cNvSpPr>
            <a:spLocks noGrp="1" noChangeArrowheads="1"/>
          </p:cNvSpPr>
          <p:nvPr>
            <p:ph type="body" idx="1"/>
          </p:nvPr>
        </p:nvSpPr>
        <p:spPr>
          <a:xfrm>
            <a:off x="914077" y="4345421"/>
            <a:ext cx="5029849" cy="4113068"/>
          </a:xfrm>
        </p:spPr>
        <p:txBody>
          <a:bodyPr/>
          <a:lstStyle/>
          <a:p>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A88CBE-8EA8-4C06-AAB1-4FA3CDB79396}" type="slidenum">
              <a:rPr lang="ja-JP" altLang="en-US"/>
              <a:pPr/>
              <a:t>36</a:t>
            </a:fld>
            <a:endParaRPr lang="en-US" altLang="ja-JP"/>
          </a:p>
        </p:txBody>
      </p:sp>
      <p:sp>
        <p:nvSpPr>
          <p:cNvPr id="1867778" name="Rectangle 2"/>
          <p:cNvSpPr>
            <a:spLocks noGrp="1" noRot="1" noChangeAspect="1" noChangeArrowheads="1" noTextEdit="1"/>
          </p:cNvSpPr>
          <p:nvPr>
            <p:ph type="sldImg"/>
          </p:nvPr>
        </p:nvSpPr>
        <p:spPr>
          <a:xfrm>
            <a:off x="1143000" y="685800"/>
            <a:ext cx="4573588" cy="3430588"/>
          </a:xfrm>
          <a:ln/>
        </p:spPr>
      </p:sp>
      <p:sp>
        <p:nvSpPr>
          <p:cNvPr id="1867779" name="Rectangle 3"/>
          <p:cNvSpPr>
            <a:spLocks noGrp="1" noChangeArrowheads="1"/>
          </p:cNvSpPr>
          <p:nvPr>
            <p:ph type="body" idx="1"/>
          </p:nvPr>
        </p:nvSpPr>
        <p:spPr>
          <a:xfrm>
            <a:off x="685151" y="4342534"/>
            <a:ext cx="5487699" cy="4115955"/>
          </a:xfrm>
        </p:spPr>
        <p:txBody>
          <a:bodyPr/>
          <a:lstStyle/>
          <a:p>
            <a:r>
              <a:rPr lang="es-MX"/>
              <a:t>Accesos a sala de maquinas y a plataforma superior. </a:t>
            </a:r>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AD7079-6F33-4CB0-B29F-C4BA0A732493}" type="slidenum">
              <a:rPr lang="ja-JP" altLang="en-US"/>
              <a:pPr/>
              <a:t>38</a:t>
            </a:fld>
            <a:endParaRPr lang="en-US" altLang="ja-JP"/>
          </a:p>
        </p:txBody>
      </p:sp>
      <p:sp>
        <p:nvSpPr>
          <p:cNvPr id="1899522" name="Rectangle 2"/>
          <p:cNvSpPr>
            <a:spLocks noGrp="1" noRot="1" noChangeAspect="1" noChangeArrowheads="1" noTextEdit="1"/>
          </p:cNvSpPr>
          <p:nvPr>
            <p:ph type="sldImg"/>
          </p:nvPr>
        </p:nvSpPr>
        <p:spPr>
          <a:xfrm>
            <a:off x="1143000" y="685800"/>
            <a:ext cx="4573588" cy="3430588"/>
          </a:xfrm>
          <a:ln/>
        </p:spPr>
      </p:sp>
      <p:sp>
        <p:nvSpPr>
          <p:cNvPr id="1899523" name="Rectangle 3"/>
          <p:cNvSpPr>
            <a:spLocks noGrp="1" noChangeArrowheads="1"/>
          </p:cNvSpPr>
          <p:nvPr>
            <p:ph type="body" idx="1"/>
          </p:nvPr>
        </p:nvSpPr>
        <p:spPr>
          <a:xfrm>
            <a:off x="685151" y="4342534"/>
            <a:ext cx="5487699" cy="4115955"/>
          </a:xfrm>
        </p:spPr>
        <p:txBody>
          <a:bodyPr/>
          <a:lstStyle/>
          <a:p>
            <a:endParaRPr lang="es-C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AA6385-F428-431B-B2DE-FF755DF4E226}" type="slidenum">
              <a:rPr lang="ja-JP" altLang="en-US"/>
              <a:pPr/>
              <a:t>39</a:t>
            </a:fld>
            <a:endParaRPr lang="en-US" altLang="ja-JP"/>
          </a:p>
        </p:txBody>
      </p:sp>
      <p:sp>
        <p:nvSpPr>
          <p:cNvPr id="1901570" name="Rectangle 2"/>
          <p:cNvSpPr>
            <a:spLocks noGrp="1" noRot="1" noChangeAspect="1" noChangeArrowheads="1" noTextEdit="1"/>
          </p:cNvSpPr>
          <p:nvPr>
            <p:ph type="sldImg"/>
          </p:nvPr>
        </p:nvSpPr>
        <p:spPr>
          <a:xfrm>
            <a:off x="857250" y="685512"/>
            <a:ext cx="5145124" cy="3430443"/>
          </a:xfrm>
          <a:ln/>
        </p:spPr>
      </p:sp>
      <p:sp>
        <p:nvSpPr>
          <p:cNvPr id="1901571" name="Rectangle 3"/>
          <p:cNvSpPr>
            <a:spLocks noGrp="1" noChangeArrowheads="1"/>
          </p:cNvSpPr>
          <p:nvPr>
            <p:ph type="body" idx="1"/>
          </p:nvPr>
        </p:nvSpPr>
        <p:spPr>
          <a:xfrm>
            <a:off x="685151" y="4342534"/>
            <a:ext cx="5487699" cy="4115955"/>
          </a:xfrm>
        </p:spPr>
        <p:txBody>
          <a:bodyPr/>
          <a:lstStyle/>
          <a:p>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1AEB3A-E4F9-453D-9CBC-F3E778BF1E9F}" type="slidenum">
              <a:rPr lang="ja-JP" altLang="en-US"/>
              <a:pPr/>
              <a:t>40</a:t>
            </a:fld>
            <a:endParaRPr lang="en-US" altLang="ja-JP"/>
          </a:p>
        </p:txBody>
      </p:sp>
      <p:sp>
        <p:nvSpPr>
          <p:cNvPr id="1903618" name="Rectangle 2"/>
          <p:cNvSpPr>
            <a:spLocks noGrp="1" noRot="1" noChangeAspect="1" noChangeArrowheads="1" noTextEdit="1"/>
          </p:cNvSpPr>
          <p:nvPr>
            <p:ph type="sldImg"/>
          </p:nvPr>
        </p:nvSpPr>
        <p:spPr>
          <a:xfrm>
            <a:off x="1143000" y="685800"/>
            <a:ext cx="4573588" cy="3430588"/>
          </a:xfrm>
          <a:ln/>
        </p:spPr>
      </p:sp>
      <p:sp>
        <p:nvSpPr>
          <p:cNvPr id="1903619" name="Rectangle 3"/>
          <p:cNvSpPr>
            <a:spLocks noGrp="1" noChangeArrowheads="1"/>
          </p:cNvSpPr>
          <p:nvPr>
            <p:ph type="body" idx="1"/>
          </p:nvPr>
        </p:nvSpPr>
        <p:spPr>
          <a:xfrm>
            <a:off x="685151" y="4342534"/>
            <a:ext cx="5487699" cy="4115955"/>
          </a:xfrm>
        </p:spPr>
        <p:txBody>
          <a:bodyPr/>
          <a:lstStyle/>
          <a:p>
            <a:endParaRPr lang="es-C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C679D5-D324-406C-AAA3-6E374D38F569}" type="slidenum">
              <a:rPr lang="ja-JP" altLang="en-US"/>
              <a:pPr/>
              <a:t>42</a:t>
            </a:fld>
            <a:endParaRPr lang="en-US" altLang="ja-JP"/>
          </a:p>
        </p:txBody>
      </p:sp>
      <p:sp>
        <p:nvSpPr>
          <p:cNvPr id="1273858" name="Rectangle 2"/>
          <p:cNvSpPr>
            <a:spLocks noGrp="1" noRot="1" noChangeAspect="1" noChangeArrowheads="1" noTextEdit="1"/>
          </p:cNvSpPr>
          <p:nvPr>
            <p:ph type="sldImg"/>
          </p:nvPr>
        </p:nvSpPr>
        <p:spPr>
          <a:ln/>
        </p:spPr>
      </p:sp>
      <p:sp>
        <p:nvSpPr>
          <p:cNvPr id="1273859"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0C623E-8BE7-49E2-B2E8-8B22C2D63A55}" type="slidenum">
              <a:rPr lang="ja-JP" altLang="en-US"/>
              <a:pPr/>
              <a:t>43</a:t>
            </a:fld>
            <a:endParaRPr lang="en-US" altLang="ja-JP"/>
          </a:p>
        </p:txBody>
      </p:sp>
      <p:sp>
        <p:nvSpPr>
          <p:cNvPr id="1680386" name="Rectangle 2"/>
          <p:cNvSpPr>
            <a:spLocks noGrp="1" noRot="1" noChangeAspect="1" noChangeArrowheads="1" noTextEdit="1"/>
          </p:cNvSpPr>
          <p:nvPr>
            <p:ph type="sldImg"/>
          </p:nvPr>
        </p:nvSpPr>
        <p:spPr>
          <a:xfrm>
            <a:off x="1143000" y="685800"/>
            <a:ext cx="4573588" cy="3430588"/>
          </a:xfrm>
          <a:ln/>
        </p:spPr>
      </p:sp>
      <p:sp>
        <p:nvSpPr>
          <p:cNvPr id="1680387" name="Rectangle 3"/>
          <p:cNvSpPr>
            <a:spLocks noGrp="1" noChangeArrowheads="1"/>
          </p:cNvSpPr>
          <p:nvPr>
            <p:ph type="body" idx="1"/>
          </p:nvPr>
        </p:nvSpPr>
        <p:spPr>
          <a:xfrm>
            <a:off x="685151" y="4342534"/>
            <a:ext cx="5487699" cy="4115955"/>
          </a:xfrm>
        </p:spPr>
        <p:txBody>
          <a:bodyPr/>
          <a:lstStyle/>
          <a:p>
            <a:endParaRPr lang="es-ES"/>
          </a:p>
          <a:p>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22B0BD-B87E-4939-B628-A275A7668E9D}" type="slidenum">
              <a:rPr lang="ja-JP" altLang="en-US"/>
              <a:pPr/>
              <a:t>46</a:t>
            </a:fld>
            <a:endParaRPr lang="en-US" altLang="ja-JP"/>
          </a:p>
        </p:txBody>
      </p:sp>
      <p:sp>
        <p:nvSpPr>
          <p:cNvPr id="1686530" name="Rectangle 2"/>
          <p:cNvSpPr>
            <a:spLocks noGrp="1" noRot="1" noChangeAspect="1" noChangeArrowheads="1" noTextEdit="1"/>
          </p:cNvSpPr>
          <p:nvPr>
            <p:ph type="sldImg"/>
          </p:nvPr>
        </p:nvSpPr>
        <p:spPr>
          <a:xfrm>
            <a:off x="1146175" y="687388"/>
            <a:ext cx="4567238" cy="3425825"/>
          </a:xfrm>
          <a:ln w="12700" cap="flat"/>
        </p:spPr>
      </p:sp>
      <p:sp>
        <p:nvSpPr>
          <p:cNvPr id="1686531" name="Rectangle 3"/>
          <p:cNvSpPr>
            <a:spLocks noGrp="1" noChangeArrowheads="1"/>
          </p:cNvSpPr>
          <p:nvPr>
            <p:ph type="body" idx="1"/>
          </p:nvPr>
        </p:nvSpPr>
        <p:spPr>
          <a:xfrm>
            <a:off x="914077" y="4343978"/>
            <a:ext cx="5029849" cy="4114512"/>
          </a:xfrm>
          <a:ln/>
        </p:spPr>
        <p:txBody>
          <a:bodyPr lIns="93024" tIns="46513" rIns="93024" bIns="46513"/>
          <a:lstStyle/>
          <a:p>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EB41E2-2014-45E8-91A6-602477B5D54D}" type="slidenum">
              <a:rPr lang="ja-JP" altLang="en-US"/>
              <a:pPr/>
              <a:t>47</a:t>
            </a:fld>
            <a:endParaRPr lang="en-US" altLang="ja-JP"/>
          </a:p>
        </p:txBody>
      </p:sp>
      <p:sp>
        <p:nvSpPr>
          <p:cNvPr id="1688578" name="Rectangle 2"/>
          <p:cNvSpPr>
            <a:spLocks noGrp="1" noRot="1" noChangeAspect="1" noChangeArrowheads="1" noTextEdit="1"/>
          </p:cNvSpPr>
          <p:nvPr>
            <p:ph type="sldImg"/>
          </p:nvPr>
        </p:nvSpPr>
        <p:spPr>
          <a:xfrm>
            <a:off x="1146175" y="687388"/>
            <a:ext cx="4567238" cy="3425825"/>
          </a:xfrm>
          <a:ln w="12700" cap="flat"/>
        </p:spPr>
      </p:sp>
      <p:sp>
        <p:nvSpPr>
          <p:cNvPr id="1688579" name="Rectangle 3"/>
          <p:cNvSpPr>
            <a:spLocks noGrp="1" noChangeArrowheads="1"/>
          </p:cNvSpPr>
          <p:nvPr>
            <p:ph type="body" idx="1"/>
          </p:nvPr>
        </p:nvSpPr>
        <p:spPr>
          <a:xfrm>
            <a:off x="914077" y="4343978"/>
            <a:ext cx="5029849" cy="4114512"/>
          </a:xfrm>
          <a:ln/>
        </p:spPr>
        <p:txBody>
          <a:bodyPr lIns="93024" tIns="46513" rIns="93024" bIns="46513"/>
          <a:lstStyle/>
          <a:p>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EA558C-CA7E-40EF-98C2-7C6AE62C49A6}" type="slidenum">
              <a:rPr lang="ja-JP" altLang="en-US"/>
              <a:pPr/>
              <a:t>48</a:t>
            </a:fld>
            <a:endParaRPr lang="en-US" altLang="ja-JP"/>
          </a:p>
        </p:txBody>
      </p:sp>
      <p:sp>
        <p:nvSpPr>
          <p:cNvPr id="1690626" name="Rectangle 2"/>
          <p:cNvSpPr>
            <a:spLocks noGrp="1" noRot="1" noChangeAspect="1" noChangeArrowheads="1" noTextEdit="1"/>
          </p:cNvSpPr>
          <p:nvPr>
            <p:ph type="sldImg"/>
          </p:nvPr>
        </p:nvSpPr>
        <p:spPr>
          <a:xfrm>
            <a:off x="1146175" y="687388"/>
            <a:ext cx="4567238" cy="3425825"/>
          </a:xfrm>
          <a:ln w="12700" cap="flat"/>
        </p:spPr>
      </p:sp>
      <p:sp>
        <p:nvSpPr>
          <p:cNvPr id="1690627" name="Rectangle 3"/>
          <p:cNvSpPr>
            <a:spLocks noGrp="1" noChangeArrowheads="1"/>
          </p:cNvSpPr>
          <p:nvPr>
            <p:ph type="body" idx="1"/>
          </p:nvPr>
        </p:nvSpPr>
        <p:spPr>
          <a:xfrm>
            <a:off x="914077" y="4343978"/>
            <a:ext cx="5029849" cy="4114512"/>
          </a:xfrm>
          <a:ln/>
        </p:spPr>
        <p:txBody>
          <a:bodyPr lIns="93024" tIns="46513" rIns="93024" bIns="46513"/>
          <a:lstStyle/>
          <a:p>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E9567C-339F-49CC-9B96-D3BD552D9A5A}" type="slidenum">
              <a:rPr lang="ja-JP" altLang="en-US"/>
              <a:pPr/>
              <a:t>17</a:t>
            </a:fld>
            <a:endParaRPr lang="en-US" altLang="ja-JP"/>
          </a:p>
        </p:txBody>
      </p:sp>
      <p:sp>
        <p:nvSpPr>
          <p:cNvPr id="1273858" name="Rectangle 2"/>
          <p:cNvSpPr>
            <a:spLocks noGrp="1" noRot="1" noChangeAspect="1" noChangeArrowheads="1" noTextEdit="1"/>
          </p:cNvSpPr>
          <p:nvPr>
            <p:ph type="sldImg"/>
          </p:nvPr>
        </p:nvSpPr>
        <p:spPr>
          <a:ln/>
        </p:spPr>
      </p:sp>
      <p:sp>
        <p:nvSpPr>
          <p:cNvPr id="1273859"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F2BE26-6178-408C-8300-72B5E77C34C7}" type="slidenum">
              <a:rPr lang="ja-JP" altLang="en-US"/>
              <a:pPr/>
              <a:t>54</a:t>
            </a:fld>
            <a:endParaRPr lang="en-US" altLang="ja-JP"/>
          </a:p>
        </p:txBody>
      </p:sp>
      <p:sp>
        <p:nvSpPr>
          <p:cNvPr id="1697794" name="Rectangle 2"/>
          <p:cNvSpPr>
            <a:spLocks noGrp="1" noRot="1" noChangeAspect="1" noChangeArrowheads="1" noTextEdit="1"/>
          </p:cNvSpPr>
          <p:nvPr>
            <p:ph type="sldImg"/>
          </p:nvPr>
        </p:nvSpPr>
        <p:spPr>
          <a:xfrm>
            <a:off x="857251" y="685512"/>
            <a:ext cx="5148371" cy="3431886"/>
          </a:xfrm>
          <a:ln/>
        </p:spPr>
      </p:sp>
      <p:sp>
        <p:nvSpPr>
          <p:cNvPr id="169779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8C9287-261C-405F-948F-D09A08B7227E}" type="slidenum">
              <a:rPr lang="ja-JP" altLang="en-US"/>
              <a:pPr/>
              <a:t>55</a:t>
            </a:fld>
            <a:endParaRPr lang="en-US" altLang="ja-JP"/>
          </a:p>
        </p:txBody>
      </p:sp>
      <p:sp>
        <p:nvSpPr>
          <p:cNvPr id="1699842" name="Rectangle 2"/>
          <p:cNvSpPr>
            <a:spLocks noGrp="1" noRot="1" noChangeAspect="1" noChangeArrowheads="1" noTextEdit="1"/>
          </p:cNvSpPr>
          <p:nvPr>
            <p:ph type="sldImg"/>
          </p:nvPr>
        </p:nvSpPr>
        <p:spPr>
          <a:xfrm>
            <a:off x="857251" y="685512"/>
            <a:ext cx="5148371" cy="3431886"/>
          </a:xfrm>
          <a:ln/>
        </p:spPr>
      </p:sp>
      <p:sp>
        <p:nvSpPr>
          <p:cNvPr id="169984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0B6BC8-D928-491F-81BF-E6D0624466EE}" type="slidenum">
              <a:rPr lang="ja-JP" altLang="en-US"/>
              <a:pPr/>
              <a:t>56</a:t>
            </a:fld>
            <a:endParaRPr lang="en-US" altLang="ja-JP"/>
          </a:p>
        </p:txBody>
      </p:sp>
      <p:sp>
        <p:nvSpPr>
          <p:cNvPr id="1701890" name="Rectangle 2"/>
          <p:cNvSpPr>
            <a:spLocks noGrp="1" noRot="1" noChangeAspect="1" noChangeArrowheads="1" noTextEdit="1"/>
          </p:cNvSpPr>
          <p:nvPr>
            <p:ph type="sldImg"/>
          </p:nvPr>
        </p:nvSpPr>
        <p:spPr>
          <a:xfrm>
            <a:off x="1143000" y="685800"/>
            <a:ext cx="4576763" cy="3432175"/>
          </a:xfrm>
          <a:ln/>
        </p:spPr>
      </p:sp>
      <p:sp>
        <p:nvSpPr>
          <p:cNvPr id="170189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C2E1C8-6363-4271-8B47-B9671EB013DF}" type="slidenum">
              <a:rPr lang="ja-JP" altLang="en-US"/>
              <a:pPr/>
              <a:t>58</a:t>
            </a:fld>
            <a:endParaRPr lang="en-US" altLang="ja-JP"/>
          </a:p>
        </p:txBody>
      </p:sp>
      <p:sp>
        <p:nvSpPr>
          <p:cNvPr id="1717250" name="Rectangle 2"/>
          <p:cNvSpPr>
            <a:spLocks noGrp="1" noRot="1" noChangeAspect="1" noChangeArrowheads="1" noTextEdit="1"/>
          </p:cNvSpPr>
          <p:nvPr>
            <p:ph type="sldImg"/>
          </p:nvPr>
        </p:nvSpPr>
        <p:spPr>
          <a:xfrm>
            <a:off x="857251" y="685512"/>
            <a:ext cx="5148371" cy="3431886"/>
          </a:xfrm>
          <a:ln/>
        </p:spPr>
      </p:sp>
      <p:sp>
        <p:nvSpPr>
          <p:cNvPr id="171725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L" dirty="0"/>
          </a:p>
        </p:txBody>
      </p:sp>
      <p:sp>
        <p:nvSpPr>
          <p:cNvPr id="4" name="3 Marcador de número de diapositiva"/>
          <p:cNvSpPr>
            <a:spLocks noGrp="1"/>
          </p:cNvSpPr>
          <p:nvPr>
            <p:ph type="sldNum" sz="quarter" idx="10"/>
          </p:nvPr>
        </p:nvSpPr>
        <p:spPr/>
        <p:txBody>
          <a:bodyPr/>
          <a:lstStyle/>
          <a:p>
            <a:fld id="{0354B6A8-DCE3-4D31-8F2F-338182BBFA44}" type="slidenum">
              <a:rPr lang="es-CL" smtClean="0"/>
              <a:pPr/>
              <a:t>62</a:t>
            </a:fld>
            <a:endParaRPr lang="es-C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3BE0D7-4313-4577-8709-2A4F68414366}" type="slidenum">
              <a:rPr lang="ja-JP" altLang="en-US"/>
              <a:pPr/>
              <a:t>65</a:t>
            </a:fld>
            <a:endParaRPr lang="en-US" altLang="ja-JP"/>
          </a:p>
        </p:txBody>
      </p:sp>
      <p:sp>
        <p:nvSpPr>
          <p:cNvPr id="1758210" name="Rectangle 2"/>
          <p:cNvSpPr>
            <a:spLocks noGrp="1" noRot="1" noChangeAspect="1" noChangeArrowheads="1" noTextEdit="1"/>
          </p:cNvSpPr>
          <p:nvPr>
            <p:ph type="sldImg"/>
          </p:nvPr>
        </p:nvSpPr>
        <p:spPr>
          <a:xfrm>
            <a:off x="1143000" y="685800"/>
            <a:ext cx="4573588" cy="3430588"/>
          </a:xfrm>
          <a:ln/>
        </p:spPr>
      </p:sp>
      <p:sp>
        <p:nvSpPr>
          <p:cNvPr id="1758211" name="Rectangle 3"/>
          <p:cNvSpPr>
            <a:spLocks noGrp="1" noChangeArrowheads="1"/>
          </p:cNvSpPr>
          <p:nvPr>
            <p:ph type="body" idx="1"/>
          </p:nvPr>
        </p:nvSpPr>
        <p:spPr>
          <a:xfrm>
            <a:off x="685151" y="4342534"/>
            <a:ext cx="5487699" cy="4115955"/>
          </a:xfrm>
        </p:spPr>
        <p:txBody>
          <a:bodyPr/>
          <a:lstStyle/>
          <a:p>
            <a:endParaRPr 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A07ECB-DA7A-49D4-B16C-EC00DDFE9C1D}" type="slidenum">
              <a:rPr lang="ja-JP" altLang="en-US"/>
              <a:pPr/>
              <a:t>66</a:t>
            </a:fld>
            <a:endParaRPr lang="en-US" altLang="ja-JP"/>
          </a:p>
        </p:txBody>
      </p:sp>
      <p:sp>
        <p:nvSpPr>
          <p:cNvPr id="1764354" name="Rectangle 2"/>
          <p:cNvSpPr>
            <a:spLocks noGrp="1" noRot="1" noChangeAspect="1" noChangeArrowheads="1" noTextEdit="1"/>
          </p:cNvSpPr>
          <p:nvPr>
            <p:ph type="sldImg"/>
          </p:nvPr>
        </p:nvSpPr>
        <p:spPr>
          <a:xfrm>
            <a:off x="1143000" y="685800"/>
            <a:ext cx="4573588" cy="3430588"/>
          </a:xfrm>
          <a:ln/>
        </p:spPr>
      </p:sp>
      <p:sp>
        <p:nvSpPr>
          <p:cNvPr id="1764355" name="Rectangle 3"/>
          <p:cNvSpPr>
            <a:spLocks noGrp="1" noChangeArrowheads="1"/>
          </p:cNvSpPr>
          <p:nvPr>
            <p:ph type="body" idx="1"/>
          </p:nvPr>
        </p:nvSpPr>
        <p:spPr>
          <a:xfrm>
            <a:off x="685151" y="4342534"/>
            <a:ext cx="5487699" cy="4115955"/>
          </a:xfrm>
        </p:spPr>
        <p:txBody>
          <a:bodyPr/>
          <a:lstStyle/>
          <a:p>
            <a:r>
              <a:rPr lang="es-CL"/>
              <a:t>Antes de operar la EXCAVADORA PC - 5500, camine alrededor de esta, comenzando preferentemente por el lugar donde abordara el equipo, de tal manera de terminar en el mismo lugar donde comenzó.</a:t>
            </a:r>
            <a:endParaRPr 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68F894-E0D6-4133-B51C-353B2C11DCCE}" type="slidenum">
              <a:rPr lang="ja-JP" altLang="en-US"/>
              <a:pPr/>
              <a:t>72</a:t>
            </a:fld>
            <a:endParaRPr lang="en-US" altLang="ja-JP"/>
          </a:p>
        </p:txBody>
      </p:sp>
      <p:sp>
        <p:nvSpPr>
          <p:cNvPr id="1787906" name="Rectangle 2"/>
          <p:cNvSpPr>
            <a:spLocks noGrp="1" noRot="1" noChangeAspect="1" noChangeArrowheads="1" noTextEdit="1"/>
          </p:cNvSpPr>
          <p:nvPr>
            <p:ph type="sldImg"/>
          </p:nvPr>
        </p:nvSpPr>
        <p:spPr>
          <a:xfrm>
            <a:off x="1143000" y="685800"/>
            <a:ext cx="4573588" cy="3430588"/>
          </a:xfrm>
          <a:ln/>
        </p:spPr>
      </p:sp>
      <p:sp>
        <p:nvSpPr>
          <p:cNvPr id="178790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670E4C-9C47-4637-95E4-460F1734DA85}" type="slidenum">
              <a:rPr lang="ja-JP" altLang="en-US"/>
              <a:pPr/>
              <a:t>73</a:t>
            </a:fld>
            <a:endParaRPr lang="en-US" altLang="ja-JP"/>
          </a:p>
        </p:txBody>
      </p:sp>
      <p:sp>
        <p:nvSpPr>
          <p:cNvPr id="1986562" name="Rectangle 2"/>
          <p:cNvSpPr>
            <a:spLocks noGrp="1" noRot="1" noChangeAspect="1" noChangeArrowheads="1" noTextEdit="1"/>
          </p:cNvSpPr>
          <p:nvPr>
            <p:ph type="sldImg"/>
          </p:nvPr>
        </p:nvSpPr>
        <p:spPr>
          <a:xfrm>
            <a:off x="1143000" y="685800"/>
            <a:ext cx="4573588" cy="3430588"/>
          </a:xfrm>
          <a:ln/>
        </p:spPr>
      </p:sp>
      <p:sp>
        <p:nvSpPr>
          <p:cNvPr id="1986563" name="Rectangle 3"/>
          <p:cNvSpPr>
            <a:spLocks noGrp="1" noChangeArrowheads="1"/>
          </p:cNvSpPr>
          <p:nvPr>
            <p:ph type="body" idx="1"/>
          </p:nvPr>
        </p:nvSpPr>
        <p:spPr>
          <a:xfrm>
            <a:off x="685151" y="4342534"/>
            <a:ext cx="5487699" cy="4115955"/>
          </a:xfrm>
        </p:spPr>
        <p:txBody>
          <a:bodyPr/>
          <a:lstStyle/>
          <a:p>
            <a:endParaRPr 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9310B9-EDB6-47BB-A8BC-130410A310DA}" type="slidenum">
              <a:rPr lang="ja-JP" altLang="en-US"/>
              <a:pPr/>
              <a:t>76</a:t>
            </a:fld>
            <a:endParaRPr lang="en-US" altLang="ja-JP"/>
          </a:p>
        </p:txBody>
      </p:sp>
      <p:sp>
        <p:nvSpPr>
          <p:cNvPr id="1935362" name="Rectangle 2"/>
          <p:cNvSpPr>
            <a:spLocks noGrp="1" noRot="1" noChangeAspect="1" noChangeArrowheads="1" noTextEdit="1"/>
          </p:cNvSpPr>
          <p:nvPr>
            <p:ph type="sldImg"/>
          </p:nvPr>
        </p:nvSpPr>
        <p:spPr>
          <a:xfrm>
            <a:off x="1143000" y="685800"/>
            <a:ext cx="4573588" cy="3430588"/>
          </a:xfrm>
          <a:ln/>
        </p:spPr>
      </p:sp>
      <p:sp>
        <p:nvSpPr>
          <p:cNvPr id="1935363" name="Rectangle 3"/>
          <p:cNvSpPr>
            <a:spLocks noGrp="1" noChangeArrowheads="1"/>
          </p:cNvSpPr>
          <p:nvPr>
            <p:ph type="body" idx="1"/>
          </p:nvPr>
        </p:nvSpPr>
        <p:spPr>
          <a:xfrm>
            <a:off x="685151" y="4342534"/>
            <a:ext cx="5487699" cy="4115955"/>
          </a:xfrm>
        </p:spPr>
        <p:txBody>
          <a:bodyPr/>
          <a:lstStyle/>
          <a:p>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D30635-CB7A-48B4-8AB5-AD7DC0755B2B}" type="slidenum">
              <a:rPr lang="ja-JP" altLang="en-US"/>
              <a:pPr/>
              <a:t>18</a:t>
            </a:fld>
            <a:endParaRPr lang="en-US" altLang="ja-JP"/>
          </a:p>
        </p:txBody>
      </p:sp>
      <p:sp>
        <p:nvSpPr>
          <p:cNvPr id="1678338" name="Rectangle 2"/>
          <p:cNvSpPr>
            <a:spLocks noGrp="1" noRot="1" noChangeAspect="1" noChangeArrowheads="1" noTextEdit="1"/>
          </p:cNvSpPr>
          <p:nvPr>
            <p:ph type="sldImg"/>
          </p:nvPr>
        </p:nvSpPr>
        <p:spPr>
          <a:xfrm>
            <a:off x="857250" y="685512"/>
            <a:ext cx="5145124" cy="3430443"/>
          </a:xfrm>
          <a:ln/>
        </p:spPr>
      </p:sp>
      <p:sp>
        <p:nvSpPr>
          <p:cNvPr id="1678339" name="Rectangle 3"/>
          <p:cNvSpPr>
            <a:spLocks noGrp="1" noChangeArrowheads="1"/>
          </p:cNvSpPr>
          <p:nvPr>
            <p:ph type="body" idx="1"/>
          </p:nvPr>
        </p:nvSpPr>
        <p:spPr>
          <a:xfrm>
            <a:off x="685151" y="4342534"/>
            <a:ext cx="5487699" cy="4115955"/>
          </a:xfrm>
        </p:spPr>
        <p:txBody>
          <a:bodyPr/>
          <a:lstStyle/>
          <a:p>
            <a:r>
              <a:rPr lang="es-MX"/>
              <a:t>Usted comenzara a conocer el capitulo de familiarización de la excavadora hidráulica PC 5500,nuestra primera recomendación es, conocer y respetar todas las normas de seguridad y procedimientos aplicables en cada compañía.</a:t>
            </a:r>
            <a:endParaRPr lang="es-C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4E72C4-371E-4D89-9CB3-9C4B89E0FFC1}" type="slidenum">
              <a:rPr lang="ja-JP" altLang="en-US"/>
              <a:pPr/>
              <a:t>81</a:t>
            </a:fld>
            <a:endParaRPr lang="en-US" altLang="ja-JP"/>
          </a:p>
        </p:txBody>
      </p:sp>
      <p:sp>
        <p:nvSpPr>
          <p:cNvPr id="1972226" name="Rectangle 2"/>
          <p:cNvSpPr>
            <a:spLocks noGrp="1" noRot="1" noChangeAspect="1" noChangeArrowheads="1" noTextEdit="1"/>
          </p:cNvSpPr>
          <p:nvPr>
            <p:ph type="sldImg"/>
          </p:nvPr>
        </p:nvSpPr>
        <p:spPr>
          <a:xfrm>
            <a:off x="1144588" y="685800"/>
            <a:ext cx="4573587" cy="3430588"/>
          </a:xfrm>
          <a:ln/>
        </p:spPr>
      </p:sp>
      <p:sp>
        <p:nvSpPr>
          <p:cNvPr id="1972227" name="Rectangle 3"/>
          <p:cNvSpPr>
            <a:spLocks noGrp="1" noChangeArrowheads="1"/>
          </p:cNvSpPr>
          <p:nvPr>
            <p:ph type="body" idx="1"/>
          </p:nvPr>
        </p:nvSpPr>
        <p:spPr>
          <a:xfrm>
            <a:off x="685151" y="4342534"/>
            <a:ext cx="5487699" cy="4115955"/>
          </a:xfrm>
        </p:spPr>
        <p:txBody>
          <a:bodyPr/>
          <a:lstStyle/>
          <a:p>
            <a:endParaRPr lang="es-E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956F0B-93B2-4900-8055-7669F848BFE2}" type="slidenum">
              <a:rPr lang="ja-JP" altLang="en-US"/>
              <a:pPr/>
              <a:t>82</a:t>
            </a:fld>
            <a:endParaRPr lang="en-US" altLang="ja-JP"/>
          </a:p>
        </p:txBody>
      </p:sp>
      <p:sp>
        <p:nvSpPr>
          <p:cNvPr id="1975298" name="Rectangle 2"/>
          <p:cNvSpPr>
            <a:spLocks noGrp="1" noRot="1" noChangeAspect="1" noChangeArrowheads="1" noTextEdit="1"/>
          </p:cNvSpPr>
          <p:nvPr>
            <p:ph type="sldImg"/>
          </p:nvPr>
        </p:nvSpPr>
        <p:spPr>
          <a:xfrm>
            <a:off x="1143000" y="685800"/>
            <a:ext cx="4573588" cy="3430588"/>
          </a:xfrm>
          <a:ln/>
        </p:spPr>
      </p:sp>
      <p:sp>
        <p:nvSpPr>
          <p:cNvPr id="1975299" name="Rectangle 3"/>
          <p:cNvSpPr>
            <a:spLocks noGrp="1" noChangeArrowheads="1"/>
          </p:cNvSpPr>
          <p:nvPr>
            <p:ph type="body" idx="1"/>
          </p:nvPr>
        </p:nvSpPr>
        <p:spPr>
          <a:xfrm>
            <a:off x="685151" y="4342534"/>
            <a:ext cx="5487699" cy="4115955"/>
          </a:xfrm>
        </p:spPr>
        <p:txBody>
          <a:bodyPr/>
          <a:lstStyle/>
          <a:p>
            <a:endParaRPr 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1459B0-ACE5-4993-8024-22CF5F5114EA}" type="slidenum">
              <a:rPr lang="ja-JP" altLang="en-US"/>
              <a:pPr/>
              <a:t>88</a:t>
            </a:fld>
            <a:endParaRPr lang="en-US" altLang="ja-JP"/>
          </a:p>
        </p:txBody>
      </p:sp>
      <p:sp>
        <p:nvSpPr>
          <p:cNvPr id="1873922" name="Rectangle 2"/>
          <p:cNvSpPr>
            <a:spLocks noGrp="1" noRot="1" noChangeAspect="1" noChangeArrowheads="1" noTextEdit="1"/>
          </p:cNvSpPr>
          <p:nvPr>
            <p:ph type="sldImg"/>
          </p:nvPr>
        </p:nvSpPr>
        <p:spPr>
          <a:xfrm>
            <a:off x="857250" y="685512"/>
            <a:ext cx="5145124" cy="3430443"/>
          </a:xfrm>
          <a:ln/>
        </p:spPr>
      </p:sp>
      <p:sp>
        <p:nvSpPr>
          <p:cNvPr id="1873923" name="Rectangle 3"/>
          <p:cNvSpPr>
            <a:spLocks noGrp="1" noChangeArrowheads="1"/>
          </p:cNvSpPr>
          <p:nvPr>
            <p:ph type="body" idx="1"/>
          </p:nvPr>
        </p:nvSpPr>
        <p:spPr>
          <a:xfrm>
            <a:off x="685151" y="4342534"/>
            <a:ext cx="5487699" cy="4115955"/>
          </a:xfrm>
        </p:spPr>
        <p:txBody>
          <a:bodyPr/>
          <a:lstStyle/>
          <a:p>
            <a:endParaRPr lang="es-E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4F4B0D-AF3A-4E3A-9637-A502B7C66900}" type="slidenum">
              <a:rPr lang="ja-JP" altLang="en-US"/>
              <a:pPr/>
              <a:t>90</a:t>
            </a:fld>
            <a:endParaRPr lang="en-US" altLang="ja-JP"/>
          </a:p>
        </p:txBody>
      </p:sp>
      <p:sp>
        <p:nvSpPr>
          <p:cNvPr id="1988610" name="Rectangle 2"/>
          <p:cNvSpPr>
            <a:spLocks noGrp="1" noRot="1" noChangeAspect="1" noChangeArrowheads="1" noTextEdit="1"/>
          </p:cNvSpPr>
          <p:nvPr>
            <p:ph type="sldImg"/>
          </p:nvPr>
        </p:nvSpPr>
        <p:spPr>
          <a:xfrm>
            <a:off x="857250" y="685512"/>
            <a:ext cx="5145124" cy="3430443"/>
          </a:xfrm>
          <a:ln/>
        </p:spPr>
      </p:sp>
      <p:sp>
        <p:nvSpPr>
          <p:cNvPr id="1988611" name="Rectangle 3"/>
          <p:cNvSpPr>
            <a:spLocks noGrp="1" noChangeArrowheads="1"/>
          </p:cNvSpPr>
          <p:nvPr>
            <p:ph type="body" idx="1"/>
          </p:nvPr>
        </p:nvSpPr>
        <p:spPr>
          <a:xfrm>
            <a:off x="685151" y="4342534"/>
            <a:ext cx="5487699" cy="4115955"/>
          </a:xfrm>
        </p:spPr>
        <p:txBody>
          <a:bodyPr/>
          <a:lstStyle/>
          <a:p>
            <a:endParaRPr lang="es-E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L" dirty="0"/>
          </a:p>
        </p:txBody>
      </p:sp>
      <p:sp>
        <p:nvSpPr>
          <p:cNvPr id="4" name="3 Marcador de número de diapositiva"/>
          <p:cNvSpPr>
            <a:spLocks noGrp="1"/>
          </p:cNvSpPr>
          <p:nvPr>
            <p:ph type="sldNum" sz="quarter" idx="10"/>
          </p:nvPr>
        </p:nvSpPr>
        <p:spPr/>
        <p:txBody>
          <a:bodyPr/>
          <a:lstStyle/>
          <a:p>
            <a:fld id="{673390FC-8263-4368-9341-6B08418BE0CE}" type="slidenum">
              <a:rPr lang="es-CL" smtClean="0"/>
              <a:pPr/>
              <a:t>101</a:t>
            </a:fld>
            <a:endParaRPr lang="es-CL"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62F42-E14C-45E0-B242-AB8027325619}" type="slidenum">
              <a:rPr lang="ja-JP" altLang="en-US"/>
              <a:pPr/>
              <a:t>19</a:t>
            </a:fld>
            <a:endParaRPr lang="en-US" altLang="ja-JP"/>
          </a:p>
        </p:txBody>
      </p:sp>
      <p:sp>
        <p:nvSpPr>
          <p:cNvPr id="1680386" name="Rectangle 2"/>
          <p:cNvSpPr>
            <a:spLocks noGrp="1" noRot="1" noChangeAspect="1" noChangeArrowheads="1" noTextEdit="1"/>
          </p:cNvSpPr>
          <p:nvPr>
            <p:ph type="sldImg"/>
          </p:nvPr>
        </p:nvSpPr>
        <p:spPr>
          <a:xfrm>
            <a:off x="857250" y="685512"/>
            <a:ext cx="5145124" cy="3430443"/>
          </a:xfrm>
          <a:ln/>
        </p:spPr>
      </p:sp>
      <p:sp>
        <p:nvSpPr>
          <p:cNvPr id="1680387" name="Rectangle 3"/>
          <p:cNvSpPr>
            <a:spLocks noGrp="1" noChangeArrowheads="1"/>
          </p:cNvSpPr>
          <p:nvPr>
            <p:ph type="body" idx="1"/>
          </p:nvPr>
        </p:nvSpPr>
        <p:spPr>
          <a:xfrm>
            <a:off x="685151" y="4342534"/>
            <a:ext cx="5487699" cy="4115955"/>
          </a:xfrm>
        </p:spPr>
        <p:txBody>
          <a:bodyPr/>
          <a:lstStyle/>
          <a:p>
            <a:endParaRPr lang="es-C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EA0CCB-6ED0-4F1E-99FC-5A150F726335}" type="slidenum">
              <a:rPr lang="ja-JP" altLang="en-US"/>
              <a:pPr/>
              <a:t>22</a:t>
            </a:fld>
            <a:endParaRPr lang="en-US" altLang="ja-JP"/>
          </a:p>
        </p:txBody>
      </p:sp>
      <p:sp>
        <p:nvSpPr>
          <p:cNvPr id="1687554" name="Rectangle 2"/>
          <p:cNvSpPr>
            <a:spLocks noGrp="1" noRot="1" noChangeAspect="1" noChangeArrowheads="1" noTextEdit="1"/>
          </p:cNvSpPr>
          <p:nvPr>
            <p:ph type="sldImg"/>
          </p:nvPr>
        </p:nvSpPr>
        <p:spPr>
          <a:xfrm>
            <a:off x="1143000" y="685800"/>
            <a:ext cx="4573588" cy="3430588"/>
          </a:xfrm>
          <a:ln/>
        </p:spPr>
      </p:sp>
      <p:sp>
        <p:nvSpPr>
          <p:cNvPr id="1687555" name="Rectangle 3"/>
          <p:cNvSpPr>
            <a:spLocks noGrp="1" noChangeArrowheads="1"/>
          </p:cNvSpPr>
          <p:nvPr>
            <p:ph type="body" idx="1"/>
          </p:nvPr>
        </p:nvSpPr>
        <p:spPr>
          <a:xfrm>
            <a:off x="685151" y="4342534"/>
            <a:ext cx="5487699" cy="4115955"/>
          </a:xfrm>
        </p:spPr>
        <p:txBody>
          <a:bodyPr/>
          <a:lstStyle/>
          <a:p>
            <a:endParaRPr lang="es-C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6E023E-1C0B-4E87-B20F-DEED985AF1BA}" type="slidenum">
              <a:rPr lang="ja-JP" altLang="en-US"/>
              <a:pPr/>
              <a:t>24</a:t>
            </a:fld>
            <a:endParaRPr lang="en-US" altLang="ja-JP"/>
          </a:p>
        </p:txBody>
      </p:sp>
      <p:sp>
        <p:nvSpPr>
          <p:cNvPr id="1694722" name="Rectangle 2"/>
          <p:cNvSpPr>
            <a:spLocks noGrp="1" noRot="1" noChangeAspect="1" noChangeArrowheads="1" noTextEdit="1"/>
          </p:cNvSpPr>
          <p:nvPr>
            <p:ph type="sldImg"/>
          </p:nvPr>
        </p:nvSpPr>
        <p:spPr>
          <a:xfrm>
            <a:off x="1143000" y="685800"/>
            <a:ext cx="4573588" cy="3430588"/>
          </a:xfrm>
          <a:ln/>
        </p:spPr>
      </p:sp>
      <p:sp>
        <p:nvSpPr>
          <p:cNvPr id="1694723" name="Rectangle 3"/>
          <p:cNvSpPr>
            <a:spLocks noGrp="1" noChangeArrowheads="1"/>
          </p:cNvSpPr>
          <p:nvPr>
            <p:ph type="body" idx="1"/>
          </p:nvPr>
        </p:nvSpPr>
        <p:spPr>
          <a:xfrm>
            <a:off x="685151" y="4342534"/>
            <a:ext cx="5487699" cy="4115955"/>
          </a:xfrm>
        </p:spPr>
        <p:txBody>
          <a:bodyPr/>
          <a:lstStyle/>
          <a:p>
            <a:r>
              <a:rPr lang="es-MX"/>
              <a:t>El equipo puede equiparse con diferentes opciones de balde dependiendo de la aplicación.</a:t>
            </a:r>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D017CC-1D99-4146-8182-07A2AB33F535}" type="slidenum">
              <a:rPr lang="ja-JP" altLang="en-US"/>
              <a:pPr/>
              <a:t>28</a:t>
            </a:fld>
            <a:endParaRPr lang="en-US" altLang="ja-JP"/>
          </a:p>
        </p:txBody>
      </p:sp>
      <p:sp>
        <p:nvSpPr>
          <p:cNvPr id="1909762" name="Rectangle 2"/>
          <p:cNvSpPr>
            <a:spLocks noGrp="1" noRot="1" noChangeAspect="1" noChangeArrowheads="1" noTextEdit="1"/>
          </p:cNvSpPr>
          <p:nvPr>
            <p:ph type="sldImg"/>
          </p:nvPr>
        </p:nvSpPr>
        <p:spPr>
          <a:xfrm>
            <a:off x="857250" y="685512"/>
            <a:ext cx="5145124" cy="3430443"/>
          </a:xfrm>
          <a:ln/>
        </p:spPr>
      </p:sp>
      <p:sp>
        <p:nvSpPr>
          <p:cNvPr id="1909763" name="Rectangle 3"/>
          <p:cNvSpPr>
            <a:spLocks noGrp="1" noChangeArrowheads="1"/>
          </p:cNvSpPr>
          <p:nvPr>
            <p:ph type="body" idx="1"/>
          </p:nvPr>
        </p:nvSpPr>
        <p:spPr>
          <a:xfrm>
            <a:off x="914077" y="4342534"/>
            <a:ext cx="5029849" cy="4115955"/>
          </a:xfrm>
        </p:spPr>
        <p:txBody>
          <a:bodyPr/>
          <a:lstStyle/>
          <a:p>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BB4AD8-A572-4AAF-B144-AFFA8695EEC0}" type="slidenum">
              <a:rPr lang="ja-JP" altLang="en-US"/>
              <a:pPr/>
              <a:t>29</a:t>
            </a:fld>
            <a:endParaRPr lang="en-US" altLang="ja-JP"/>
          </a:p>
        </p:txBody>
      </p:sp>
      <p:sp>
        <p:nvSpPr>
          <p:cNvPr id="1911810" name="Rectangle 2"/>
          <p:cNvSpPr>
            <a:spLocks noGrp="1" noRot="1" noChangeAspect="1" noChangeArrowheads="1" noTextEdit="1"/>
          </p:cNvSpPr>
          <p:nvPr>
            <p:ph type="sldImg"/>
          </p:nvPr>
        </p:nvSpPr>
        <p:spPr>
          <a:xfrm>
            <a:off x="857250" y="685512"/>
            <a:ext cx="5145124" cy="3430443"/>
          </a:xfrm>
          <a:ln/>
        </p:spPr>
      </p:sp>
      <p:sp>
        <p:nvSpPr>
          <p:cNvPr id="1911811" name="Rectangle 3"/>
          <p:cNvSpPr>
            <a:spLocks noGrp="1" noChangeArrowheads="1"/>
          </p:cNvSpPr>
          <p:nvPr>
            <p:ph type="body" idx="1"/>
          </p:nvPr>
        </p:nvSpPr>
        <p:spPr>
          <a:xfrm>
            <a:off x="685151" y="4342534"/>
            <a:ext cx="5487699" cy="4115955"/>
          </a:xfrm>
        </p:spPr>
        <p:txBody>
          <a:bodyPr/>
          <a:lstStyle/>
          <a:p>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4DB123-081B-483B-9B43-F4351139A6B8}" type="slidenum">
              <a:rPr lang="ja-JP" altLang="en-US"/>
              <a:pPr/>
              <a:t>30</a:t>
            </a:fld>
            <a:endParaRPr lang="en-US" altLang="ja-JP"/>
          </a:p>
        </p:txBody>
      </p:sp>
      <p:sp>
        <p:nvSpPr>
          <p:cNvPr id="1690626" name="Rectangle 2"/>
          <p:cNvSpPr>
            <a:spLocks noGrp="1" noRot="1" noChangeAspect="1" noChangeArrowheads="1" noTextEdit="1"/>
          </p:cNvSpPr>
          <p:nvPr>
            <p:ph type="sldImg"/>
          </p:nvPr>
        </p:nvSpPr>
        <p:spPr>
          <a:xfrm>
            <a:off x="1143000" y="685800"/>
            <a:ext cx="4573588" cy="3430588"/>
          </a:xfrm>
          <a:ln/>
        </p:spPr>
      </p:sp>
      <p:sp>
        <p:nvSpPr>
          <p:cNvPr id="1690627" name="Rectangle 3"/>
          <p:cNvSpPr>
            <a:spLocks noGrp="1" noChangeArrowheads="1"/>
          </p:cNvSpPr>
          <p:nvPr>
            <p:ph type="body" idx="1"/>
          </p:nvPr>
        </p:nvSpPr>
        <p:spPr>
          <a:xfrm>
            <a:off x="685151" y="4342534"/>
            <a:ext cx="5487699" cy="4115955"/>
          </a:xfrm>
        </p:spPr>
        <p:txBody>
          <a:bodyPr/>
          <a:lstStyle/>
          <a:p>
            <a:endParaRPr lang="es-C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7C46BC9-E16E-46E7-82AD-E4B694A03568}" type="datetimeFigureOut">
              <a:rPr lang="es-CL" smtClean="0"/>
              <a:pPr/>
              <a:t>05-10-2015</a:t>
            </a:fld>
            <a:endParaRPr lang="es-CL"/>
          </a:p>
        </p:txBody>
      </p:sp>
      <p:sp>
        <p:nvSpPr>
          <p:cNvPr id="5" name="Footer Placeholder 4"/>
          <p:cNvSpPr>
            <a:spLocks noGrp="1"/>
          </p:cNvSpPr>
          <p:nvPr>
            <p:ph type="ftr" sz="quarter" idx="11"/>
          </p:nvPr>
        </p:nvSpPr>
        <p:spPr/>
        <p:txBody>
          <a:bodyPr/>
          <a:lstStyle/>
          <a:p>
            <a:endParaRPr lang="es-CL"/>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34AB7D4F-3386-449B-8C09-AFCE81BD5A0B}" type="slidenum">
              <a:rPr lang="es-CL" smtClean="0"/>
              <a:pPr/>
              <a:t>‹Nº›</a:t>
            </a:fld>
            <a:endParaRPr lang="es-CL"/>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s-ES" smtClean="0"/>
              <a:t>Haga clic para modificar el estilo de título del patrón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47C46BC9-E16E-46E7-82AD-E4B694A03568}" type="datetimeFigureOut">
              <a:rPr lang="es-CL" smtClean="0"/>
              <a:pPr/>
              <a:t>05-10-2015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4AB7D4F-3386-449B-8C09-AFCE81BD5A0B}" type="slidenum">
              <a:rPr lang="es-CL" smtClean="0"/>
              <a:pPr/>
              <a:t>‹Nº›</a:t>
            </a:fld>
            <a:endParaRPr lang="es-C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7C46BC9-E16E-46E7-82AD-E4B694A03568}" type="datetimeFigureOut">
              <a:rPr lang="es-CL" smtClean="0"/>
              <a:pPr/>
              <a:t>05-10-2015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4AB7D4F-3386-449B-8C09-AFCE81BD5A0B}" type="slidenum">
              <a:rPr lang="es-CL" smtClean="0"/>
              <a:pPr/>
              <a:t>‹Nº›</a:t>
            </a:fld>
            <a:endParaRPr lang="es-C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sp>
        <p:nvSpPr>
          <p:cNvPr id="5127" name="Rectangle 7"/>
          <p:cNvSpPr>
            <a:spLocks noChangeArrowheads="1"/>
          </p:cNvSpPr>
          <p:nvPr/>
        </p:nvSpPr>
        <p:spPr bwMode="auto">
          <a:xfrm>
            <a:off x="0" y="6553200"/>
            <a:ext cx="9144000" cy="304800"/>
          </a:xfrm>
          <a:prstGeom prst="rect">
            <a:avLst/>
          </a:prstGeom>
          <a:solidFill>
            <a:srgbClr val="C0C0C0"/>
          </a:solidFill>
          <a:ln w="9525">
            <a:solidFill>
              <a:srgbClr val="C0C0C0"/>
            </a:solidFill>
            <a:miter lim="800000"/>
            <a:headEnd/>
            <a:tailEnd/>
          </a:ln>
          <a:effectLst/>
        </p:spPr>
        <p:txBody>
          <a:bodyPr wrap="none" anchor="ctr"/>
          <a:lstStyle/>
          <a:p>
            <a:pPr algn="ctr"/>
            <a:endParaRPr lang="ja-JP" altLang="en-US"/>
          </a:p>
        </p:txBody>
      </p:sp>
      <p:sp>
        <p:nvSpPr>
          <p:cNvPr id="5122" name="Rectangle 2"/>
          <p:cNvSpPr>
            <a:spLocks noGrp="1" noChangeArrowheads="1"/>
          </p:cNvSpPr>
          <p:nvPr>
            <p:ph type="ctrTitle"/>
          </p:nvPr>
        </p:nvSpPr>
        <p:spPr>
          <a:xfrm>
            <a:off x="0" y="188913"/>
            <a:ext cx="9144000" cy="1470025"/>
          </a:xfrm>
        </p:spPr>
        <p:txBody>
          <a:bodyPr lIns="91440" tIns="45720" rIns="91440" bIns="45720"/>
          <a:lstStyle>
            <a:lvl1pPr algn="ctr">
              <a:defRPr sz="4400"/>
            </a:lvl1pPr>
          </a:lstStyle>
          <a:p>
            <a:r>
              <a:rPr lang="en-US" altLang="ja-JP"/>
              <a:t>Click to edit Master title style</a:t>
            </a:r>
          </a:p>
        </p:txBody>
      </p:sp>
      <p:pic>
        <p:nvPicPr>
          <p:cNvPr id="5131" name="Picture 11" descr="white komatsu logo"/>
          <p:cNvPicPr>
            <a:picLocks noChangeAspect="1" noChangeArrowheads="1"/>
          </p:cNvPicPr>
          <p:nvPr/>
        </p:nvPicPr>
        <p:blipFill>
          <a:blip r:embed="rId2" cstate="print"/>
          <a:srcRect/>
          <a:stretch>
            <a:fillRect/>
          </a:stretch>
        </p:blipFill>
        <p:spPr bwMode="auto">
          <a:xfrm>
            <a:off x="8153400" y="6581775"/>
            <a:ext cx="971550" cy="247650"/>
          </a:xfrm>
          <a:prstGeom prst="rect">
            <a:avLst/>
          </a:prstGeom>
          <a:noFill/>
        </p:spPr>
      </p:pic>
      <p:sp>
        <p:nvSpPr>
          <p:cNvPr id="5132" name="Text Box 12"/>
          <p:cNvSpPr txBox="1">
            <a:spLocks noChangeArrowheads="1"/>
          </p:cNvSpPr>
          <p:nvPr/>
        </p:nvSpPr>
        <p:spPr bwMode="auto">
          <a:xfrm>
            <a:off x="3276600" y="6553200"/>
            <a:ext cx="2286000" cy="304800"/>
          </a:xfrm>
          <a:prstGeom prst="rect">
            <a:avLst/>
          </a:prstGeom>
          <a:noFill/>
          <a:ln w="9525">
            <a:noFill/>
            <a:miter lim="800000"/>
            <a:headEnd/>
            <a:tailEnd/>
          </a:ln>
          <a:effectLst/>
        </p:spPr>
        <p:txBody>
          <a:bodyPr wrap="none" lIns="0" tIns="0" rIns="0" bIns="0" anchor="ctr"/>
          <a:lstStyle/>
          <a:p>
            <a:pPr algn="ctr"/>
            <a:r>
              <a:rPr lang="en-US" altLang="ja-JP" sz="1400">
                <a:solidFill>
                  <a:schemeClr val="accent2"/>
                </a:solidFill>
              </a:rPr>
              <a:t>Sept - 08</a:t>
            </a:r>
          </a:p>
        </p:txBody>
      </p:sp>
      <p:pic>
        <p:nvPicPr>
          <p:cNvPr id="5134" name="Picture 14" descr="ArrowNext">
            <a:hlinkClick r:id="" action="ppaction://hlinkshowjump?jump=nextslide" highlightClick="1"/>
          </p:cNvPr>
          <p:cNvPicPr>
            <a:picLocks noChangeAspect="1" noChangeArrowheads="1"/>
          </p:cNvPicPr>
          <p:nvPr/>
        </p:nvPicPr>
        <p:blipFill>
          <a:blip r:embed="rId3" cstate="print"/>
          <a:srcRect/>
          <a:stretch>
            <a:fillRect/>
          </a:stretch>
        </p:blipFill>
        <p:spPr bwMode="auto">
          <a:xfrm>
            <a:off x="7804150" y="6584950"/>
            <a:ext cx="239713" cy="239713"/>
          </a:xfrm>
          <a:prstGeom prst="rect">
            <a:avLst/>
          </a:prstGeom>
          <a:noFill/>
        </p:spPr>
      </p:pic>
      <p:pic>
        <p:nvPicPr>
          <p:cNvPr id="5135" name="Picture 15" descr="ArrowPrev">
            <a:hlinkClick r:id="" action="ppaction://hlinkshowjump?jump=previousslide" highlightClick="1"/>
          </p:cNvPr>
          <p:cNvPicPr>
            <a:picLocks noChangeAspect="1" noChangeArrowheads="1"/>
          </p:cNvPicPr>
          <p:nvPr/>
        </p:nvPicPr>
        <p:blipFill>
          <a:blip r:embed="rId4" cstate="print"/>
          <a:srcRect/>
          <a:stretch>
            <a:fillRect/>
          </a:stretch>
        </p:blipFill>
        <p:spPr bwMode="auto">
          <a:xfrm>
            <a:off x="7499350" y="6584950"/>
            <a:ext cx="239713" cy="239713"/>
          </a:xfrm>
          <a:prstGeom prst="rect">
            <a:avLst/>
          </a:prstGeom>
          <a:noFill/>
        </p:spPr>
      </p:pic>
      <p:sp>
        <p:nvSpPr>
          <p:cNvPr id="5139" name="Text Box 19"/>
          <p:cNvSpPr txBox="1">
            <a:spLocks noChangeArrowheads="1"/>
          </p:cNvSpPr>
          <p:nvPr userDrawn="1"/>
        </p:nvSpPr>
        <p:spPr bwMode="auto">
          <a:xfrm>
            <a:off x="539750" y="6553200"/>
            <a:ext cx="863600" cy="304800"/>
          </a:xfrm>
          <a:prstGeom prst="rect">
            <a:avLst/>
          </a:prstGeom>
          <a:noFill/>
          <a:ln w="9525">
            <a:noFill/>
            <a:miter lim="800000"/>
            <a:headEnd/>
            <a:tailEnd/>
          </a:ln>
          <a:effectLst/>
        </p:spPr>
        <p:txBody>
          <a:bodyPr wrap="none" lIns="0" tIns="0" rIns="0" bIns="0" anchor="ctr"/>
          <a:lstStyle/>
          <a:p>
            <a:pPr algn="ctr"/>
            <a:r>
              <a:rPr lang="en-US" altLang="ja-JP" sz="1400">
                <a:solidFill>
                  <a:schemeClr val="accent2"/>
                </a:solidFill>
              </a:rPr>
              <a:t>Introducción PC 5500</a:t>
            </a:r>
          </a:p>
        </p:txBody>
      </p:sp>
      <p:sp>
        <p:nvSpPr>
          <p:cNvPr id="1270807" name="Text Box 2071"/>
          <p:cNvSpPr txBox="1">
            <a:spLocks noChangeArrowheads="1"/>
          </p:cNvSpPr>
          <p:nvPr userDrawn="1"/>
        </p:nvSpPr>
        <p:spPr bwMode="auto">
          <a:xfrm>
            <a:off x="179388" y="5592763"/>
            <a:ext cx="4105275" cy="1004887"/>
          </a:xfrm>
          <a:prstGeom prst="rect">
            <a:avLst/>
          </a:prstGeom>
          <a:noFill/>
          <a:ln w="9525" algn="ctr">
            <a:noFill/>
            <a:miter lim="800000"/>
            <a:headEnd/>
            <a:tailEnd/>
          </a:ln>
          <a:effectLst/>
        </p:spPr>
        <p:txBody>
          <a:bodyPr>
            <a:spAutoFit/>
          </a:bodyPr>
          <a:lstStyle/>
          <a:p>
            <a:pPr algn="ctr">
              <a:spcBef>
                <a:spcPct val="50000"/>
              </a:spcBef>
            </a:pPr>
            <a:r>
              <a:rPr lang="es-CL" b="1" i="1">
                <a:solidFill>
                  <a:srgbClr val="2E1C98"/>
                </a:solidFill>
              </a:rPr>
              <a:t>Komatsu Cummins Chile Ltda.</a:t>
            </a:r>
          </a:p>
          <a:p>
            <a:pPr algn="ctr">
              <a:spcBef>
                <a:spcPct val="50000"/>
              </a:spcBef>
            </a:pPr>
            <a:r>
              <a:rPr lang="es-CL" sz="1400" b="1" i="1">
                <a:solidFill>
                  <a:srgbClr val="2E1C98"/>
                </a:solidFill>
              </a:rPr>
              <a:t>Departamento de Entrenamiento</a:t>
            </a:r>
          </a:p>
          <a:p>
            <a:pPr algn="ctr">
              <a:spcBef>
                <a:spcPct val="50000"/>
              </a:spcBef>
            </a:pPr>
            <a:r>
              <a:rPr lang="es-CL" sz="1400" b="1" i="1">
                <a:solidFill>
                  <a:srgbClr val="2E1C98"/>
                </a:solidFill>
              </a:rPr>
              <a:t>PSG</a:t>
            </a:r>
            <a:endParaRPr lang="es-ES" sz="1400" b="1" i="1">
              <a:solidFill>
                <a:srgbClr val="2E1C98"/>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2_Diapositiva de título">
    <p:spTree>
      <p:nvGrpSpPr>
        <p:cNvPr id="1" name=""/>
        <p:cNvGrpSpPr/>
        <p:nvPr/>
      </p:nvGrpSpPr>
      <p:grpSpPr>
        <a:xfrm>
          <a:off x="0" y="0"/>
          <a:ext cx="0" cy="0"/>
          <a:chOff x="0" y="0"/>
          <a:chExt cx="0" cy="0"/>
        </a:xfrm>
      </p:grpSpPr>
      <p:sp>
        <p:nvSpPr>
          <p:cNvPr id="5127" name="Rectangle 7"/>
          <p:cNvSpPr>
            <a:spLocks noChangeArrowheads="1"/>
          </p:cNvSpPr>
          <p:nvPr/>
        </p:nvSpPr>
        <p:spPr bwMode="auto">
          <a:xfrm>
            <a:off x="0" y="6553200"/>
            <a:ext cx="9144000" cy="304800"/>
          </a:xfrm>
          <a:prstGeom prst="rect">
            <a:avLst/>
          </a:prstGeom>
          <a:solidFill>
            <a:srgbClr val="C0C0C0"/>
          </a:solidFill>
          <a:ln w="9525">
            <a:solidFill>
              <a:srgbClr val="C0C0C0"/>
            </a:solidFill>
            <a:miter lim="800000"/>
            <a:headEnd/>
            <a:tailEnd/>
          </a:ln>
          <a:effectLst/>
        </p:spPr>
        <p:txBody>
          <a:bodyPr wrap="none" anchor="ctr"/>
          <a:lstStyle/>
          <a:p>
            <a:pPr algn="ctr"/>
            <a:endParaRPr lang="ja-JP" altLang="en-US" sz="1800">
              <a:solidFill>
                <a:schemeClr val="tx1"/>
              </a:solidFill>
            </a:endParaRPr>
          </a:p>
        </p:txBody>
      </p:sp>
      <p:pic>
        <p:nvPicPr>
          <p:cNvPr id="5131" name="Picture 11" descr="white komatsu logo"/>
          <p:cNvPicPr>
            <a:picLocks noChangeAspect="1" noChangeArrowheads="1"/>
          </p:cNvPicPr>
          <p:nvPr/>
        </p:nvPicPr>
        <p:blipFill>
          <a:blip r:embed="rId2" cstate="print"/>
          <a:srcRect/>
          <a:stretch>
            <a:fillRect/>
          </a:stretch>
        </p:blipFill>
        <p:spPr bwMode="auto">
          <a:xfrm>
            <a:off x="8153400" y="6581775"/>
            <a:ext cx="971550" cy="247650"/>
          </a:xfrm>
          <a:prstGeom prst="rect">
            <a:avLst/>
          </a:prstGeom>
          <a:noFill/>
        </p:spPr>
      </p:pic>
      <p:sp>
        <p:nvSpPr>
          <p:cNvPr id="5132" name="Text Box 12"/>
          <p:cNvSpPr txBox="1">
            <a:spLocks noChangeArrowheads="1"/>
          </p:cNvSpPr>
          <p:nvPr/>
        </p:nvSpPr>
        <p:spPr bwMode="auto">
          <a:xfrm>
            <a:off x="3276600" y="6553200"/>
            <a:ext cx="2286000" cy="304800"/>
          </a:xfrm>
          <a:prstGeom prst="rect">
            <a:avLst/>
          </a:prstGeom>
          <a:noFill/>
          <a:ln w="9525">
            <a:noFill/>
            <a:miter lim="800000"/>
            <a:headEnd/>
            <a:tailEnd/>
          </a:ln>
          <a:effectLst/>
        </p:spPr>
        <p:txBody>
          <a:bodyPr wrap="none" lIns="0" tIns="0" rIns="0" bIns="0" anchor="ctr"/>
          <a:lstStyle/>
          <a:p>
            <a:pPr algn="ctr"/>
            <a:r>
              <a:rPr lang="en-US" altLang="ja-JP" sz="1400"/>
              <a:t>Octubre 2006</a:t>
            </a:r>
            <a:endParaRPr lang="ja-JP" altLang="en-US" sz="1400"/>
          </a:p>
        </p:txBody>
      </p:sp>
      <p:sp>
        <p:nvSpPr>
          <p:cNvPr id="5139" name="Text Box 19"/>
          <p:cNvSpPr txBox="1">
            <a:spLocks noChangeArrowheads="1"/>
          </p:cNvSpPr>
          <p:nvPr userDrawn="1"/>
        </p:nvSpPr>
        <p:spPr bwMode="auto">
          <a:xfrm>
            <a:off x="107950" y="6524625"/>
            <a:ext cx="2520950" cy="404813"/>
          </a:xfrm>
          <a:prstGeom prst="rect">
            <a:avLst/>
          </a:prstGeom>
          <a:noFill/>
          <a:ln w="9525">
            <a:noFill/>
            <a:miter lim="800000"/>
            <a:headEnd/>
            <a:tailEnd/>
          </a:ln>
          <a:effectLst/>
        </p:spPr>
        <p:txBody>
          <a:bodyPr wrap="none" lIns="0" tIns="0" rIns="0" bIns="0" anchor="ctr"/>
          <a:lstStyle/>
          <a:p>
            <a:r>
              <a:rPr lang="en-US" altLang="ja-JP" sz="1400"/>
              <a:t>Familiarización del Equipo</a:t>
            </a:r>
          </a:p>
        </p:txBody>
      </p:sp>
      <p:sp>
        <p:nvSpPr>
          <p:cNvPr id="1270809" name="Rectangle 2073"/>
          <p:cNvSpPr>
            <a:spLocks noChangeArrowheads="1"/>
          </p:cNvSpPr>
          <p:nvPr userDrawn="1"/>
        </p:nvSpPr>
        <p:spPr bwMode="auto">
          <a:xfrm>
            <a:off x="685800" y="115888"/>
            <a:ext cx="7772400" cy="1470025"/>
          </a:xfrm>
          <a:prstGeom prst="rect">
            <a:avLst/>
          </a:prstGeom>
          <a:noFill/>
          <a:ln w="9525">
            <a:noFill/>
            <a:miter lim="800000"/>
            <a:headEnd/>
            <a:tailEnd/>
          </a:ln>
          <a:effectLst/>
        </p:spPr>
        <p:txBody>
          <a:bodyPr anchor="ctr"/>
          <a:lstStyle/>
          <a:p>
            <a:pPr algn="ctr">
              <a:lnSpc>
                <a:spcPct val="80000"/>
              </a:lnSpc>
            </a:pPr>
            <a:r>
              <a:rPr lang="en-US" sz="4400" b="1"/>
              <a:t>FAMILIARIZACIÓN</a:t>
            </a:r>
            <a:br>
              <a:rPr lang="en-US" sz="4400" b="1"/>
            </a:br>
            <a:r>
              <a:rPr lang="en-US" sz="4400" b="1"/>
              <a:t>DEL EQUIPO</a:t>
            </a:r>
          </a:p>
        </p:txBody>
      </p:sp>
      <p:sp>
        <p:nvSpPr>
          <p:cNvPr id="1270810" name="Text Box 2074"/>
          <p:cNvSpPr txBox="1">
            <a:spLocks noChangeArrowheads="1"/>
          </p:cNvSpPr>
          <p:nvPr userDrawn="1"/>
        </p:nvSpPr>
        <p:spPr bwMode="auto">
          <a:xfrm>
            <a:off x="5795963" y="6553200"/>
            <a:ext cx="1439862" cy="304800"/>
          </a:xfrm>
          <a:prstGeom prst="rect">
            <a:avLst/>
          </a:prstGeom>
          <a:noFill/>
          <a:ln w="9525">
            <a:noFill/>
            <a:miter lim="800000"/>
            <a:headEnd/>
            <a:tailEnd/>
          </a:ln>
          <a:effectLst/>
        </p:spPr>
        <p:txBody>
          <a:bodyPr wrap="none" lIns="0" tIns="0" rIns="0" bIns="0" anchor="ctr"/>
          <a:lstStyle/>
          <a:p>
            <a:pPr algn="ctr"/>
            <a:r>
              <a:rPr lang="en-US" altLang="ja-JP" sz="1400" b="1"/>
              <a:t>Page </a:t>
            </a:r>
            <a:fld id="{322BE38A-6A34-4194-B006-C188D48E9343}" type="slidenum">
              <a:rPr lang="en-US" altLang="ja-JP" sz="1400" b="1"/>
              <a:pPr algn="ctr"/>
              <a:t>‹Nº›</a:t>
            </a:fld>
            <a:r>
              <a:rPr lang="en-US" altLang="ja-JP" sz="1400" b="1"/>
              <a:t> / 85</a:t>
            </a:r>
            <a:endParaRPr lang="ja-JP" altLang="en-US" sz="1400" b="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0" y="0"/>
            <a:ext cx="9144000" cy="61261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47C46BC9-E16E-46E7-82AD-E4B694A03568}" type="datetimeFigureOut">
              <a:rPr lang="es-CL" smtClean="0"/>
              <a:pPr/>
              <a:t>05-10-2015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4AB7D4F-3386-449B-8C09-AFCE81BD5A0B}" type="slidenum">
              <a:rPr lang="es-CL" smtClean="0"/>
              <a:pPr/>
              <a:t>‹Nº›</a:t>
            </a:fld>
            <a:endParaRPr lang="es-C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7C46BC9-E16E-46E7-82AD-E4B694A03568}" type="datetimeFigureOut">
              <a:rPr lang="es-CL" smtClean="0"/>
              <a:pPr/>
              <a:t>05-10-2015</a:t>
            </a:fld>
            <a:endParaRPr lang="es-CL"/>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4AB7D4F-3386-449B-8C09-AFCE81BD5A0B}" type="slidenum">
              <a:rPr lang="es-CL" smtClean="0"/>
              <a:pPr/>
              <a:t>‹Nº›</a:t>
            </a:fld>
            <a:endParaRPr lang="es-CL"/>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s-ES" smtClean="0"/>
              <a:t>Haga clic para modificar el estilo de título del patrón</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7C46BC9-E16E-46E7-82AD-E4B694A03568}" type="datetimeFigureOut">
              <a:rPr lang="es-CL" smtClean="0"/>
              <a:pPr/>
              <a:t>05-10-2015</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34AB7D4F-3386-449B-8C09-AFCE81BD5A0B}" type="slidenum">
              <a:rPr lang="es-CL" smtClean="0"/>
              <a:pPr/>
              <a:t>‹Nº›</a:t>
            </a:fld>
            <a:endParaRPr lang="es-C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7C46BC9-E16E-46E7-82AD-E4B694A03568}" type="datetimeFigureOut">
              <a:rPr lang="es-CL" smtClean="0"/>
              <a:pPr/>
              <a:t>05-10-2015</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34AB7D4F-3386-449B-8C09-AFCE81BD5A0B}" type="slidenum">
              <a:rPr lang="es-CL" smtClean="0"/>
              <a:pPr/>
              <a:t>‹Nº›</a:t>
            </a:fld>
            <a:endParaRPr lang="es-C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47C46BC9-E16E-46E7-82AD-E4B694A03568}" type="datetimeFigureOut">
              <a:rPr lang="es-CL" smtClean="0"/>
              <a:pPr/>
              <a:t>05-10-2015</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34AB7D4F-3386-449B-8C09-AFCE81BD5A0B}" type="slidenum">
              <a:rPr lang="es-CL" smtClean="0"/>
              <a:pPr/>
              <a:t>‹Nº›</a:t>
            </a:fld>
            <a:endParaRPr lang="es-C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47C46BC9-E16E-46E7-82AD-E4B694A03568}" type="datetimeFigureOut">
              <a:rPr lang="es-CL" smtClean="0"/>
              <a:pPr/>
              <a:t>05-10-2015</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34AB7D4F-3386-449B-8C09-AFCE81BD5A0B}" type="slidenum">
              <a:rPr lang="es-CL" smtClean="0"/>
              <a:pPr/>
              <a:t>‹Nº›</a:t>
            </a:fld>
            <a:endParaRPr lang="es-C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7C46BC9-E16E-46E7-82AD-E4B694A03568}" type="datetimeFigureOut">
              <a:rPr lang="es-CL" smtClean="0"/>
              <a:pPr/>
              <a:t>05-10-2015</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34AB7D4F-3386-449B-8C09-AFCE81BD5A0B}" type="slidenum">
              <a:rPr lang="es-CL" smtClean="0"/>
              <a:pPr/>
              <a:t>‹Nº›</a:t>
            </a:fld>
            <a:endParaRPr lang="es-CL"/>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s-ES" smtClean="0"/>
              <a:t>Haga clic para modificar el estilo de título del patrón</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5" name="Date Placeholder 4"/>
          <p:cNvSpPr>
            <a:spLocks noGrp="1"/>
          </p:cNvSpPr>
          <p:nvPr>
            <p:ph type="dt" sz="half" idx="10"/>
          </p:nvPr>
        </p:nvSpPr>
        <p:spPr/>
        <p:txBody>
          <a:bodyPr/>
          <a:lstStyle/>
          <a:p>
            <a:fld id="{47C46BC9-E16E-46E7-82AD-E4B694A03568}" type="datetimeFigureOut">
              <a:rPr lang="es-CL" smtClean="0"/>
              <a:pPr/>
              <a:t>05-10-2015</a:t>
            </a:fld>
            <a:endParaRPr lang="es-CL"/>
          </a:p>
        </p:txBody>
      </p:sp>
      <p:sp>
        <p:nvSpPr>
          <p:cNvPr id="7" name="Slide Number Placeholder 6"/>
          <p:cNvSpPr>
            <a:spLocks noGrp="1"/>
          </p:cNvSpPr>
          <p:nvPr>
            <p:ph type="sldNum" sz="quarter" idx="12"/>
          </p:nvPr>
        </p:nvSpPr>
        <p:spPr/>
        <p:txBody>
          <a:bodyPr/>
          <a:lstStyle/>
          <a:p>
            <a:fld id="{34AB7D4F-3386-449B-8C09-AFCE81BD5A0B}" type="slidenum">
              <a:rPr lang="es-CL" smtClean="0"/>
              <a:pPr/>
              <a:t>‹Nº›</a:t>
            </a:fld>
            <a:endParaRPr lang="es-CL"/>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s-CL"/>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s-ES" smtClean="0"/>
              <a:t>Haga clic para modificar el estilo de título del patrón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47C46BC9-E16E-46E7-82AD-E4B694A03568}" type="datetimeFigureOut">
              <a:rPr lang="es-CL" smtClean="0"/>
              <a:pPr/>
              <a:t>05-10-2015</a:t>
            </a:fld>
            <a:endParaRPr lang="es-CL"/>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s-CL"/>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34AB7D4F-3386-449B-8C09-AFCE81BD5A0B}" type="slidenum">
              <a:rPr lang="es-CL" smtClean="0"/>
              <a:pPr/>
              <a:t>‹Nº›</a:t>
            </a:fld>
            <a:endParaRPr lang="es-CL"/>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mailto:enrique.toutin@uac.cl"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10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32.png"/></Relationships>
</file>

<file path=ppt/slides/_rels/slide10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wmf"/></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es.wikipedia.org/wiki/Imagen:Pahoeoe_fountain_original.jpg" TargetMode="Externa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hyperlink" Target="http://www.cerroalto.cl/index.php?p=12&amp;f=3" TargetMode="Externa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es.wikipedia.org/wiki/Imagen:Pahoeoe_fountain_original.jpg" TargetMode="Externa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hyperlink" Target="http://www.cerroalto.cl/index.php?p=12&amp;f=3" TargetMode="Externa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notesSlide" Target="../notesSlides/notesSlide14.xml"/><Relationship Id="rId7" Type="http://schemas.openxmlformats.org/officeDocument/2006/relationships/image" Target="../media/image61.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oleObject" Target="../embeddings/oleObject1.bin"/><Relationship Id="rId9" Type="http://schemas.openxmlformats.org/officeDocument/2006/relationships/image" Target="../media/image63.jpeg"/></Relationships>
</file>

<file path=ppt/slides/_rels/slide41.xml.rels><?xml version="1.0" encoding="UTF-8" standalone="yes"?>
<Relationships xmlns="http://schemas.openxmlformats.org/package/2006/relationships"><Relationship Id="rId2" Type="http://schemas.openxmlformats.org/officeDocument/2006/relationships/hyperlink" Target="00_Introducci&#243;n.ppt"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es.wikipedia.org/wiki/Imagen:Pahoeoe_fountain_original.jpg" TargetMode="Externa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hyperlink" Target="http://www.cerroalto.cl/index.php?p=12&amp;f=3" TargetMode="Externa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Seguridad/Material/Material/LaDiferenciaQueSiferencia_2.pps"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hyperlink" Target="../../../../Seguridad/Material/Material/Riesgoslaborales.pps"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es.wikipedia.org/wiki/Imagen:Pahoeoe_fountain_original.jpg" TargetMode="Externa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hyperlink" Target="http://www.cerroalto.cl/index.php?p=12&amp;f=3" TargetMode="Externa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Mis%20v&#237;deos/VIDEO%20CONDUCCION%20SEGURA.mpg" TargetMode="External"/><Relationship Id="rId2" Type="http://schemas.openxmlformats.org/officeDocument/2006/relationships/hyperlink" Target="../../../../1.-%20LEGISLACI&#211;N/0.-Persona%20Ganadora.ppt" TargetMode="Externa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64.xml.rels><?xml version="1.0" encoding="UTF-8" standalone="yes"?>
<Relationships xmlns="http://schemas.openxmlformats.org/package/2006/relationships"><Relationship Id="rId2" Type="http://schemas.openxmlformats.org/officeDocument/2006/relationships/hyperlink" Target="00_Introducci&#243;n.ppt"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7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7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96.wmf"/></Relationships>
</file>

<file path=ppt/slides/_rels/slide8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8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00_Introducci&#243;n.ppt"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9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9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9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762000" y="428604"/>
            <a:ext cx="7620000" cy="1071570"/>
          </a:xfrm>
        </p:spPr>
        <p:txBody>
          <a:bodyPr lIns="92075" tIns="46038" rIns="92075" bIns="46038" rtlCol="0">
            <a:normAutofit fontScale="90000"/>
          </a:bodyPr>
          <a:lstStyle/>
          <a:p>
            <a:pPr eaLnBrk="1" fontAlgn="auto" hangingPunct="1">
              <a:spcAft>
                <a:spcPts val="0"/>
              </a:spcAft>
              <a:defRPr/>
            </a:pPr>
            <a:r>
              <a:rPr lang="es-ES_tradnl" sz="2800" b="1" dirty="0" smtClean="0">
                <a:solidFill>
                  <a:srgbClr val="000099"/>
                </a:solidFill>
                <a:effectLst>
                  <a:outerShdw blurRad="38100" dist="38100" dir="2700000" algn="tl">
                    <a:srgbClr val="000000"/>
                  </a:outerShdw>
                </a:effectLst>
                <a:latin typeface="Arial Black" pitchFamily="34" charset="0"/>
              </a:rPr>
              <a:t>METODOS DE EXPLOTACION II</a:t>
            </a:r>
            <a:br>
              <a:rPr lang="es-ES_tradnl" sz="2800" b="1" dirty="0" smtClean="0">
                <a:solidFill>
                  <a:srgbClr val="000099"/>
                </a:solidFill>
                <a:effectLst>
                  <a:outerShdw blurRad="38100" dist="38100" dir="2700000" algn="tl">
                    <a:srgbClr val="000000"/>
                  </a:outerShdw>
                </a:effectLst>
                <a:latin typeface="Arial Black" pitchFamily="34" charset="0"/>
              </a:rPr>
            </a:br>
            <a:r>
              <a:rPr lang="es-ES_tradnl" sz="2200" b="1" dirty="0" smtClean="0">
                <a:solidFill>
                  <a:srgbClr val="000099"/>
                </a:solidFill>
                <a:effectLst>
                  <a:outerShdw blurRad="38100" dist="38100" dir="2700000" algn="tl">
                    <a:srgbClr val="000000"/>
                  </a:outerShdw>
                </a:effectLst>
                <a:latin typeface="Arial Black" pitchFamily="34" charset="0"/>
              </a:rPr>
              <a:t>UNIDAD </a:t>
            </a:r>
            <a:r>
              <a:rPr lang="es-ES_tradnl" sz="2200" b="1" dirty="0" err="1" smtClean="0">
                <a:solidFill>
                  <a:srgbClr val="000099"/>
                </a:solidFill>
                <a:effectLst>
                  <a:outerShdw blurRad="38100" dist="38100" dir="2700000" algn="tl">
                    <a:srgbClr val="000000"/>
                  </a:outerShdw>
                </a:effectLst>
                <a:latin typeface="Arial Black" pitchFamily="34" charset="0"/>
              </a:rPr>
              <a:t>iII</a:t>
            </a:r>
            <a:r>
              <a:rPr lang="es-ES_tradnl" sz="2200" b="1" dirty="0" smtClean="0">
                <a:solidFill>
                  <a:srgbClr val="000099"/>
                </a:solidFill>
                <a:effectLst>
                  <a:outerShdw blurRad="38100" dist="38100" dir="2700000" algn="tl">
                    <a:srgbClr val="000000"/>
                  </a:outerShdw>
                </a:effectLst>
                <a:latin typeface="Arial Black" pitchFamily="34" charset="0"/>
              </a:rPr>
              <a:t>: procesos de OPERACIÓN Y MANTENIMIENTO</a:t>
            </a:r>
          </a:p>
        </p:txBody>
      </p:sp>
      <p:sp>
        <p:nvSpPr>
          <p:cNvPr id="2051" name="Rectangle 3"/>
          <p:cNvSpPr>
            <a:spLocks noChangeArrowheads="1"/>
          </p:cNvSpPr>
          <p:nvPr/>
        </p:nvSpPr>
        <p:spPr bwMode="auto">
          <a:xfrm>
            <a:off x="1524000" y="5281636"/>
            <a:ext cx="6248400" cy="1504950"/>
          </a:xfrm>
          <a:prstGeom prst="rect">
            <a:avLst/>
          </a:prstGeom>
          <a:noFill/>
          <a:ln w="9525">
            <a:noFill/>
            <a:miter lim="800000"/>
            <a:headEnd/>
            <a:tailEnd/>
          </a:ln>
        </p:spPr>
        <p:txBody>
          <a:bodyPr lIns="92075" tIns="46038" rIns="92075" bIns="46038">
            <a:spAutoFit/>
          </a:bodyPr>
          <a:lstStyle/>
          <a:p>
            <a:pPr marL="381000" indent="-381000" algn="ctr" eaLnBrk="0" hangingPunct="0">
              <a:lnSpc>
                <a:spcPct val="170000"/>
              </a:lnSpc>
              <a:buClr>
                <a:srgbClr val="FF0000"/>
              </a:buClr>
              <a:buSzPct val="120000"/>
            </a:pPr>
            <a:r>
              <a:rPr lang="es-ES_tradnl" sz="1800" b="1" dirty="0">
                <a:solidFill>
                  <a:srgbClr val="000099"/>
                </a:solidFill>
                <a:latin typeface="Arial" charset="0"/>
              </a:rPr>
              <a:t>MAURICIO BELMONTE LERMA</a:t>
            </a:r>
          </a:p>
          <a:p>
            <a:pPr marL="381000" indent="-381000" algn="ctr" eaLnBrk="0" hangingPunct="0">
              <a:lnSpc>
                <a:spcPct val="170000"/>
              </a:lnSpc>
              <a:buClr>
                <a:srgbClr val="FF0000"/>
              </a:buClr>
              <a:buSzPct val="120000"/>
            </a:pPr>
            <a:r>
              <a:rPr lang="es-ES_tradnl" sz="1800" b="1" dirty="0">
                <a:solidFill>
                  <a:srgbClr val="000099"/>
                </a:solidFill>
                <a:latin typeface="Arial" charset="0"/>
              </a:rPr>
              <a:t>INGENIERO </a:t>
            </a:r>
            <a:r>
              <a:rPr lang="es-ES_tradnl" sz="1800" b="1" dirty="0" smtClean="0">
                <a:solidFill>
                  <a:srgbClr val="000099"/>
                </a:solidFill>
                <a:latin typeface="Arial" charset="0"/>
              </a:rPr>
              <a:t>CIVIL  DE  MINAS</a:t>
            </a:r>
            <a:endParaRPr lang="es-ES_tradnl" sz="1800" b="1" dirty="0">
              <a:solidFill>
                <a:srgbClr val="000099"/>
              </a:solidFill>
              <a:latin typeface="Arial" charset="0"/>
            </a:endParaRPr>
          </a:p>
          <a:p>
            <a:pPr marL="381000" indent="-381000" algn="ctr" eaLnBrk="0" hangingPunct="0">
              <a:lnSpc>
                <a:spcPct val="170000"/>
              </a:lnSpc>
              <a:buClr>
                <a:srgbClr val="FF0000"/>
              </a:buClr>
              <a:buSzPct val="120000"/>
            </a:pPr>
            <a:r>
              <a:rPr lang="es-ES_tradnl" sz="1800" b="1" dirty="0">
                <a:solidFill>
                  <a:srgbClr val="000099"/>
                </a:solidFill>
                <a:latin typeface="Arial" charset="0"/>
              </a:rPr>
              <a:t>EMAIL: </a:t>
            </a:r>
            <a:r>
              <a:rPr lang="es-ES_tradnl" sz="1800" b="1" dirty="0" smtClean="0">
                <a:solidFill>
                  <a:srgbClr val="000099"/>
                </a:solidFill>
                <a:latin typeface="Arial" charset="0"/>
              </a:rPr>
              <a:t>mr_belmonte</a:t>
            </a:r>
            <a:r>
              <a:rPr lang="es-ES_tradnl" sz="1800" b="1" dirty="0" smtClean="0">
                <a:solidFill>
                  <a:srgbClr val="000099"/>
                </a:solidFill>
                <a:latin typeface="Arial" charset="0"/>
                <a:hlinkClick r:id="rId2"/>
              </a:rPr>
              <a:t>@hotmail.com</a:t>
            </a:r>
            <a:endParaRPr lang="es-ES_tradnl" sz="1800" b="1" dirty="0">
              <a:solidFill>
                <a:srgbClr val="000099"/>
              </a:solidFill>
              <a:latin typeface="Arial" charset="0"/>
            </a:endParaRPr>
          </a:p>
        </p:txBody>
      </p:sp>
      <p:pic>
        <p:nvPicPr>
          <p:cNvPr id="2052" name="Picture 5"/>
          <p:cNvPicPr>
            <a:picLocks noChangeAspect="1" noChangeArrowheads="1"/>
          </p:cNvPicPr>
          <p:nvPr/>
        </p:nvPicPr>
        <p:blipFill>
          <a:blip r:embed="rId3" cstate="print"/>
          <a:srcRect/>
          <a:stretch>
            <a:fillRect/>
          </a:stretch>
        </p:blipFill>
        <p:spPr bwMode="auto">
          <a:xfrm>
            <a:off x="857250" y="1643075"/>
            <a:ext cx="7215188" cy="3643313"/>
          </a:xfrm>
          <a:prstGeom prst="rect">
            <a:avLst/>
          </a:prstGeom>
          <a:noFill/>
          <a:ln w="12700">
            <a:noFill/>
            <a:miter lim="800000"/>
            <a:headEnd type="none" w="sm" len="sm"/>
            <a:tailEnd type="none" w="sm" len="sm"/>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mividavale+"/>
          <p:cNvPicPr>
            <a:picLocks noChangeAspect="1" noChangeArrowheads="1"/>
          </p:cNvPicPr>
          <p:nvPr/>
        </p:nvPicPr>
        <p:blipFill>
          <a:blip r:embed="rId2" cstate="print"/>
          <a:srcRect/>
          <a:stretch>
            <a:fillRect/>
          </a:stretch>
        </p:blipFill>
        <p:spPr bwMode="auto">
          <a:xfrm>
            <a:off x="0" y="6119813"/>
            <a:ext cx="1254125" cy="522287"/>
          </a:xfrm>
          <a:prstGeom prst="rect">
            <a:avLst/>
          </a:prstGeom>
          <a:noFill/>
          <a:ln w="9525">
            <a:noFill/>
            <a:miter lim="800000"/>
            <a:headEnd/>
            <a:tailEnd/>
          </a:ln>
        </p:spPr>
      </p:pic>
      <p:pic>
        <p:nvPicPr>
          <p:cNvPr id="24579" name="Picture 3"/>
          <p:cNvPicPr>
            <a:picLocks noChangeAspect="1" noChangeArrowheads="1"/>
          </p:cNvPicPr>
          <p:nvPr/>
        </p:nvPicPr>
        <p:blipFill>
          <a:blip r:embed="rId3" cstate="print"/>
          <a:srcRect/>
          <a:stretch>
            <a:fillRect/>
          </a:stretch>
        </p:blipFill>
        <p:spPr bwMode="auto">
          <a:xfrm>
            <a:off x="457200" y="533400"/>
            <a:ext cx="8153400" cy="6075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285852" y="285728"/>
            <a:ext cx="6643734" cy="1143000"/>
          </a:xfrm>
        </p:spPr>
        <p:style>
          <a:lnRef idx="0">
            <a:schemeClr val="accent2"/>
          </a:lnRef>
          <a:fillRef idx="3">
            <a:schemeClr val="accent2"/>
          </a:fillRef>
          <a:effectRef idx="3">
            <a:schemeClr val="accent2"/>
          </a:effectRef>
          <a:fontRef idx="minor">
            <a:schemeClr val="lt1"/>
          </a:fontRef>
        </p:style>
        <p:txBody>
          <a:bodyPr>
            <a:normAutofit/>
          </a:bodyPr>
          <a:lstStyle/>
          <a:p>
            <a:r>
              <a:rPr lang="es-CL" b="1" dirty="0" smtClean="0">
                <a:effectLst>
                  <a:outerShdw blurRad="38100" dist="38100" dir="2700000" algn="tl">
                    <a:srgbClr val="000000">
                      <a:alpha val="43137"/>
                    </a:srgbClr>
                  </a:outerShdw>
                </a:effectLst>
              </a:rPr>
              <a:t>CONJUNTO PLUMA BALDE</a:t>
            </a:r>
            <a:endParaRPr lang="es-CL" b="1" dirty="0">
              <a:effectLst>
                <a:outerShdw blurRad="38100" dist="38100" dir="2700000" algn="tl">
                  <a:srgbClr val="000000">
                    <a:alpha val="43137"/>
                  </a:srgbClr>
                </a:outerShdw>
              </a:effectLst>
            </a:endParaRPr>
          </a:p>
        </p:txBody>
      </p:sp>
      <p:pic>
        <p:nvPicPr>
          <p:cNvPr id="4098" name="Picture 2"/>
          <p:cNvPicPr>
            <a:picLocks noGrp="1" noChangeAspect="1" noChangeArrowheads="1"/>
          </p:cNvPicPr>
          <p:nvPr>
            <p:ph idx="1"/>
          </p:nvPr>
        </p:nvPicPr>
        <p:blipFill>
          <a:blip r:embed="rId2" cstate="print"/>
          <a:srcRect/>
          <a:stretch>
            <a:fillRect/>
          </a:stretch>
        </p:blipFill>
        <p:spPr bwMode="auto">
          <a:xfrm>
            <a:off x="264228" y="1928802"/>
            <a:ext cx="5516386" cy="4660396"/>
          </a:xfrm>
          <a:prstGeom prst="rect">
            <a:avLst/>
          </a:prstGeom>
          <a:noFill/>
          <a:ln w="9525">
            <a:noFill/>
            <a:miter lim="800000"/>
            <a:headEnd/>
            <a:tailEnd/>
          </a:ln>
        </p:spPr>
      </p:pic>
      <p:sp>
        <p:nvSpPr>
          <p:cNvPr id="6" name="5 Rectángulo redondeado"/>
          <p:cNvSpPr/>
          <p:nvPr/>
        </p:nvSpPr>
        <p:spPr>
          <a:xfrm>
            <a:off x="6929454" y="2214554"/>
            <a:ext cx="1928826" cy="57150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dirty="0" smtClean="0"/>
              <a:t>ROLDANAS SUPERIORES</a:t>
            </a:r>
            <a:endParaRPr lang="es-MX" dirty="0"/>
          </a:p>
        </p:txBody>
      </p:sp>
      <p:sp>
        <p:nvSpPr>
          <p:cNvPr id="7" name="6 Rectángulo redondeado"/>
          <p:cNvSpPr/>
          <p:nvPr/>
        </p:nvSpPr>
        <p:spPr>
          <a:xfrm>
            <a:off x="6929454" y="3286124"/>
            <a:ext cx="1928826" cy="50006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dirty="0" smtClean="0"/>
              <a:t>PLUMA</a:t>
            </a:r>
            <a:endParaRPr lang="es-MX" dirty="0"/>
          </a:p>
        </p:txBody>
      </p:sp>
      <p:sp>
        <p:nvSpPr>
          <p:cNvPr id="8" name="7 Rectángulo redondeado"/>
          <p:cNvSpPr/>
          <p:nvPr/>
        </p:nvSpPr>
        <p:spPr>
          <a:xfrm>
            <a:off x="7000892" y="4500570"/>
            <a:ext cx="1785950" cy="4286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dirty="0" smtClean="0"/>
              <a:t>BALDE</a:t>
            </a:r>
            <a:endParaRPr lang="es-MX" dirty="0"/>
          </a:p>
        </p:txBody>
      </p:sp>
      <p:sp>
        <p:nvSpPr>
          <p:cNvPr id="9" name="8 Rectángulo redondeado"/>
          <p:cNvSpPr/>
          <p:nvPr/>
        </p:nvSpPr>
        <p:spPr>
          <a:xfrm>
            <a:off x="7143768" y="5572140"/>
            <a:ext cx="1500198" cy="35719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dirty="0" smtClean="0"/>
              <a:t>MANGO</a:t>
            </a:r>
            <a:endParaRPr lang="es-MX" dirty="0"/>
          </a:p>
        </p:txBody>
      </p:sp>
      <p:cxnSp>
        <p:nvCxnSpPr>
          <p:cNvPr id="11" name="10 Conector recto de flecha"/>
          <p:cNvCxnSpPr/>
          <p:nvPr/>
        </p:nvCxnSpPr>
        <p:spPr>
          <a:xfrm rot="10800000">
            <a:off x="4643438" y="2357430"/>
            <a:ext cx="2143140" cy="7143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3" name="12 Conector recto de flecha"/>
          <p:cNvCxnSpPr/>
          <p:nvPr/>
        </p:nvCxnSpPr>
        <p:spPr>
          <a:xfrm rot="10800000">
            <a:off x="3643306" y="3214686"/>
            <a:ext cx="3143272" cy="35719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6" name="15 Conector recto de flecha"/>
          <p:cNvCxnSpPr>
            <a:stCxn id="8" idx="1"/>
          </p:cNvCxnSpPr>
          <p:nvPr/>
        </p:nvCxnSpPr>
        <p:spPr>
          <a:xfrm rot="10800000">
            <a:off x="4929190" y="4572008"/>
            <a:ext cx="2071702" cy="14287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8" name="17 Conector recto de flecha"/>
          <p:cNvCxnSpPr/>
          <p:nvPr/>
        </p:nvCxnSpPr>
        <p:spPr>
          <a:xfrm rot="10800000">
            <a:off x="2428860" y="4786322"/>
            <a:ext cx="4643470" cy="100013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12" name="Imagen 1" descr="I:\logo Andina.jpg"/>
          <p:cNvPicPr>
            <a:picLocks noChangeAspect="1" noChangeArrowheads="1"/>
          </p:cNvPicPr>
          <p:nvPr/>
        </p:nvPicPr>
        <p:blipFill>
          <a:blip r:embed="rId3" cstate="print"/>
          <a:srcRect/>
          <a:stretch>
            <a:fillRect/>
          </a:stretch>
        </p:blipFill>
        <p:spPr bwMode="auto">
          <a:xfrm>
            <a:off x="0" y="0"/>
            <a:ext cx="857223" cy="4064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785786" y="4429132"/>
          <a:ext cx="7500990" cy="2214578"/>
        </p:xfrm>
        <a:graphic>
          <a:graphicData uri="http://schemas.openxmlformats.org/drawingml/2006/table">
            <a:tbl>
              <a:tblPr/>
              <a:tblGrid>
                <a:gridCol w="3750495"/>
                <a:gridCol w="3750495"/>
              </a:tblGrid>
              <a:tr h="2214578">
                <a:tc>
                  <a:txBody>
                    <a:bodyPr/>
                    <a:lstStyle/>
                    <a:p>
                      <a:pPr marL="270510" indent="-270510" algn="just">
                        <a:spcAft>
                          <a:spcPts val="0"/>
                        </a:spcAft>
                      </a:pPr>
                      <a:r>
                        <a:rPr lang="es-ES" sz="1300" dirty="0">
                          <a:latin typeface="Arial"/>
                          <a:ea typeface="Times New Roman"/>
                          <a:cs typeface="Times New Roman"/>
                        </a:rPr>
                        <a:t>1:	Pasadores de suspensión, punta de la pluma</a:t>
                      </a:r>
                      <a:endParaRPr lang="es-CL" sz="1300" dirty="0">
                        <a:latin typeface="Times New Roman"/>
                        <a:ea typeface="Times New Roman"/>
                        <a:cs typeface="Times New Roman"/>
                      </a:endParaRPr>
                    </a:p>
                    <a:p>
                      <a:pPr marL="270510" indent="-270510" algn="just">
                        <a:spcAft>
                          <a:spcPts val="0"/>
                        </a:spcAft>
                      </a:pPr>
                      <a:r>
                        <a:rPr lang="es-ES" sz="1300" dirty="0">
                          <a:latin typeface="Arial"/>
                          <a:ea typeface="Times New Roman"/>
                          <a:cs typeface="Times New Roman"/>
                        </a:rPr>
                        <a:t>2:	Balanceador de la grúa</a:t>
                      </a:r>
                      <a:endParaRPr lang="es-CL" sz="1300" dirty="0">
                        <a:latin typeface="Times New Roman"/>
                        <a:ea typeface="Times New Roman"/>
                        <a:cs typeface="Times New Roman"/>
                      </a:endParaRPr>
                    </a:p>
                    <a:p>
                      <a:pPr marL="270510" indent="-270510" algn="just">
                        <a:spcAft>
                          <a:spcPts val="0"/>
                        </a:spcAft>
                      </a:pPr>
                      <a:r>
                        <a:rPr lang="es-ES" sz="1300" dirty="0">
                          <a:latin typeface="Arial"/>
                          <a:ea typeface="Times New Roman"/>
                          <a:cs typeface="Times New Roman"/>
                        </a:rPr>
                        <a:t>3:	Roldanas, puntas de la pluma</a:t>
                      </a:r>
                      <a:endParaRPr lang="es-CL" sz="1300" dirty="0">
                        <a:latin typeface="Times New Roman"/>
                        <a:ea typeface="Times New Roman"/>
                        <a:cs typeface="Times New Roman"/>
                      </a:endParaRPr>
                    </a:p>
                    <a:p>
                      <a:pPr marL="270510" indent="-270510" algn="just">
                        <a:spcAft>
                          <a:spcPts val="0"/>
                        </a:spcAft>
                      </a:pPr>
                      <a:r>
                        <a:rPr lang="es-ES" sz="1300" dirty="0">
                          <a:latin typeface="Arial"/>
                          <a:ea typeface="Times New Roman"/>
                          <a:cs typeface="Times New Roman"/>
                        </a:rPr>
                        <a:t>4:	Apertura del balde y barra del pestillo</a:t>
                      </a:r>
                      <a:endParaRPr lang="es-CL" sz="1300" dirty="0">
                        <a:latin typeface="Times New Roman"/>
                        <a:ea typeface="Times New Roman"/>
                        <a:cs typeface="Times New Roman"/>
                      </a:endParaRPr>
                    </a:p>
                    <a:p>
                      <a:pPr marL="270510" indent="-270510" algn="just">
                        <a:spcAft>
                          <a:spcPts val="0"/>
                        </a:spcAft>
                      </a:pPr>
                      <a:r>
                        <a:rPr lang="es-ES" sz="1300" dirty="0">
                          <a:latin typeface="Arial"/>
                          <a:ea typeface="Times New Roman"/>
                          <a:cs typeface="Times New Roman"/>
                        </a:rPr>
                        <a:t>5:	Motor, apertura del balde y tambor</a:t>
                      </a:r>
                      <a:endParaRPr lang="es-CL" sz="1300" dirty="0">
                        <a:latin typeface="Times New Roman"/>
                        <a:ea typeface="Times New Roman"/>
                        <a:cs typeface="Times New Roman"/>
                      </a:endParaRPr>
                    </a:p>
                    <a:p>
                      <a:pPr marL="270510" indent="-270510" algn="just">
                        <a:spcAft>
                          <a:spcPts val="0"/>
                        </a:spcAft>
                      </a:pPr>
                      <a:r>
                        <a:rPr lang="es-ES" sz="1300" dirty="0">
                          <a:latin typeface="Arial"/>
                          <a:ea typeface="Times New Roman"/>
                          <a:cs typeface="Times New Roman"/>
                        </a:rPr>
                        <a:t>6:	Rodillos guía traseros</a:t>
                      </a:r>
                      <a:endParaRPr lang="es-CL" sz="1300" dirty="0">
                        <a:latin typeface="Times New Roman"/>
                        <a:ea typeface="Times New Roman"/>
                        <a:cs typeface="Times New Roman"/>
                      </a:endParaRPr>
                    </a:p>
                    <a:p>
                      <a:pPr marL="270510" indent="-270510" algn="just">
                        <a:spcAft>
                          <a:spcPts val="0"/>
                        </a:spcAft>
                      </a:pPr>
                      <a:r>
                        <a:rPr lang="es-ES" sz="1300" dirty="0">
                          <a:latin typeface="Arial"/>
                          <a:ea typeface="Times New Roman"/>
                          <a:cs typeface="Times New Roman"/>
                        </a:rPr>
                        <a:t>7:	Rodillos guía</a:t>
                      </a:r>
                      <a:endParaRPr lang="es-CL" sz="1300" dirty="0">
                        <a:latin typeface="Times New Roman"/>
                        <a:ea typeface="Times New Roman"/>
                        <a:cs typeface="Times New Roman"/>
                      </a:endParaRPr>
                    </a:p>
                    <a:p>
                      <a:pPr marL="270510" indent="-270510" algn="just">
                        <a:spcAft>
                          <a:spcPts val="0"/>
                        </a:spcAft>
                      </a:pPr>
                      <a:r>
                        <a:rPr lang="es-ES" sz="1300" dirty="0">
                          <a:latin typeface="Arial"/>
                          <a:ea typeface="Times New Roman"/>
                          <a:cs typeface="Times New Roman"/>
                        </a:rPr>
                        <a:t>8:	Rodillos inferiores</a:t>
                      </a:r>
                      <a:endParaRPr lang="es-CL" sz="1300" dirty="0">
                        <a:latin typeface="Times New Roman"/>
                        <a:ea typeface="Times New Roman"/>
                        <a:cs typeface="Times New Roman"/>
                      </a:endParaRPr>
                    </a:p>
                    <a:p>
                      <a:pPr marL="270510" indent="-270510" algn="just">
                        <a:spcAft>
                          <a:spcPts val="0"/>
                        </a:spcAft>
                      </a:pPr>
                      <a:r>
                        <a:rPr lang="es-ES" sz="1300" dirty="0">
                          <a:latin typeface="Arial"/>
                          <a:ea typeface="Times New Roman"/>
                          <a:cs typeface="Times New Roman"/>
                        </a:rPr>
                        <a:t>9:	Eje motriz y sello (exterior)</a:t>
                      </a:r>
                      <a:endParaRPr lang="es-CL" sz="1300" dirty="0">
                        <a:latin typeface="Times New Roman"/>
                        <a:ea typeface="Times New Roman"/>
                        <a:cs typeface="Times New Roman"/>
                      </a:endParaRPr>
                    </a:p>
                    <a:p>
                      <a:pPr marL="270510" indent="-270510" algn="just">
                        <a:spcAft>
                          <a:spcPts val="0"/>
                        </a:spcAft>
                      </a:pPr>
                      <a:r>
                        <a:rPr lang="es-ES" sz="1300" dirty="0">
                          <a:latin typeface="Arial"/>
                          <a:ea typeface="Times New Roman"/>
                          <a:cs typeface="Times New Roman"/>
                        </a:rPr>
                        <a:t>10:	Círculo de rodillos</a:t>
                      </a:r>
                      <a:endParaRPr lang="es-CL" sz="1300" dirty="0">
                        <a:latin typeface="Times New Roman"/>
                        <a:ea typeface="Times New Roman"/>
                        <a:cs typeface="Times New Roman"/>
                      </a:endParaRPr>
                    </a:p>
                    <a:p>
                      <a:pPr marL="270510" indent="-270510" algn="just">
                        <a:spcAft>
                          <a:spcPts val="0"/>
                        </a:spcAft>
                      </a:pPr>
                      <a:r>
                        <a:rPr lang="es-ES" sz="1300" dirty="0">
                          <a:latin typeface="Arial"/>
                          <a:ea typeface="Times New Roman"/>
                          <a:cs typeface="Times New Roman"/>
                        </a:rPr>
                        <a:t>11:	Anillo dentado y piñones de giro</a:t>
                      </a:r>
                      <a:endParaRPr lang="es-CL" sz="1300" dirty="0">
                        <a:latin typeface="Times New Roman"/>
                        <a:ea typeface="Times New Roman"/>
                        <a:cs typeface="Times New Roman"/>
                      </a:endParaRPr>
                    </a:p>
                  </a:txBody>
                  <a:tcPr marL="43410" marR="43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70510" indent="-270510" algn="just">
                        <a:spcAft>
                          <a:spcPts val="0"/>
                        </a:spcAft>
                      </a:pPr>
                      <a:r>
                        <a:rPr lang="es-ES" sz="1300" dirty="0">
                          <a:latin typeface="Arial"/>
                          <a:ea typeface="Times New Roman"/>
                          <a:cs typeface="Times New Roman"/>
                        </a:rPr>
                        <a:t>12:	Rodillos</a:t>
                      </a:r>
                      <a:endParaRPr lang="es-CL" sz="1300" dirty="0">
                        <a:latin typeface="Times New Roman"/>
                        <a:ea typeface="Times New Roman"/>
                        <a:cs typeface="Times New Roman"/>
                      </a:endParaRPr>
                    </a:p>
                    <a:p>
                      <a:pPr marL="270510" indent="-270510" algn="just">
                        <a:spcAft>
                          <a:spcPts val="0"/>
                        </a:spcAft>
                      </a:pPr>
                      <a:r>
                        <a:rPr lang="es-ES" sz="1300" dirty="0">
                          <a:latin typeface="Arial"/>
                          <a:ea typeface="Times New Roman"/>
                          <a:cs typeface="Times New Roman"/>
                        </a:rPr>
                        <a:t>13:	Poleas y deslizaderas de la escalera</a:t>
                      </a:r>
                      <a:endParaRPr lang="es-CL" sz="1300" dirty="0">
                        <a:latin typeface="Times New Roman"/>
                        <a:ea typeface="Times New Roman"/>
                        <a:cs typeface="Times New Roman"/>
                      </a:endParaRPr>
                    </a:p>
                    <a:p>
                      <a:pPr marL="270510" indent="-270510" algn="just">
                        <a:spcAft>
                          <a:spcPts val="0"/>
                        </a:spcAft>
                      </a:pPr>
                      <a:r>
                        <a:rPr lang="es-ES" sz="1300" dirty="0">
                          <a:latin typeface="Arial"/>
                          <a:ea typeface="Times New Roman"/>
                          <a:cs typeface="Times New Roman"/>
                        </a:rPr>
                        <a:t>14:	Motores de ventiladores, ventilación caseta</a:t>
                      </a:r>
                      <a:endParaRPr lang="es-CL" sz="1300" dirty="0">
                        <a:latin typeface="Times New Roman"/>
                        <a:ea typeface="Times New Roman"/>
                        <a:cs typeface="Times New Roman"/>
                      </a:endParaRPr>
                    </a:p>
                    <a:p>
                      <a:pPr marL="270510" indent="-270510" algn="just">
                        <a:spcAft>
                          <a:spcPts val="0"/>
                        </a:spcAft>
                      </a:pPr>
                      <a:r>
                        <a:rPr lang="es-ES" sz="1300" dirty="0">
                          <a:latin typeface="Arial"/>
                          <a:ea typeface="Times New Roman"/>
                          <a:cs typeface="Times New Roman"/>
                        </a:rPr>
                        <a:t>15:	Motor de empuje</a:t>
                      </a:r>
                      <a:endParaRPr lang="es-CL" sz="1300" dirty="0">
                        <a:latin typeface="Times New Roman"/>
                        <a:ea typeface="Times New Roman"/>
                        <a:cs typeface="Times New Roman"/>
                      </a:endParaRPr>
                    </a:p>
                    <a:p>
                      <a:pPr marL="270510" indent="-270510" algn="just">
                        <a:spcAft>
                          <a:spcPts val="0"/>
                        </a:spcAft>
                      </a:pPr>
                      <a:r>
                        <a:rPr lang="es-ES" sz="1300" dirty="0">
                          <a:latin typeface="Arial"/>
                          <a:ea typeface="Times New Roman"/>
                          <a:cs typeface="Times New Roman"/>
                        </a:rPr>
                        <a:t>16:	Motor de empuje/ventilador</a:t>
                      </a:r>
                      <a:endParaRPr lang="es-CL" sz="1300" dirty="0">
                        <a:latin typeface="Times New Roman"/>
                        <a:ea typeface="Times New Roman"/>
                        <a:cs typeface="Times New Roman"/>
                      </a:endParaRPr>
                    </a:p>
                    <a:p>
                      <a:pPr marL="270510" indent="-270510" algn="just">
                        <a:spcAft>
                          <a:spcPts val="0"/>
                        </a:spcAft>
                      </a:pPr>
                      <a:r>
                        <a:rPr lang="es-ES" sz="1300" dirty="0">
                          <a:latin typeface="Arial"/>
                          <a:ea typeface="Times New Roman"/>
                          <a:cs typeface="Times New Roman"/>
                        </a:rPr>
                        <a:t>17:	Cables de levante</a:t>
                      </a:r>
                      <a:endParaRPr lang="es-CL" sz="1300" dirty="0">
                        <a:latin typeface="Times New Roman"/>
                        <a:ea typeface="Times New Roman"/>
                        <a:cs typeface="Times New Roman"/>
                      </a:endParaRPr>
                    </a:p>
                    <a:p>
                      <a:pPr marL="270510" indent="-270510" algn="just">
                        <a:spcAft>
                          <a:spcPts val="0"/>
                        </a:spcAft>
                      </a:pPr>
                      <a:r>
                        <a:rPr lang="es-ES" sz="1300" dirty="0">
                          <a:latin typeface="Arial"/>
                          <a:ea typeface="Times New Roman"/>
                          <a:cs typeface="Times New Roman"/>
                        </a:rPr>
                        <a:t>18:	Cables de suspensión de la pluma</a:t>
                      </a:r>
                      <a:endParaRPr lang="es-CL" sz="1300" dirty="0">
                        <a:latin typeface="Times New Roman"/>
                        <a:ea typeface="Times New Roman"/>
                        <a:cs typeface="Times New Roman"/>
                      </a:endParaRPr>
                    </a:p>
                    <a:p>
                      <a:pPr marL="270510" indent="-270510" algn="just">
                        <a:spcAft>
                          <a:spcPts val="0"/>
                        </a:spcAft>
                      </a:pPr>
                      <a:r>
                        <a:rPr lang="es-ES" sz="1300" dirty="0">
                          <a:latin typeface="Arial"/>
                          <a:ea typeface="Times New Roman"/>
                          <a:cs typeface="Times New Roman"/>
                        </a:rPr>
                        <a:t>19:	Piñón de avance y brazo del balde</a:t>
                      </a:r>
                      <a:endParaRPr lang="es-CL" sz="1300" dirty="0">
                        <a:latin typeface="Times New Roman"/>
                        <a:ea typeface="Times New Roman"/>
                        <a:cs typeface="Times New Roman"/>
                      </a:endParaRPr>
                    </a:p>
                    <a:p>
                      <a:pPr marL="270510" indent="-270510" algn="just">
                        <a:spcAft>
                          <a:spcPts val="0"/>
                        </a:spcAft>
                      </a:pPr>
                      <a:r>
                        <a:rPr lang="es-ES" sz="1300" dirty="0">
                          <a:latin typeface="Arial"/>
                          <a:ea typeface="Times New Roman"/>
                          <a:cs typeface="Times New Roman"/>
                        </a:rPr>
                        <a:t>20:	Transmisión de empuje</a:t>
                      </a:r>
                      <a:endParaRPr lang="es-CL" sz="1300" dirty="0">
                        <a:latin typeface="Times New Roman"/>
                        <a:ea typeface="Times New Roman"/>
                        <a:cs typeface="Times New Roman"/>
                      </a:endParaRPr>
                    </a:p>
                    <a:p>
                      <a:pPr marL="270510" indent="-270510" algn="just">
                        <a:spcAft>
                          <a:spcPts val="0"/>
                        </a:spcAft>
                      </a:pPr>
                      <a:r>
                        <a:rPr lang="es-ES" sz="1300" dirty="0">
                          <a:latin typeface="Arial"/>
                          <a:ea typeface="Times New Roman"/>
                          <a:cs typeface="Times New Roman"/>
                        </a:rPr>
                        <a:t>21:	Eje pluma y piñones</a:t>
                      </a:r>
                      <a:endParaRPr lang="es-CL" sz="1300" dirty="0">
                        <a:latin typeface="Times New Roman"/>
                        <a:ea typeface="Times New Roman"/>
                        <a:cs typeface="Times New Roman"/>
                      </a:endParaRPr>
                    </a:p>
                    <a:p>
                      <a:pPr marL="270510" indent="-270510" algn="just">
                        <a:spcAft>
                          <a:spcPts val="0"/>
                        </a:spcAft>
                      </a:pPr>
                      <a:r>
                        <a:rPr lang="es-ES" sz="1300" dirty="0">
                          <a:latin typeface="Arial"/>
                          <a:ea typeface="Times New Roman"/>
                          <a:cs typeface="Times New Roman"/>
                        </a:rPr>
                        <a:t>22:	Tensionador, correa de empuje</a:t>
                      </a:r>
                      <a:endParaRPr lang="es-CL" sz="1300" dirty="0">
                        <a:latin typeface="Times New Roman"/>
                        <a:ea typeface="Times New Roman"/>
                        <a:cs typeface="Times New Roman"/>
                      </a:endParaRPr>
                    </a:p>
                  </a:txBody>
                  <a:tcPr marL="43410" marR="43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4337" name="Picture 1" descr="4"/>
          <p:cNvPicPr>
            <a:picLocks noChangeAspect="1" noChangeArrowheads="1"/>
          </p:cNvPicPr>
          <p:nvPr/>
        </p:nvPicPr>
        <p:blipFill>
          <a:blip r:embed="rId3" cstate="print"/>
          <a:srcRect/>
          <a:stretch>
            <a:fillRect/>
          </a:stretch>
        </p:blipFill>
        <p:spPr bwMode="auto">
          <a:xfrm>
            <a:off x="1928794" y="357166"/>
            <a:ext cx="5214974" cy="3850718"/>
          </a:xfrm>
          <a:prstGeom prst="rect">
            <a:avLst/>
          </a:prstGeom>
          <a:noFill/>
          <a:ln w="9525">
            <a:solidFill>
              <a:srgbClr val="000000"/>
            </a:solidFill>
            <a:miter lim="800000"/>
            <a:headEnd/>
            <a:tailEnd/>
          </a:ln>
        </p:spPr>
      </p:pic>
      <p:pic>
        <p:nvPicPr>
          <p:cNvPr id="5" name="Imagen 1" descr="I:\logo Andina.jpg"/>
          <p:cNvPicPr>
            <a:picLocks noChangeAspect="1" noChangeArrowheads="1"/>
          </p:cNvPicPr>
          <p:nvPr/>
        </p:nvPicPr>
        <p:blipFill>
          <a:blip r:embed="rId4" cstate="print"/>
          <a:srcRect/>
          <a:stretch>
            <a:fillRect/>
          </a:stretch>
        </p:blipFill>
        <p:spPr bwMode="auto">
          <a:xfrm>
            <a:off x="0" y="0"/>
            <a:ext cx="857223" cy="406441"/>
          </a:xfrm>
          <a:prstGeom prst="rect">
            <a:avLst/>
          </a:prstGeom>
          <a:noFill/>
          <a:ln w="9525">
            <a:noFill/>
            <a:miter lim="800000"/>
            <a:headEnd/>
            <a:tailEnd/>
          </a:ln>
        </p:spPr>
      </p:pic>
    </p:spTree>
  </p:cSld>
  <p:clrMapOvr>
    <a:masterClrMapping/>
  </p:clrMapOvr>
  <p:transition>
    <p:wheel/>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428728" y="214290"/>
            <a:ext cx="6686568" cy="1143000"/>
          </a:xfrm>
        </p:spPr>
        <p:style>
          <a:lnRef idx="0">
            <a:schemeClr val="accent2"/>
          </a:lnRef>
          <a:fillRef idx="3">
            <a:schemeClr val="accent2"/>
          </a:fillRef>
          <a:effectRef idx="3">
            <a:schemeClr val="accent2"/>
          </a:effectRef>
          <a:fontRef idx="minor">
            <a:schemeClr val="lt1"/>
          </a:fontRef>
        </p:style>
        <p:txBody>
          <a:bodyPr>
            <a:normAutofit/>
          </a:bodyPr>
          <a:lstStyle/>
          <a:p>
            <a:r>
              <a:rPr lang="es-CL" b="1" dirty="0" smtClean="0">
                <a:effectLst>
                  <a:outerShdw blurRad="38100" dist="38100" dir="2700000" algn="tl">
                    <a:srgbClr val="000000">
                      <a:alpha val="43137"/>
                    </a:srgbClr>
                  </a:outerShdw>
                </a:effectLst>
              </a:rPr>
              <a:t>DATOS TECNICOS</a:t>
            </a:r>
            <a:endParaRPr lang="es-CL" b="1" dirty="0">
              <a:effectLst>
                <a:outerShdw blurRad="38100" dist="38100" dir="2700000" algn="tl">
                  <a:srgbClr val="000000">
                    <a:alpha val="43137"/>
                  </a:srgbClr>
                </a:outerShdw>
              </a:effectLst>
            </a:endParaRPr>
          </a:p>
        </p:txBody>
      </p:sp>
      <p:sp>
        <p:nvSpPr>
          <p:cNvPr id="5" name="4 Rectángulo"/>
          <p:cNvSpPr/>
          <p:nvPr/>
        </p:nvSpPr>
        <p:spPr>
          <a:xfrm>
            <a:off x="357158" y="1970025"/>
            <a:ext cx="8501106" cy="3816429"/>
          </a:xfrm>
          <a:prstGeom prst="rect">
            <a:avLst/>
          </a:prstGeom>
        </p:spPr>
        <p:txBody>
          <a:bodyPr wrap="square">
            <a:spAutoFit/>
          </a:bodyPr>
          <a:lstStyle/>
          <a:p>
            <a:pPr>
              <a:tabLst>
                <a:tab pos="-1371600" algn="l"/>
                <a:tab pos="-914400" algn="l"/>
                <a:tab pos="-457200" algn="l"/>
              </a:tabLst>
            </a:pPr>
            <a:r>
              <a:rPr lang="es-CL" sz="1600" b="1" dirty="0" smtClean="0"/>
              <a:t>CAPACIDAD</a:t>
            </a:r>
          </a:p>
          <a:p>
            <a:pPr>
              <a:tabLst>
                <a:tab pos="-1371600" algn="l"/>
                <a:tab pos="-914400" algn="l"/>
                <a:tab pos="-457200" algn="l"/>
              </a:tabLst>
            </a:pPr>
            <a:endParaRPr lang="es-ES" sz="1600" dirty="0" smtClean="0"/>
          </a:p>
          <a:p>
            <a:pPr>
              <a:tabLst>
                <a:tab pos="-1371600" algn="l"/>
                <a:tab pos="-914400" algn="l"/>
                <a:tab pos="-457200" algn="l"/>
              </a:tabLst>
            </a:pPr>
            <a:r>
              <a:rPr lang="es-CL" sz="1600" dirty="0" smtClean="0"/>
              <a:t>Carga útil nominal	                                                        104.3 Ton Métrica/115 Ton </a:t>
            </a:r>
            <a:endParaRPr lang="es-ES" sz="1600" dirty="0" smtClean="0"/>
          </a:p>
          <a:p>
            <a:pPr>
              <a:tabLst>
                <a:tab pos="-1371600" algn="l"/>
                <a:tab pos="-914400" algn="l"/>
                <a:tab pos="-457200" algn="l"/>
              </a:tabLst>
            </a:pPr>
            <a:r>
              <a:rPr lang="es-CL" sz="1600" dirty="0" smtClean="0"/>
              <a:t>Capacidad nominal del balde	                        74yd3</a:t>
            </a:r>
            <a:endParaRPr lang="es-ES" sz="1600" dirty="0" smtClean="0"/>
          </a:p>
          <a:p>
            <a:pPr>
              <a:tabLst>
                <a:tab pos="-1371600" algn="l"/>
                <a:tab pos="-914400" algn="l"/>
                <a:tab pos="-457200" algn="l"/>
              </a:tabLst>
            </a:pPr>
            <a:r>
              <a:rPr lang="es-CL" sz="1600" dirty="0" smtClean="0"/>
              <a:t>Tamaño óptimo del camión	                        172-363 Ton Métricas/190-400 Ton </a:t>
            </a:r>
          </a:p>
          <a:p>
            <a:pPr>
              <a:tabLst>
                <a:tab pos="-1371600" algn="l"/>
                <a:tab pos="-914400" algn="l"/>
                <a:tab pos="-457200" algn="l"/>
              </a:tabLst>
            </a:pPr>
            <a:endParaRPr lang="es-CL" sz="1600" b="1" dirty="0" smtClean="0"/>
          </a:p>
          <a:p>
            <a:pPr>
              <a:tabLst>
                <a:tab pos="-1371600" algn="l"/>
                <a:tab pos="-914400" algn="l"/>
                <a:tab pos="-457200" algn="l"/>
              </a:tabLst>
            </a:pPr>
            <a:r>
              <a:rPr lang="es-CL" sz="1600" b="1" dirty="0" smtClean="0"/>
              <a:t>RENDIMIENTO</a:t>
            </a:r>
          </a:p>
          <a:p>
            <a:pPr>
              <a:tabLst>
                <a:tab pos="-1371600" algn="l"/>
                <a:tab pos="-914400" algn="l"/>
                <a:tab pos="-457200" algn="l"/>
              </a:tabLst>
            </a:pPr>
            <a:endParaRPr lang="es-CL" sz="1600" dirty="0" smtClean="0"/>
          </a:p>
          <a:p>
            <a:pPr>
              <a:tabLst>
                <a:tab pos="-1371600" algn="l"/>
                <a:tab pos="-914400" algn="l"/>
                <a:tab pos="-457200" algn="l"/>
              </a:tabLst>
            </a:pPr>
            <a:r>
              <a:rPr lang="es-CL" sz="1600" dirty="0" smtClean="0"/>
              <a:t>Duración del ciclo nominal	                                         29 s</a:t>
            </a:r>
            <a:endParaRPr lang="es-ES" sz="1600" dirty="0" smtClean="0"/>
          </a:p>
          <a:p>
            <a:pPr>
              <a:tabLst>
                <a:tab pos="-1371600" algn="l"/>
                <a:tab pos="-914400" algn="l"/>
                <a:tab pos="-457200" algn="l"/>
              </a:tabLst>
            </a:pPr>
            <a:r>
              <a:rPr lang="es-CL" sz="1600" dirty="0" smtClean="0"/>
              <a:t>Velocidad máxima de propulsión	                        1,6 km/h</a:t>
            </a:r>
            <a:endParaRPr lang="es-ES" sz="1600" dirty="0" smtClean="0"/>
          </a:p>
          <a:p>
            <a:pPr>
              <a:tabLst>
                <a:tab pos="-1371600" algn="l"/>
                <a:tab pos="-914400" algn="l"/>
                <a:tab pos="-457200" algn="l"/>
              </a:tabLst>
            </a:pPr>
            <a:r>
              <a:rPr lang="es-CL" sz="1600" dirty="0" smtClean="0"/>
              <a:t>Capacidad de propulsión en pendiente	        17% cuesta arriba (continua</a:t>
            </a:r>
          </a:p>
          <a:p>
            <a:pPr>
              <a:tabLst>
                <a:tab pos="-1371600" algn="l"/>
                <a:tab pos="-914400" algn="l"/>
                <a:tab pos="-457200" algn="l"/>
              </a:tabLst>
            </a:pPr>
            <a:endParaRPr lang="es-CL" sz="1600" dirty="0" smtClean="0"/>
          </a:p>
          <a:p>
            <a:pPr>
              <a:tabLst>
                <a:tab pos="-1371600" algn="l"/>
                <a:tab pos="-914400" algn="l"/>
                <a:tab pos="-457200" algn="l"/>
              </a:tabLst>
            </a:pPr>
            <a:r>
              <a:rPr lang="es-CL" sz="1600" b="1" dirty="0" smtClean="0"/>
              <a:t>PESOS DE LA PALA</a:t>
            </a:r>
          </a:p>
          <a:p>
            <a:pPr>
              <a:tabLst>
                <a:tab pos="-1371600" algn="l"/>
                <a:tab pos="-914400" algn="l"/>
                <a:tab pos="-457200" algn="l"/>
              </a:tabLst>
            </a:pPr>
            <a:endParaRPr lang="es-CL" sz="1600" b="1" dirty="0" smtClean="0"/>
          </a:p>
          <a:p>
            <a:pPr>
              <a:tabLst>
                <a:tab pos="-1371600" algn="l"/>
                <a:tab pos="-914400" algn="l"/>
                <a:tab pos="-457200" algn="l"/>
              </a:tabLst>
            </a:pPr>
            <a:r>
              <a:rPr lang="es-CL" dirty="0" smtClean="0"/>
              <a:t>Peso de operación (con balde, aprox.)	       1.459.200 Kg</a:t>
            </a:r>
            <a:endParaRPr lang="es-ES" dirty="0"/>
          </a:p>
        </p:txBody>
      </p:sp>
      <p:pic>
        <p:nvPicPr>
          <p:cNvPr id="6" name="Imagen 1" descr="I:\logo Andina.jpg"/>
          <p:cNvPicPr>
            <a:picLocks noChangeAspect="1" noChangeArrowheads="1"/>
          </p:cNvPicPr>
          <p:nvPr/>
        </p:nvPicPr>
        <p:blipFill>
          <a:blip r:embed="rId2" cstate="print"/>
          <a:srcRect/>
          <a:stretch>
            <a:fillRect/>
          </a:stretch>
        </p:blipFill>
        <p:spPr bwMode="auto">
          <a:xfrm>
            <a:off x="0" y="0"/>
            <a:ext cx="857223" cy="406441"/>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FOTOS PALA\L Cuevas 026.jpg"/>
          <p:cNvPicPr>
            <a:picLocks noChangeAspect="1" noChangeArrowheads="1"/>
          </p:cNvPicPr>
          <p:nvPr/>
        </p:nvPicPr>
        <p:blipFill>
          <a:blip r:embed="rId2" cstate="print"/>
          <a:srcRect/>
          <a:stretch>
            <a:fillRect/>
          </a:stretch>
        </p:blipFill>
        <p:spPr bwMode="auto">
          <a:xfrm>
            <a:off x="-285784" y="0"/>
            <a:ext cx="9429784" cy="6858000"/>
          </a:xfrm>
          <a:prstGeom prst="rect">
            <a:avLst/>
          </a:prstGeom>
          <a:noFill/>
        </p:spPr>
      </p:pic>
      <p:cxnSp>
        <p:nvCxnSpPr>
          <p:cNvPr id="13" name="12 Conector recto de flecha"/>
          <p:cNvCxnSpPr/>
          <p:nvPr/>
        </p:nvCxnSpPr>
        <p:spPr>
          <a:xfrm rot="5400000">
            <a:off x="4465637" y="3392487"/>
            <a:ext cx="6215106" cy="1588"/>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17" name="16 Conector recto de flecha"/>
          <p:cNvCxnSpPr/>
          <p:nvPr/>
        </p:nvCxnSpPr>
        <p:spPr>
          <a:xfrm rot="5400000">
            <a:off x="6678627" y="4321975"/>
            <a:ext cx="4358512" cy="794"/>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7" name="6 Rectángulo redondeado"/>
          <p:cNvSpPr/>
          <p:nvPr/>
        </p:nvSpPr>
        <p:spPr>
          <a:xfrm>
            <a:off x="7072330" y="5929330"/>
            <a:ext cx="1000132" cy="21431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b="1" dirty="0" smtClean="0"/>
              <a:t>22.O m.</a:t>
            </a:r>
            <a:endParaRPr lang="es-MX" b="1" dirty="0"/>
          </a:p>
        </p:txBody>
      </p:sp>
      <p:sp>
        <p:nvSpPr>
          <p:cNvPr id="6" name="5 Rectángulo redondeado"/>
          <p:cNvSpPr/>
          <p:nvPr/>
        </p:nvSpPr>
        <p:spPr>
          <a:xfrm>
            <a:off x="8215338" y="5429264"/>
            <a:ext cx="928662" cy="21431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b="1" dirty="0" smtClean="0"/>
              <a:t>16.O m</a:t>
            </a:r>
            <a:endParaRPr lang="es-MX" b="1" dirty="0"/>
          </a:p>
        </p:txBody>
      </p:sp>
      <p:cxnSp>
        <p:nvCxnSpPr>
          <p:cNvPr id="33" name="32 Conector recto de flecha"/>
          <p:cNvCxnSpPr/>
          <p:nvPr/>
        </p:nvCxnSpPr>
        <p:spPr>
          <a:xfrm flipV="1">
            <a:off x="285720" y="357166"/>
            <a:ext cx="8358278" cy="71438"/>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23" name="22 Rectángulo redondeado"/>
          <p:cNvSpPr/>
          <p:nvPr/>
        </p:nvSpPr>
        <p:spPr>
          <a:xfrm>
            <a:off x="0" y="6215082"/>
            <a:ext cx="857256" cy="21431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b="1" dirty="0" smtClean="0"/>
              <a:t>2.4 m.</a:t>
            </a:r>
            <a:endParaRPr lang="es-MX" b="1" dirty="0"/>
          </a:p>
        </p:txBody>
      </p:sp>
      <p:sp>
        <p:nvSpPr>
          <p:cNvPr id="21" name="20 Rectángulo redondeado"/>
          <p:cNvSpPr/>
          <p:nvPr/>
        </p:nvSpPr>
        <p:spPr>
          <a:xfrm>
            <a:off x="3929058" y="214290"/>
            <a:ext cx="928694" cy="21431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b="1" dirty="0" smtClean="0"/>
              <a:t>33.9 m.</a:t>
            </a:r>
            <a:endParaRPr lang="es-MX" b="1" dirty="0"/>
          </a:p>
        </p:txBody>
      </p:sp>
      <p:cxnSp>
        <p:nvCxnSpPr>
          <p:cNvPr id="37" name="36 Conector recto de flecha"/>
          <p:cNvCxnSpPr/>
          <p:nvPr/>
        </p:nvCxnSpPr>
        <p:spPr>
          <a:xfrm>
            <a:off x="642910" y="5786454"/>
            <a:ext cx="3071834" cy="214314"/>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19" name="18 Rectángulo redondeado"/>
          <p:cNvSpPr/>
          <p:nvPr/>
        </p:nvSpPr>
        <p:spPr>
          <a:xfrm>
            <a:off x="1643042" y="5857892"/>
            <a:ext cx="928694" cy="21431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b="1" dirty="0" smtClean="0"/>
              <a:t>11.7m.</a:t>
            </a:r>
            <a:endParaRPr lang="es-MX" b="1" dirty="0"/>
          </a:p>
        </p:txBody>
      </p:sp>
      <p:cxnSp>
        <p:nvCxnSpPr>
          <p:cNvPr id="41" name="40 Conector recto de flecha"/>
          <p:cNvCxnSpPr/>
          <p:nvPr/>
        </p:nvCxnSpPr>
        <p:spPr>
          <a:xfrm rot="5400000">
            <a:off x="6857222" y="5286388"/>
            <a:ext cx="2429686" cy="794"/>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20" name="19 Rectángulo redondeado"/>
          <p:cNvSpPr/>
          <p:nvPr/>
        </p:nvSpPr>
        <p:spPr>
          <a:xfrm>
            <a:off x="7643834" y="4786322"/>
            <a:ext cx="928694" cy="21431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b="1" dirty="0" smtClean="0"/>
              <a:t>10.1 m.</a:t>
            </a:r>
            <a:endParaRPr lang="es-MX" b="1" dirty="0"/>
          </a:p>
        </p:txBody>
      </p:sp>
      <p:cxnSp>
        <p:nvCxnSpPr>
          <p:cNvPr id="44" name="43 Conector recto de flecha"/>
          <p:cNvCxnSpPr/>
          <p:nvPr/>
        </p:nvCxnSpPr>
        <p:spPr>
          <a:xfrm rot="5400000">
            <a:off x="35687" y="5822173"/>
            <a:ext cx="785818" cy="1588"/>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46" name="45 Conector recto de flecha"/>
          <p:cNvCxnSpPr/>
          <p:nvPr/>
        </p:nvCxnSpPr>
        <p:spPr>
          <a:xfrm>
            <a:off x="2857488" y="3500438"/>
            <a:ext cx="1000132" cy="1588"/>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47" name="46 Rectángulo redondeado"/>
          <p:cNvSpPr/>
          <p:nvPr/>
        </p:nvSpPr>
        <p:spPr>
          <a:xfrm>
            <a:off x="2928926" y="3071810"/>
            <a:ext cx="928694" cy="21431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b="1" dirty="0" smtClean="0"/>
              <a:t>10.1 m.</a:t>
            </a:r>
            <a:endParaRPr lang="es-MX" b="1" dirty="0"/>
          </a:p>
        </p:txBody>
      </p:sp>
      <p:cxnSp>
        <p:nvCxnSpPr>
          <p:cNvPr id="51" name="50 Conector recto de flecha"/>
          <p:cNvCxnSpPr/>
          <p:nvPr/>
        </p:nvCxnSpPr>
        <p:spPr>
          <a:xfrm rot="5400000">
            <a:off x="-2571800" y="3286124"/>
            <a:ext cx="5715040" cy="1588"/>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cxnSp>
        <p:nvCxnSpPr>
          <p:cNvPr id="57" name="56 Conector recto de flecha"/>
          <p:cNvCxnSpPr/>
          <p:nvPr/>
        </p:nvCxnSpPr>
        <p:spPr>
          <a:xfrm rot="5400000">
            <a:off x="7644628" y="1713694"/>
            <a:ext cx="2570974" cy="794"/>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pic>
        <p:nvPicPr>
          <p:cNvPr id="22" name="Imagen 1" descr="I:\logo Andina.jpg"/>
          <p:cNvPicPr>
            <a:picLocks noChangeAspect="1" noChangeArrowheads="1"/>
          </p:cNvPicPr>
          <p:nvPr/>
        </p:nvPicPr>
        <p:blipFill>
          <a:blip r:embed="rId3" cstate="print"/>
          <a:srcRect/>
          <a:stretch>
            <a:fillRect/>
          </a:stretch>
        </p:blipFill>
        <p:spPr bwMode="auto">
          <a:xfrm>
            <a:off x="0" y="0"/>
            <a:ext cx="857223" cy="4064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E:\FOTOS PALA\L Cuevas 02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cxnSp>
        <p:nvCxnSpPr>
          <p:cNvPr id="9" name="8 Conector recto de flecha"/>
          <p:cNvCxnSpPr/>
          <p:nvPr/>
        </p:nvCxnSpPr>
        <p:spPr>
          <a:xfrm>
            <a:off x="2786050" y="5286388"/>
            <a:ext cx="2500330" cy="71438"/>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10" name="9 Rectángulo redondeado"/>
          <p:cNvSpPr/>
          <p:nvPr/>
        </p:nvSpPr>
        <p:spPr>
          <a:xfrm>
            <a:off x="1571604" y="5643578"/>
            <a:ext cx="928694" cy="21431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b="1" dirty="0" smtClean="0"/>
              <a:t>3.0 m.</a:t>
            </a:r>
            <a:endParaRPr lang="es-MX" b="1" dirty="0"/>
          </a:p>
        </p:txBody>
      </p:sp>
      <p:sp>
        <p:nvSpPr>
          <p:cNvPr id="11" name="10 Rectángulo redondeado"/>
          <p:cNvSpPr/>
          <p:nvPr/>
        </p:nvSpPr>
        <p:spPr>
          <a:xfrm>
            <a:off x="4572000" y="5929330"/>
            <a:ext cx="919170" cy="22383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b="1" dirty="0" smtClean="0"/>
              <a:t>2.1 m.</a:t>
            </a:r>
            <a:endParaRPr lang="es-MX" b="1" dirty="0"/>
          </a:p>
        </p:txBody>
      </p:sp>
      <p:sp>
        <p:nvSpPr>
          <p:cNvPr id="12" name="11 Rectángulo redondeado"/>
          <p:cNvSpPr/>
          <p:nvPr/>
        </p:nvSpPr>
        <p:spPr>
          <a:xfrm>
            <a:off x="3500430" y="5214950"/>
            <a:ext cx="1000132" cy="21431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b="1" dirty="0" smtClean="0"/>
              <a:t>10.5 m.</a:t>
            </a:r>
            <a:endParaRPr lang="es-MX" b="1" dirty="0"/>
          </a:p>
        </p:txBody>
      </p:sp>
      <p:cxnSp>
        <p:nvCxnSpPr>
          <p:cNvPr id="16" name="15 Conector recto de flecha"/>
          <p:cNvCxnSpPr/>
          <p:nvPr/>
        </p:nvCxnSpPr>
        <p:spPr>
          <a:xfrm>
            <a:off x="4714876" y="5715016"/>
            <a:ext cx="642942" cy="1588"/>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19" name="18 Conector recto de flecha"/>
          <p:cNvCxnSpPr/>
          <p:nvPr/>
        </p:nvCxnSpPr>
        <p:spPr>
          <a:xfrm rot="5400000">
            <a:off x="2213752" y="5572140"/>
            <a:ext cx="715174" cy="794"/>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26" name="25 Conector recto de flecha"/>
          <p:cNvCxnSpPr/>
          <p:nvPr/>
        </p:nvCxnSpPr>
        <p:spPr>
          <a:xfrm rot="5400000" flipH="1" flipV="1">
            <a:off x="1072332" y="3928272"/>
            <a:ext cx="1857388" cy="15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9" name="28 Conector recto de flecha"/>
          <p:cNvCxnSpPr/>
          <p:nvPr/>
        </p:nvCxnSpPr>
        <p:spPr>
          <a:xfrm>
            <a:off x="2071670" y="2928934"/>
            <a:ext cx="3357586" cy="7143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5" name="34 Rectángulo redondeado"/>
          <p:cNvSpPr/>
          <p:nvPr/>
        </p:nvSpPr>
        <p:spPr>
          <a:xfrm>
            <a:off x="2714612" y="2857496"/>
            <a:ext cx="1000132" cy="21431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b="1" dirty="0" smtClean="0"/>
              <a:t>14.4 m.</a:t>
            </a:r>
            <a:endParaRPr lang="es-MX" b="1" dirty="0"/>
          </a:p>
        </p:txBody>
      </p:sp>
      <p:cxnSp>
        <p:nvCxnSpPr>
          <p:cNvPr id="36" name="35 Conector recto de flecha"/>
          <p:cNvCxnSpPr/>
          <p:nvPr/>
        </p:nvCxnSpPr>
        <p:spPr>
          <a:xfrm rot="5400000" flipH="1" flipV="1">
            <a:off x="4572794" y="3999710"/>
            <a:ext cx="1857388" cy="15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pic>
        <p:nvPicPr>
          <p:cNvPr id="13" name="Imagen 1" descr="I:\logo Andina.jpg"/>
          <p:cNvPicPr>
            <a:picLocks noChangeAspect="1" noChangeArrowheads="1"/>
          </p:cNvPicPr>
          <p:nvPr/>
        </p:nvPicPr>
        <p:blipFill>
          <a:blip r:embed="rId3" cstate="print"/>
          <a:srcRect/>
          <a:stretch>
            <a:fillRect/>
          </a:stretch>
        </p:blipFill>
        <p:spPr bwMode="auto">
          <a:xfrm>
            <a:off x="0" y="0"/>
            <a:ext cx="857223" cy="4064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00100" y="2214554"/>
            <a:ext cx="7358114" cy="3286148"/>
          </a:xfrm>
        </p:spPr>
        <p:txBody>
          <a:bodyPr>
            <a:normAutofit/>
          </a:bodyPr>
          <a:lstStyle/>
          <a:p>
            <a:pPr>
              <a:buNone/>
            </a:pPr>
            <a:r>
              <a:rPr lang="es-CL" b="1" dirty="0" smtClean="0">
                <a:effectLst>
                  <a:outerShdw blurRad="38100" dist="38100" dir="2700000" algn="tl">
                    <a:srgbClr val="000000">
                      <a:alpha val="43137"/>
                    </a:srgbClr>
                  </a:outerShdw>
                </a:effectLst>
              </a:rPr>
              <a:t>MARGENES DE TRABAJO</a:t>
            </a:r>
          </a:p>
          <a:p>
            <a:pPr>
              <a:buNone/>
            </a:pPr>
            <a:endParaRPr lang="es-CL" sz="1800" b="1" dirty="0" smtClean="0">
              <a:effectLst>
                <a:outerShdw blurRad="38100" dist="38100" dir="2700000" algn="tl">
                  <a:srgbClr val="000000">
                    <a:alpha val="43137"/>
                  </a:srgbClr>
                </a:outerShdw>
              </a:effectLst>
            </a:endParaRPr>
          </a:p>
          <a:p>
            <a:pPr>
              <a:buNone/>
            </a:pPr>
            <a:r>
              <a:rPr lang="es-CL" sz="1800" dirty="0" smtClean="0"/>
              <a:t>	</a:t>
            </a:r>
            <a:r>
              <a:rPr lang="es-CL" sz="2000" dirty="0" smtClean="0"/>
              <a:t>Altura de corte (máximo)   	            </a:t>
            </a:r>
            <a:r>
              <a:rPr lang="es-CL" sz="2000" dirty="0" smtClean="0"/>
              <a:t> 18,06 </a:t>
            </a:r>
            <a:r>
              <a:rPr lang="es-CL" sz="2000" dirty="0" smtClean="0"/>
              <a:t>mts.</a:t>
            </a:r>
          </a:p>
          <a:p>
            <a:pPr>
              <a:buNone/>
            </a:pPr>
            <a:r>
              <a:rPr lang="es-CL" sz="2000" dirty="0" smtClean="0"/>
              <a:t>	Radio del corte (máximo)  		             23,80 mts.</a:t>
            </a:r>
          </a:p>
          <a:p>
            <a:pPr>
              <a:buNone/>
            </a:pPr>
            <a:r>
              <a:rPr lang="es-CL" sz="2000" dirty="0" smtClean="0"/>
              <a:t>	Profundidad del corte (máximo)                   1,93 mts.</a:t>
            </a:r>
          </a:p>
          <a:p>
            <a:pPr>
              <a:buNone/>
            </a:pPr>
            <a:r>
              <a:rPr lang="es-CL" sz="2000" dirty="0" smtClean="0"/>
              <a:t>	Altura de vaciado (máximo)    	             10,44 mts.</a:t>
            </a:r>
          </a:p>
          <a:p>
            <a:pPr>
              <a:buNone/>
            </a:pPr>
            <a:r>
              <a:rPr lang="es-CL" sz="1800" dirty="0" smtClean="0"/>
              <a:t>	                </a:t>
            </a:r>
          </a:p>
          <a:p>
            <a:pPr>
              <a:buNone/>
            </a:pPr>
            <a:r>
              <a:rPr lang="es-CL" sz="1800" b="1" dirty="0" smtClean="0"/>
              <a:t>      </a:t>
            </a:r>
          </a:p>
        </p:txBody>
      </p:sp>
      <p:sp>
        <p:nvSpPr>
          <p:cNvPr id="4" name="1 Título"/>
          <p:cNvSpPr>
            <a:spLocks noGrp="1"/>
          </p:cNvSpPr>
          <p:nvPr>
            <p:ph type="title"/>
          </p:nvPr>
        </p:nvSpPr>
        <p:spPr>
          <a:xfrm>
            <a:off x="1214414" y="428604"/>
            <a:ext cx="6943716" cy="1143000"/>
          </a:xfrm>
        </p:spPr>
        <p:style>
          <a:lnRef idx="0">
            <a:schemeClr val="accent2"/>
          </a:lnRef>
          <a:fillRef idx="3">
            <a:schemeClr val="accent2"/>
          </a:fillRef>
          <a:effectRef idx="3">
            <a:schemeClr val="accent2"/>
          </a:effectRef>
          <a:fontRef idx="minor">
            <a:schemeClr val="lt1"/>
          </a:fontRef>
        </p:style>
        <p:txBody>
          <a:bodyPr>
            <a:normAutofit/>
          </a:bodyPr>
          <a:lstStyle/>
          <a:p>
            <a:r>
              <a:rPr lang="es-CL" b="1" dirty="0" smtClean="0">
                <a:effectLst>
                  <a:outerShdw blurRad="38100" dist="38100" dir="2700000" algn="tl">
                    <a:srgbClr val="000000">
                      <a:alpha val="43137"/>
                    </a:srgbClr>
                  </a:outerShdw>
                </a:effectLst>
              </a:rPr>
              <a:t>DATOS TECNICOS</a:t>
            </a:r>
            <a:endParaRPr lang="es-CL" b="1" dirty="0">
              <a:effectLst>
                <a:outerShdw blurRad="38100" dist="38100" dir="2700000" algn="tl">
                  <a:srgbClr val="000000">
                    <a:alpha val="43137"/>
                  </a:srgbClr>
                </a:outerShdw>
              </a:effectLst>
            </a:endParaRPr>
          </a:p>
        </p:txBody>
      </p:sp>
      <p:pic>
        <p:nvPicPr>
          <p:cNvPr id="5" name="Imagen 1" descr="I:\logo Andina.jpg"/>
          <p:cNvPicPr>
            <a:picLocks noChangeAspect="1" noChangeArrowheads="1"/>
          </p:cNvPicPr>
          <p:nvPr/>
        </p:nvPicPr>
        <p:blipFill>
          <a:blip r:embed="rId2" cstate="print"/>
          <a:srcRect/>
          <a:stretch>
            <a:fillRect/>
          </a:stretch>
        </p:blipFill>
        <p:spPr bwMode="auto">
          <a:xfrm>
            <a:off x="0" y="0"/>
            <a:ext cx="857223" cy="406441"/>
          </a:xfrm>
          <a:prstGeom prst="rect">
            <a:avLst/>
          </a:prstGeom>
          <a:noFill/>
          <a:ln w="9525">
            <a:noFill/>
            <a:miter lim="800000"/>
            <a:headEnd/>
            <a:tailEnd/>
          </a:ln>
        </p:spPr>
      </p:pic>
    </p:spTree>
  </p:cSld>
  <p:clrMapOvr>
    <a:masterClrMapping/>
  </p:clrMapOvr>
  <p:transition>
    <p:split dir="in"/>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2357422" y="428604"/>
            <a:ext cx="4400552" cy="11430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CL" sz="4400" b="1" dirty="0" smtClean="0">
                <a:effectLst>
                  <a:outerShdw blurRad="38100" dist="38100" dir="2700000" algn="tl">
                    <a:srgbClr val="000000">
                      <a:alpha val="43137"/>
                    </a:srgbClr>
                  </a:outerShdw>
                </a:effectLst>
              </a:rPr>
              <a:t>CONTRAPESO</a:t>
            </a:r>
            <a:endParaRPr kumimoji="0" lang="es-CL" sz="44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mn-lt"/>
              <a:ea typeface="+mn-ea"/>
              <a:cs typeface="+mn-cs"/>
            </a:endParaRPr>
          </a:p>
        </p:txBody>
      </p:sp>
      <p:pic>
        <p:nvPicPr>
          <p:cNvPr id="39938" name="Picture 2" descr="C:\Users\Igor Paulos\Pictures\palapala\PhotoGallery_I_Shovel_4100XPC2.jpg"/>
          <p:cNvPicPr>
            <a:picLocks noChangeAspect="1" noChangeArrowheads="1"/>
          </p:cNvPicPr>
          <p:nvPr/>
        </p:nvPicPr>
        <p:blipFill>
          <a:blip r:embed="rId2" cstate="print"/>
          <a:stretch>
            <a:fillRect/>
          </a:stretch>
        </p:blipFill>
        <p:spPr bwMode="auto">
          <a:xfrm>
            <a:off x="3500430" y="2411227"/>
            <a:ext cx="4929222" cy="3696916"/>
          </a:xfrm>
          <a:prstGeom prst="rect">
            <a:avLst/>
          </a:prstGeom>
          <a:noFill/>
          <a:ln>
            <a:solidFill>
              <a:schemeClr val="tx1"/>
            </a:solidFill>
          </a:ln>
        </p:spPr>
      </p:pic>
      <p:sp>
        <p:nvSpPr>
          <p:cNvPr id="11" name="10 Elipse"/>
          <p:cNvSpPr/>
          <p:nvPr/>
        </p:nvSpPr>
        <p:spPr>
          <a:xfrm rot="10800000" flipH="1" flipV="1">
            <a:off x="5929322" y="4500570"/>
            <a:ext cx="2500330" cy="1214446"/>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2" name="11 CuadroTexto"/>
          <p:cNvSpPr txBox="1"/>
          <p:nvPr/>
        </p:nvSpPr>
        <p:spPr>
          <a:xfrm>
            <a:off x="428596" y="3221038"/>
            <a:ext cx="2786082" cy="1708160"/>
          </a:xfrm>
          <a:prstGeom prst="rect">
            <a:avLst/>
          </a:prstGeom>
          <a:noFill/>
        </p:spPr>
        <p:txBody>
          <a:bodyPr wrap="square" rtlCol="0">
            <a:spAutoFit/>
          </a:bodyPr>
          <a:lstStyle/>
          <a:p>
            <a:r>
              <a:rPr lang="es-CL" sz="2100" b="1" dirty="0" smtClean="0">
                <a:effectLst>
                  <a:outerShdw blurRad="38100" dist="38100" dir="2700000" algn="tl">
                    <a:srgbClr val="000000">
                      <a:alpha val="43137"/>
                    </a:srgbClr>
                  </a:outerShdw>
                </a:effectLst>
              </a:rPr>
              <a:t>SON ESTRUCTURAS DE ACERO SOBREPUESTAS Y APERNADAS A LA ESTRUCTURA SUPERIOR TRASERA.</a:t>
            </a:r>
            <a:endParaRPr lang="es-CL" sz="2100" b="1" dirty="0">
              <a:effectLst>
                <a:outerShdw blurRad="38100" dist="38100" dir="2700000" algn="tl">
                  <a:srgbClr val="000000">
                    <a:alpha val="43137"/>
                  </a:srgbClr>
                </a:outerShdw>
              </a:effectLst>
            </a:endParaRPr>
          </a:p>
        </p:txBody>
      </p:sp>
      <p:pic>
        <p:nvPicPr>
          <p:cNvPr id="6" name="Imagen 1" descr="I:\logo Andina.jpg"/>
          <p:cNvPicPr>
            <a:picLocks noChangeAspect="1" noChangeArrowheads="1"/>
          </p:cNvPicPr>
          <p:nvPr/>
        </p:nvPicPr>
        <p:blipFill>
          <a:blip r:embed="rId3" cstate="print"/>
          <a:srcRect/>
          <a:stretch>
            <a:fillRect/>
          </a:stretch>
        </p:blipFill>
        <p:spPr bwMode="auto">
          <a:xfrm>
            <a:off x="0" y="0"/>
            <a:ext cx="857223" cy="406441"/>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Título"/>
          <p:cNvSpPr txBox="1">
            <a:spLocks/>
          </p:cNvSpPr>
          <p:nvPr/>
        </p:nvSpPr>
        <p:spPr>
          <a:xfrm>
            <a:off x="2357422" y="428604"/>
            <a:ext cx="4400552" cy="11430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CL" sz="4400" b="1" dirty="0" smtClean="0">
                <a:effectLst>
                  <a:outerShdw blurRad="38100" dist="38100" dir="2700000" algn="tl">
                    <a:srgbClr val="000000">
                      <a:alpha val="43137"/>
                    </a:srgbClr>
                  </a:outerShdw>
                </a:effectLst>
              </a:rPr>
              <a:t>ARO Y BALDE</a:t>
            </a:r>
            <a:endParaRPr kumimoji="0" lang="es-CL" sz="44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mn-lt"/>
              <a:ea typeface="+mn-ea"/>
              <a:cs typeface="+mn-cs"/>
            </a:endParaRPr>
          </a:p>
        </p:txBody>
      </p:sp>
      <p:pic>
        <p:nvPicPr>
          <p:cNvPr id="6146" name="Picture 2" descr="C:\Users\Igor Paulos\Pictures\palapala\ARO BALDE.jpg"/>
          <p:cNvPicPr>
            <a:picLocks noChangeAspect="1" noChangeArrowheads="1"/>
          </p:cNvPicPr>
          <p:nvPr/>
        </p:nvPicPr>
        <p:blipFill>
          <a:blip r:embed="rId2" cstate="print"/>
          <a:stretch>
            <a:fillRect/>
          </a:stretch>
        </p:blipFill>
        <p:spPr bwMode="auto">
          <a:xfrm>
            <a:off x="3857620" y="2689249"/>
            <a:ext cx="4000528" cy="3000396"/>
          </a:xfrm>
          <a:prstGeom prst="rect">
            <a:avLst/>
          </a:prstGeom>
          <a:noFill/>
          <a:ln w="38100">
            <a:solidFill>
              <a:schemeClr val="tx1"/>
            </a:solidFill>
          </a:ln>
        </p:spPr>
      </p:pic>
      <p:sp>
        <p:nvSpPr>
          <p:cNvPr id="9" name="8 CuadroTexto"/>
          <p:cNvSpPr txBox="1"/>
          <p:nvPr/>
        </p:nvSpPr>
        <p:spPr>
          <a:xfrm>
            <a:off x="1214414" y="2214554"/>
            <a:ext cx="2071702" cy="2031325"/>
          </a:xfrm>
          <a:prstGeom prst="rect">
            <a:avLst/>
          </a:prstGeom>
          <a:noFill/>
        </p:spPr>
        <p:txBody>
          <a:bodyPr wrap="square" rtlCol="0">
            <a:spAutoFit/>
          </a:bodyPr>
          <a:lstStyle/>
          <a:p>
            <a:r>
              <a:rPr lang="es-CL" sz="2100" b="1" dirty="0" smtClean="0">
                <a:effectLst>
                  <a:outerShdw blurRad="38100" dist="38100" dir="2700000" algn="tl">
                    <a:srgbClr val="000000">
                      <a:alpha val="43137"/>
                    </a:srgbClr>
                  </a:outerShdw>
                </a:effectLst>
              </a:rPr>
              <a:t>HORQUILLA O SEPARADOR INSTALADO CON BISAGRAS A AMBOS LADOS DEL BALDE.</a:t>
            </a:r>
            <a:endParaRPr lang="es-CL" sz="2100" b="1" dirty="0">
              <a:effectLst>
                <a:outerShdw blurRad="38100" dist="38100" dir="2700000" algn="tl">
                  <a:srgbClr val="000000">
                    <a:alpha val="43137"/>
                  </a:srgbClr>
                </a:outerShdw>
              </a:effectLst>
            </a:endParaRPr>
          </a:p>
        </p:txBody>
      </p:sp>
      <p:pic>
        <p:nvPicPr>
          <p:cNvPr id="5" name="Imagen 1" descr="I:\logo Andina.jpg"/>
          <p:cNvPicPr>
            <a:picLocks noChangeAspect="1" noChangeArrowheads="1"/>
          </p:cNvPicPr>
          <p:nvPr/>
        </p:nvPicPr>
        <p:blipFill>
          <a:blip r:embed="rId3" cstate="print"/>
          <a:srcRect/>
          <a:stretch>
            <a:fillRect/>
          </a:stretch>
        </p:blipFill>
        <p:spPr bwMode="auto">
          <a:xfrm>
            <a:off x="0" y="0"/>
            <a:ext cx="857223" cy="406441"/>
          </a:xfrm>
          <a:prstGeom prst="rect">
            <a:avLst/>
          </a:prstGeom>
          <a:noFill/>
          <a:ln w="9525">
            <a:noFill/>
            <a:miter lim="800000"/>
            <a:headEnd/>
            <a:tailEnd/>
          </a:ln>
        </p:spPr>
      </p:pic>
    </p:spTree>
  </p:cSld>
  <p:clrMapOvr>
    <a:masterClrMapping/>
  </p:clrMapOvr>
  <p:transition>
    <p:pull dir="d"/>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5429256" y="571480"/>
            <a:ext cx="3424236" cy="2786082"/>
          </a:xfrm>
          <a:prstGeom prst="rect">
            <a:avLst/>
          </a:prstGeom>
          <a:noFill/>
          <a:ln w="38100">
            <a:solidFill>
              <a:schemeClr val="tx1"/>
            </a:solid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5572132" y="3643314"/>
            <a:ext cx="3286148" cy="2545386"/>
          </a:xfrm>
          <a:prstGeom prst="rect">
            <a:avLst/>
          </a:prstGeom>
          <a:noFill/>
          <a:ln w="38100">
            <a:solidFill>
              <a:schemeClr val="tx1"/>
            </a:solid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a:off x="428596" y="1000108"/>
            <a:ext cx="4786315" cy="5000660"/>
          </a:xfrm>
          <a:prstGeom prst="rect">
            <a:avLst/>
          </a:prstGeom>
          <a:noFill/>
          <a:ln w="38100">
            <a:solidFill>
              <a:schemeClr val="tx1"/>
            </a:solidFill>
            <a:miter lim="800000"/>
            <a:headEnd/>
            <a:tailEnd/>
          </a:ln>
        </p:spPr>
      </p:pic>
      <p:pic>
        <p:nvPicPr>
          <p:cNvPr id="5" name="Imagen 1" descr="I:\logo Andina.jpg"/>
          <p:cNvPicPr>
            <a:picLocks noChangeAspect="1" noChangeArrowheads="1"/>
          </p:cNvPicPr>
          <p:nvPr/>
        </p:nvPicPr>
        <p:blipFill>
          <a:blip r:embed="rId5" cstate="print"/>
          <a:srcRect/>
          <a:stretch>
            <a:fillRect/>
          </a:stretch>
        </p:blipFill>
        <p:spPr bwMode="auto">
          <a:xfrm>
            <a:off x="0" y="0"/>
            <a:ext cx="857223" cy="4064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2428860" y="428604"/>
            <a:ext cx="4400552" cy="11430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CL" sz="4400" b="1" dirty="0" smtClean="0">
                <a:effectLst>
                  <a:outerShdw blurRad="38100" dist="38100" dir="2700000" algn="tl">
                    <a:srgbClr val="000000">
                      <a:alpha val="43137"/>
                    </a:srgbClr>
                  </a:outerShdw>
                </a:effectLst>
              </a:rPr>
              <a:t>TRIPRITE</a:t>
            </a:r>
            <a:endParaRPr kumimoji="0" lang="es-CL" sz="44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mn-lt"/>
              <a:ea typeface="+mn-ea"/>
              <a:cs typeface="+mn-cs"/>
            </a:endParaRPr>
          </a:p>
        </p:txBody>
      </p:sp>
      <p:pic>
        <p:nvPicPr>
          <p:cNvPr id="5" name="Picture 2" descr="C:\Users\Igor Paulos\Pictures\palapala\LA PLUMA.jpg"/>
          <p:cNvPicPr>
            <a:picLocks noChangeAspect="1" noChangeArrowheads="1"/>
          </p:cNvPicPr>
          <p:nvPr/>
        </p:nvPicPr>
        <p:blipFill>
          <a:blip r:embed="rId2" cstate="print"/>
          <a:srcRect/>
          <a:stretch>
            <a:fillRect/>
          </a:stretch>
        </p:blipFill>
        <p:spPr bwMode="auto">
          <a:xfrm>
            <a:off x="5715008" y="4357694"/>
            <a:ext cx="3195885" cy="2079081"/>
          </a:xfrm>
          <a:prstGeom prst="rect">
            <a:avLst/>
          </a:prstGeom>
          <a:noFill/>
          <a:ln w="38100">
            <a:solidFill>
              <a:schemeClr val="tx1"/>
            </a:solidFill>
          </a:ln>
        </p:spPr>
      </p:pic>
      <p:sp>
        <p:nvSpPr>
          <p:cNvPr id="6" name="5 Elipse"/>
          <p:cNvSpPr/>
          <p:nvPr/>
        </p:nvSpPr>
        <p:spPr>
          <a:xfrm>
            <a:off x="5500694" y="6000768"/>
            <a:ext cx="1000132" cy="57150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7" name="6 CuadroTexto"/>
          <p:cNvSpPr txBox="1"/>
          <p:nvPr/>
        </p:nvSpPr>
        <p:spPr>
          <a:xfrm>
            <a:off x="285720" y="3286124"/>
            <a:ext cx="2643206" cy="1384995"/>
          </a:xfrm>
          <a:prstGeom prst="rect">
            <a:avLst/>
          </a:prstGeom>
          <a:noFill/>
        </p:spPr>
        <p:txBody>
          <a:bodyPr wrap="square" rtlCol="0">
            <a:spAutoFit/>
          </a:bodyPr>
          <a:lstStyle/>
          <a:p>
            <a:r>
              <a:rPr lang="es-CL" sz="2100" b="1" dirty="0" smtClean="0">
                <a:effectLst>
                  <a:outerShdw blurRad="38100" dist="38100" dir="2700000" algn="tl">
                    <a:srgbClr val="000000">
                      <a:alpha val="43137"/>
                    </a:srgbClr>
                  </a:outerShdw>
                </a:effectLst>
              </a:rPr>
              <a:t>MOTOR ELECTRICO ENCARGADO DE ABRIR  LA TAPA DEL BALDE.</a:t>
            </a:r>
            <a:endParaRPr lang="es-CL" b="1" dirty="0">
              <a:effectLst>
                <a:outerShdw blurRad="38100" dist="38100" dir="2700000" algn="tl">
                  <a:srgbClr val="000000">
                    <a:alpha val="43137"/>
                  </a:srgbClr>
                </a:outerShdw>
              </a:effectLst>
            </a:endParaRPr>
          </a:p>
        </p:txBody>
      </p:sp>
      <p:pic>
        <p:nvPicPr>
          <p:cNvPr id="3074" name="Picture 2" descr="C:\Users\igor alejandro\Documents\tripride - compresores y lubric\DSC00003.JPG"/>
          <p:cNvPicPr>
            <a:picLocks noChangeAspect="1" noChangeArrowheads="1"/>
          </p:cNvPicPr>
          <p:nvPr/>
        </p:nvPicPr>
        <p:blipFill>
          <a:blip r:embed="rId3" cstate="print"/>
          <a:srcRect/>
          <a:stretch>
            <a:fillRect/>
          </a:stretch>
        </p:blipFill>
        <p:spPr bwMode="auto">
          <a:xfrm>
            <a:off x="2857488" y="1750207"/>
            <a:ext cx="4143404" cy="3107552"/>
          </a:xfrm>
          <a:prstGeom prst="rect">
            <a:avLst/>
          </a:prstGeom>
          <a:noFill/>
          <a:ln w="38100">
            <a:solidFill>
              <a:schemeClr val="tx1"/>
            </a:solidFill>
          </a:ln>
        </p:spPr>
      </p:pic>
      <p:cxnSp>
        <p:nvCxnSpPr>
          <p:cNvPr id="14" name="13 Conector recto de flecha"/>
          <p:cNvCxnSpPr/>
          <p:nvPr/>
        </p:nvCxnSpPr>
        <p:spPr>
          <a:xfrm rot="10800000" flipV="1">
            <a:off x="2500298" y="3430588"/>
            <a:ext cx="1357322" cy="1412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8" name="Imagen 1" descr="I:\logo Andina.jpg"/>
          <p:cNvPicPr>
            <a:picLocks noChangeAspect="1" noChangeArrowheads="1"/>
          </p:cNvPicPr>
          <p:nvPr/>
        </p:nvPicPr>
        <p:blipFill>
          <a:blip r:embed="rId4" cstate="print"/>
          <a:srcRect/>
          <a:stretch>
            <a:fillRect/>
          </a:stretch>
        </p:blipFill>
        <p:spPr bwMode="auto">
          <a:xfrm>
            <a:off x="0" y="0"/>
            <a:ext cx="857223" cy="406441"/>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mividavale+"/>
          <p:cNvPicPr>
            <a:picLocks noChangeAspect="1" noChangeArrowheads="1"/>
          </p:cNvPicPr>
          <p:nvPr/>
        </p:nvPicPr>
        <p:blipFill>
          <a:blip r:embed="rId2" cstate="print"/>
          <a:srcRect/>
          <a:stretch>
            <a:fillRect/>
          </a:stretch>
        </p:blipFill>
        <p:spPr bwMode="auto">
          <a:xfrm>
            <a:off x="0" y="6119813"/>
            <a:ext cx="1254125" cy="522287"/>
          </a:xfrm>
          <a:prstGeom prst="rect">
            <a:avLst/>
          </a:prstGeom>
          <a:noFill/>
          <a:ln w="9525">
            <a:noFill/>
            <a:miter lim="800000"/>
            <a:headEnd/>
            <a:tailEnd/>
          </a:ln>
        </p:spPr>
      </p:pic>
      <p:pic>
        <p:nvPicPr>
          <p:cNvPr id="25603" name="Picture 3"/>
          <p:cNvPicPr>
            <a:picLocks noChangeAspect="1" noChangeArrowheads="1"/>
          </p:cNvPicPr>
          <p:nvPr/>
        </p:nvPicPr>
        <p:blipFill>
          <a:blip r:embed="rId3" cstate="print"/>
          <a:srcRect/>
          <a:stretch>
            <a:fillRect/>
          </a:stretch>
        </p:blipFill>
        <p:spPr bwMode="auto">
          <a:xfrm>
            <a:off x="609600" y="533400"/>
            <a:ext cx="82296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3714744" y="1857364"/>
            <a:ext cx="1785950" cy="2714644"/>
          </a:xfrm>
        </p:spPr>
        <p:txBody>
          <a:bodyPr>
            <a:noAutofit/>
          </a:bodyPr>
          <a:lstStyle/>
          <a:p>
            <a:r>
              <a:rPr lang="es-MX" sz="7200" b="1" dirty="0" smtClean="0">
                <a:solidFill>
                  <a:srgbClr val="FF0000"/>
                </a:solidFill>
              </a:rPr>
              <a:t>FIN</a:t>
            </a:r>
            <a:endParaRPr lang="es-MX" sz="7200" b="1" dirty="0">
              <a:solidFill>
                <a:srgbClr val="FF0000"/>
              </a:solidFill>
            </a:endParaRPr>
          </a:p>
        </p:txBody>
      </p:sp>
      <p:pic>
        <p:nvPicPr>
          <p:cNvPr id="8" name="7 Imagen" descr="DSC03301.JPG"/>
          <p:cNvPicPr>
            <a:picLocks noChangeAspect="1"/>
          </p:cNvPicPr>
          <p:nvPr/>
        </p:nvPicPr>
        <p:blipFill>
          <a:blip r:embed="rId3" cstate="print"/>
          <a:stretch>
            <a:fillRect/>
          </a:stretch>
        </p:blipFill>
        <p:spPr>
          <a:xfrm>
            <a:off x="0" y="0"/>
            <a:ext cx="9144000" cy="6858000"/>
          </a:xfrm>
          <a:prstGeom prst="rect">
            <a:avLst/>
          </a:prstGeom>
          <a:solidFill>
            <a:schemeClr val="accent2"/>
          </a:solidFill>
        </p:spPr>
      </p:pic>
      <p:sp>
        <p:nvSpPr>
          <p:cNvPr id="13" name="12 CuadroTexto"/>
          <p:cNvSpPr txBox="1"/>
          <p:nvPr/>
        </p:nvSpPr>
        <p:spPr>
          <a:xfrm>
            <a:off x="357158" y="1000108"/>
            <a:ext cx="3643338" cy="369332"/>
          </a:xfrm>
          <a:prstGeom prst="rect">
            <a:avLst/>
          </a:prstGeom>
          <a:noFill/>
        </p:spPr>
        <p:txBody>
          <a:bodyPr wrap="square" rtlCol="0">
            <a:spAutoFit/>
          </a:bodyPr>
          <a:lstStyle/>
          <a:p>
            <a:endParaRPr lang="es-MX" dirty="0"/>
          </a:p>
        </p:txBody>
      </p:sp>
      <p:sp>
        <p:nvSpPr>
          <p:cNvPr id="19" name="18 Rectángulo"/>
          <p:cNvSpPr/>
          <p:nvPr/>
        </p:nvSpPr>
        <p:spPr>
          <a:xfrm>
            <a:off x="142844" y="214290"/>
            <a:ext cx="3643339" cy="1415772"/>
          </a:xfrm>
          <a:prstGeom prst="rect">
            <a:avLst/>
          </a:prstGeom>
        </p:spPr>
        <p:style>
          <a:lnRef idx="0">
            <a:schemeClr val="accent2"/>
          </a:lnRef>
          <a:fillRef idx="1002">
            <a:schemeClr val="dk1"/>
          </a:fillRef>
          <a:effectRef idx="3">
            <a:schemeClr val="accent2"/>
          </a:effectRef>
          <a:fontRef idx="minor">
            <a:schemeClr val="lt1"/>
          </a:fontRef>
        </p:style>
        <p:txBody>
          <a:bodyPr wrap="square" lIns="91440" tIns="45720" rIns="91440" bIns="45720">
            <a:spAutoFit/>
          </a:bodyPr>
          <a:lstStyle/>
          <a:p>
            <a:pPr algn="ctr"/>
            <a:r>
              <a:rPr lang="es-ES" sz="5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r>
              <a:rPr lang="es-ES" sz="32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TECNICAS DE OPERACION</a:t>
            </a:r>
            <a:endParaRPr lang="es-ES" sz="32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Tree>
  </p:cSld>
  <p:clrMapOvr>
    <a:masterClrMapping/>
  </p:clrMapOvr>
  <p:transition spd="slow">
    <p:dissolve/>
    <p:sndAc>
      <p:stSnd>
        <p:snd r:embed="rId2" name="explode.wav"/>
      </p:stSnd>
    </p:sndAc>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charset="0"/>
              <a:buChar char="•"/>
            </a:pPr>
            <a:endParaRPr lang="es-ES_tradnl" sz="1900" b="1">
              <a:solidFill>
                <a:srgbClr val="000099"/>
              </a:solidFill>
              <a:latin typeface="Arial" charset="0"/>
            </a:endParaRPr>
          </a:p>
          <a:p>
            <a:pPr marL="381000" indent="-381000" eaLnBrk="0" hangingPunct="0">
              <a:lnSpc>
                <a:spcPct val="170000"/>
              </a:lnSpc>
              <a:buClr>
                <a:srgbClr val="FF0000"/>
              </a:buClr>
              <a:buSzPct val="120000"/>
            </a:pPr>
            <a:r>
              <a:rPr lang="es-ES_tradnl" sz="1900" b="1">
                <a:solidFill>
                  <a:srgbClr val="000099"/>
                </a:solidFill>
                <a:latin typeface="Arial" charset="0"/>
              </a:rPr>
              <a:t>      </a:t>
            </a: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p:txBody>
      </p:sp>
      <p:sp>
        <p:nvSpPr>
          <p:cNvPr id="25604" name="3 Rectángulo"/>
          <p:cNvSpPr>
            <a:spLocks noChangeArrowheads="1"/>
          </p:cNvSpPr>
          <p:nvPr/>
        </p:nvSpPr>
        <p:spPr bwMode="auto">
          <a:xfrm>
            <a:off x="144017" y="1796038"/>
            <a:ext cx="5724127" cy="4801314"/>
          </a:xfrm>
          <a:prstGeom prst="rect">
            <a:avLst/>
          </a:prstGeom>
          <a:noFill/>
          <a:ln w="9525">
            <a:noFill/>
            <a:miter lim="800000"/>
            <a:headEnd/>
            <a:tailEnd/>
          </a:ln>
        </p:spPr>
        <p:txBody>
          <a:bodyPr wrap="square">
            <a:spAutoFit/>
          </a:bodyPr>
          <a:lstStyle/>
          <a:p>
            <a:r>
              <a:rPr lang="es-CL" b="1" dirty="0" smtClean="0"/>
              <a:t>Antes de posicionar el </a:t>
            </a:r>
            <a:r>
              <a:rPr lang="es-CL" b="1" dirty="0" smtClean="0"/>
              <a:t>equipo en la frente de carguío, </a:t>
            </a:r>
            <a:r>
              <a:rPr lang="es-CL" b="1" dirty="0" smtClean="0"/>
              <a:t>el operador deberá verificar o ejecutar las siguientes acciones</a:t>
            </a:r>
            <a:r>
              <a:rPr lang="es-CL" b="1" dirty="0" smtClean="0"/>
              <a:t>:</a:t>
            </a:r>
          </a:p>
          <a:p>
            <a:endParaRPr lang="es-CL" dirty="0" smtClean="0"/>
          </a:p>
          <a:p>
            <a:pPr>
              <a:buFont typeface="Arial" pitchFamily="34" charset="0"/>
              <a:buChar char="•"/>
            </a:pPr>
            <a:r>
              <a:rPr lang="es-CL" dirty="0" smtClean="0"/>
              <a:t> Que el piso se encuentre libre de obstáculos, parejo, sin grietas o derrames de material</a:t>
            </a:r>
            <a:r>
              <a:rPr lang="es-CL" dirty="0" smtClean="0"/>
              <a:t>.</a:t>
            </a:r>
          </a:p>
          <a:p>
            <a:pPr>
              <a:buFont typeface="Arial" pitchFamily="34" charset="0"/>
              <a:buChar char="•"/>
            </a:pPr>
            <a:endParaRPr lang="es-CL" dirty="0"/>
          </a:p>
          <a:p>
            <a:pPr>
              <a:buFont typeface="Arial" pitchFamily="34" charset="0"/>
              <a:buChar char="•"/>
            </a:pPr>
            <a:r>
              <a:rPr lang="es-CL" dirty="0" smtClean="0"/>
              <a:t> Que la frente de carguío se encuentre con la altura adecuada, sin presencia de cornisas y con un ángulo natural de reposo del material. </a:t>
            </a:r>
          </a:p>
          <a:p>
            <a:pPr>
              <a:buFont typeface="Arial" pitchFamily="34" charset="0"/>
              <a:buChar char="•"/>
            </a:pPr>
            <a:endParaRPr lang="es-CL" dirty="0"/>
          </a:p>
          <a:p>
            <a:pPr>
              <a:buFont typeface="Arial" pitchFamily="34" charset="0"/>
              <a:buChar char="•"/>
            </a:pPr>
            <a:r>
              <a:rPr lang="es-CL" dirty="0" smtClean="0"/>
              <a:t> Que este construido el pretil o berma de seguridad.</a:t>
            </a:r>
          </a:p>
          <a:p>
            <a:pPr>
              <a:buFont typeface="Arial" pitchFamily="34" charset="0"/>
              <a:buChar char="•"/>
            </a:pPr>
            <a:endParaRPr lang="es-CL" dirty="0" smtClean="0"/>
          </a:p>
          <a:p>
            <a:pPr>
              <a:buFont typeface="Arial" pitchFamily="34" charset="0"/>
              <a:buChar char="•"/>
            </a:pPr>
            <a:r>
              <a:rPr lang="es-CL" dirty="0" smtClean="0"/>
              <a:t> Que cuente con cable para </a:t>
            </a:r>
            <a:r>
              <a:rPr lang="es-CL" dirty="0" smtClean="0"/>
              <a:t>avanzar, </a:t>
            </a:r>
            <a:r>
              <a:rPr lang="es-CL" dirty="0" smtClean="0"/>
              <a:t>y que este se encuentre señalizado y libre de posibles caídas de rocas que puedan dañarlo</a:t>
            </a:r>
            <a:r>
              <a:rPr lang="es-CL" dirty="0" smtClean="0"/>
              <a:t>.</a:t>
            </a:r>
            <a:endParaRPr lang="es-CL" b="1" dirty="0"/>
          </a:p>
        </p:txBody>
      </p:sp>
      <p:sp>
        <p:nvSpPr>
          <p:cNvPr id="10" name="9 Rectángulo"/>
          <p:cNvSpPr>
            <a:spLocks noChangeArrowheads="1"/>
          </p:cNvSpPr>
          <p:nvPr/>
        </p:nvSpPr>
        <p:spPr bwMode="auto">
          <a:xfrm>
            <a:off x="285720" y="428604"/>
            <a:ext cx="5634876" cy="954107"/>
          </a:xfrm>
          <a:prstGeom prst="rect">
            <a:avLst/>
          </a:prstGeom>
          <a:noFill/>
          <a:ln w="9525">
            <a:noFill/>
            <a:miter lim="800000"/>
            <a:headEnd/>
            <a:tailEnd/>
          </a:ln>
        </p:spPr>
        <p:txBody>
          <a:bodyPr wrap="none">
            <a:spAutoFit/>
          </a:bodyPr>
          <a:lstStyle/>
          <a:p>
            <a:r>
              <a:rPr lang="es-CL" sz="2800" b="1" dirty="0" smtClean="0">
                <a:solidFill>
                  <a:schemeClr val="accent1">
                    <a:lumMod val="75000"/>
                  </a:schemeClr>
                </a:solidFill>
              </a:rPr>
              <a:t>OPERACIÓN DE CARGUIO </a:t>
            </a:r>
          </a:p>
          <a:p>
            <a:r>
              <a:rPr lang="es-CL" sz="2800" b="1" dirty="0" smtClean="0">
                <a:solidFill>
                  <a:schemeClr val="accent1">
                    <a:lumMod val="75000"/>
                  </a:schemeClr>
                </a:solidFill>
              </a:rPr>
              <a:t>POSICIONAMIENTO DEL EQUIPO</a:t>
            </a:r>
            <a:endParaRPr lang="es-CL" sz="2800" b="1" dirty="0">
              <a:solidFill>
                <a:schemeClr val="accent1">
                  <a:lumMod val="75000"/>
                </a:schemeClr>
              </a:solidFill>
            </a:endParaRPr>
          </a:p>
        </p:txBody>
      </p:sp>
      <p:pic>
        <p:nvPicPr>
          <p:cNvPr id="7" name="6 Imagen" descr="DSC03301.JPG"/>
          <p:cNvPicPr>
            <a:picLocks noChangeAspect="1"/>
          </p:cNvPicPr>
          <p:nvPr/>
        </p:nvPicPr>
        <p:blipFill>
          <a:blip r:embed="rId2" cstate="print"/>
          <a:stretch>
            <a:fillRect/>
          </a:stretch>
        </p:blipFill>
        <p:spPr>
          <a:xfrm>
            <a:off x="5929322" y="1714488"/>
            <a:ext cx="3214678" cy="4857784"/>
          </a:xfrm>
          <a:prstGeom prst="rect">
            <a:avLst/>
          </a:prstGeom>
          <a:solidFill>
            <a:schemeClr val="accent2"/>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charset="0"/>
              <a:buChar char="•"/>
            </a:pPr>
            <a:endParaRPr lang="es-ES_tradnl" sz="1900" b="1">
              <a:solidFill>
                <a:srgbClr val="000099"/>
              </a:solidFill>
              <a:latin typeface="Arial" charset="0"/>
            </a:endParaRPr>
          </a:p>
          <a:p>
            <a:pPr marL="381000" indent="-381000" eaLnBrk="0" hangingPunct="0">
              <a:lnSpc>
                <a:spcPct val="170000"/>
              </a:lnSpc>
              <a:buClr>
                <a:srgbClr val="FF0000"/>
              </a:buClr>
              <a:buSzPct val="120000"/>
            </a:pPr>
            <a:r>
              <a:rPr lang="es-ES_tradnl" sz="1900" b="1">
                <a:solidFill>
                  <a:srgbClr val="000099"/>
                </a:solidFill>
                <a:latin typeface="Arial" charset="0"/>
              </a:rPr>
              <a:t>      </a:t>
            </a: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p:txBody>
      </p:sp>
      <p:sp>
        <p:nvSpPr>
          <p:cNvPr id="25604" name="3 Rectángulo"/>
          <p:cNvSpPr>
            <a:spLocks noChangeArrowheads="1"/>
          </p:cNvSpPr>
          <p:nvPr/>
        </p:nvSpPr>
        <p:spPr bwMode="auto">
          <a:xfrm>
            <a:off x="142861" y="1863690"/>
            <a:ext cx="5869299" cy="4478149"/>
          </a:xfrm>
          <a:prstGeom prst="rect">
            <a:avLst/>
          </a:prstGeom>
          <a:noFill/>
          <a:ln w="9525">
            <a:noFill/>
            <a:miter lim="800000"/>
            <a:headEnd/>
            <a:tailEnd/>
          </a:ln>
        </p:spPr>
        <p:txBody>
          <a:bodyPr wrap="square">
            <a:spAutoFit/>
          </a:bodyPr>
          <a:lstStyle/>
          <a:p>
            <a:r>
              <a:rPr lang="es-CL" sz="1900" b="1" dirty="0" smtClean="0"/>
              <a:t>El operador de la pala, dará inicio al ciclo de carguío, ejecutando los siguientes pasos:</a:t>
            </a:r>
          </a:p>
          <a:p>
            <a:r>
              <a:rPr lang="es-CL" sz="1900" dirty="0" smtClean="0"/>
              <a:t> </a:t>
            </a:r>
          </a:p>
          <a:p>
            <a:r>
              <a:rPr lang="es-CL" sz="1900" dirty="0" smtClean="0"/>
              <a:t>1.-  </a:t>
            </a:r>
            <a:r>
              <a:rPr lang="es-CL" sz="1900" dirty="0" smtClean="0"/>
              <a:t>Tomara una baldada de material de la frente.</a:t>
            </a:r>
          </a:p>
          <a:p>
            <a:r>
              <a:rPr lang="es-CL" sz="1900" dirty="0" smtClean="0"/>
              <a:t>2.-  </a:t>
            </a:r>
            <a:r>
              <a:rPr lang="es-CL" sz="1900" dirty="0" smtClean="0"/>
              <a:t>Girara hacia la posición de carguío del </a:t>
            </a:r>
            <a:r>
              <a:rPr lang="es-CL" sz="1900" dirty="0" smtClean="0"/>
              <a:t>camión y manteniendo </a:t>
            </a:r>
            <a:r>
              <a:rPr lang="es-CL" sz="1900" dirty="0" smtClean="0"/>
              <a:t>el balde </a:t>
            </a:r>
            <a:r>
              <a:rPr lang="es-CL" sz="1900" dirty="0" smtClean="0"/>
              <a:t>levantado, (lo </a:t>
            </a:r>
            <a:r>
              <a:rPr lang="es-CL" sz="1900" dirty="0" smtClean="0"/>
              <a:t>que será la señal para que </a:t>
            </a:r>
            <a:r>
              <a:rPr lang="es-CL" sz="1900" dirty="0" smtClean="0"/>
              <a:t>el camión </a:t>
            </a:r>
            <a:r>
              <a:rPr lang="es-CL" sz="1900" dirty="0" smtClean="0"/>
              <a:t>se </a:t>
            </a:r>
            <a:r>
              <a:rPr lang="es-CL" sz="1900" dirty="0" smtClean="0"/>
              <a:t>aculate), esperara hasta que el camión se posicione debajo del balde. Una vez que el camión se encuentre  correctamente  posesionado </a:t>
            </a:r>
            <a:r>
              <a:rPr lang="es-CL" sz="1900" dirty="0"/>
              <a:t>y detenido </a:t>
            </a:r>
            <a:r>
              <a:rPr lang="es-CL" sz="1900" dirty="0" smtClean="0"/>
              <a:t>(</a:t>
            </a:r>
            <a:r>
              <a:rPr lang="es-CL" sz="1900" dirty="0"/>
              <a:t>lo que se debe indicar al operador del camión con un bocinazo corto), </a:t>
            </a:r>
            <a:r>
              <a:rPr lang="es-CL" sz="1900" dirty="0" smtClean="0"/>
              <a:t>iniciara el proceso de carguío, </a:t>
            </a:r>
            <a:r>
              <a:rPr lang="es-CL" sz="1900" dirty="0" smtClean="0"/>
              <a:t>descargando el material sobre la tolva.  </a:t>
            </a:r>
            <a:endParaRPr lang="es-CL" sz="2000" b="1" dirty="0"/>
          </a:p>
        </p:txBody>
      </p:sp>
      <p:sp>
        <p:nvSpPr>
          <p:cNvPr id="10" name="9 Rectángulo"/>
          <p:cNvSpPr>
            <a:spLocks noChangeArrowheads="1"/>
          </p:cNvSpPr>
          <p:nvPr/>
        </p:nvSpPr>
        <p:spPr bwMode="auto">
          <a:xfrm>
            <a:off x="285720" y="428604"/>
            <a:ext cx="5583580" cy="954107"/>
          </a:xfrm>
          <a:prstGeom prst="rect">
            <a:avLst/>
          </a:prstGeom>
          <a:noFill/>
          <a:ln w="9525">
            <a:noFill/>
            <a:miter lim="800000"/>
            <a:headEnd/>
            <a:tailEnd/>
          </a:ln>
        </p:spPr>
        <p:txBody>
          <a:bodyPr wrap="none">
            <a:spAutoFit/>
          </a:bodyPr>
          <a:lstStyle/>
          <a:p>
            <a:r>
              <a:rPr lang="es-CL" sz="2800" b="1" dirty="0" smtClean="0">
                <a:solidFill>
                  <a:schemeClr val="accent1">
                    <a:lumMod val="75000"/>
                  </a:schemeClr>
                </a:solidFill>
              </a:rPr>
              <a:t>OPERACIÓN DE CARGUIO </a:t>
            </a:r>
          </a:p>
          <a:p>
            <a:r>
              <a:rPr lang="es-CL" sz="2800" b="1" dirty="0" smtClean="0">
                <a:solidFill>
                  <a:schemeClr val="accent1">
                    <a:lumMod val="75000"/>
                  </a:schemeClr>
                </a:solidFill>
              </a:rPr>
              <a:t>INICIO DEL CICLO DE CARGUIO</a:t>
            </a:r>
            <a:endParaRPr lang="es-CL" sz="2800" b="1" dirty="0">
              <a:solidFill>
                <a:schemeClr val="accent1">
                  <a:lumMod val="75000"/>
                </a:schemeClr>
              </a:solidFill>
            </a:endParaRPr>
          </a:p>
        </p:txBody>
      </p:sp>
      <p:pic>
        <p:nvPicPr>
          <p:cNvPr id="7" name="Picture 2" descr="E:\FOTOS PALA\L Cuevas 026.jpg"/>
          <p:cNvPicPr>
            <a:picLocks noChangeAspect="1" noChangeArrowheads="1"/>
          </p:cNvPicPr>
          <p:nvPr/>
        </p:nvPicPr>
        <p:blipFill>
          <a:blip r:embed="rId2" cstate="print"/>
          <a:srcRect/>
          <a:stretch>
            <a:fillRect/>
          </a:stretch>
        </p:blipFill>
        <p:spPr bwMode="auto">
          <a:xfrm>
            <a:off x="6012160" y="1785926"/>
            <a:ext cx="3071801" cy="48577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charset="0"/>
              <a:buChar char="•"/>
            </a:pPr>
            <a:endParaRPr lang="es-ES_tradnl" sz="1900" b="1">
              <a:solidFill>
                <a:srgbClr val="000099"/>
              </a:solidFill>
              <a:latin typeface="Arial" charset="0"/>
            </a:endParaRPr>
          </a:p>
          <a:p>
            <a:pPr marL="381000" indent="-381000" eaLnBrk="0" hangingPunct="0">
              <a:lnSpc>
                <a:spcPct val="170000"/>
              </a:lnSpc>
              <a:buClr>
                <a:srgbClr val="FF0000"/>
              </a:buClr>
              <a:buSzPct val="120000"/>
            </a:pPr>
            <a:r>
              <a:rPr lang="es-ES_tradnl" sz="1900" b="1">
                <a:solidFill>
                  <a:srgbClr val="000099"/>
                </a:solidFill>
                <a:latin typeface="Arial" charset="0"/>
              </a:rPr>
              <a:t>      </a:t>
            </a: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p:txBody>
      </p:sp>
      <p:sp>
        <p:nvSpPr>
          <p:cNvPr id="25604" name="3 Rectángulo"/>
          <p:cNvSpPr>
            <a:spLocks noChangeArrowheads="1"/>
          </p:cNvSpPr>
          <p:nvPr/>
        </p:nvSpPr>
        <p:spPr bwMode="auto">
          <a:xfrm>
            <a:off x="142861" y="1724030"/>
            <a:ext cx="5726439" cy="4801314"/>
          </a:xfrm>
          <a:prstGeom prst="rect">
            <a:avLst/>
          </a:prstGeom>
          <a:noFill/>
          <a:ln w="9525">
            <a:noFill/>
            <a:miter lim="800000"/>
            <a:headEnd/>
            <a:tailEnd/>
          </a:ln>
        </p:spPr>
        <p:txBody>
          <a:bodyPr wrap="square">
            <a:spAutoFit/>
          </a:bodyPr>
          <a:lstStyle/>
          <a:p>
            <a:r>
              <a:rPr lang="es-CL" dirty="0" smtClean="0"/>
              <a:t>3.- Luego, repetirá los puntos 1 y 2 hasta completar el camión (los pases necesarios dependiendo del equipo de carguío).</a:t>
            </a:r>
          </a:p>
          <a:p>
            <a:r>
              <a:rPr lang="es-CL" dirty="0" smtClean="0"/>
              <a:t>4.- Al </a:t>
            </a:r>
            <a:r>
              <a:rPr lang="es-CL" dirty="0"/>
              <a:t>terminar la operación de </a:t>
            </a:r>
            <a:r>
              <a:rPr lang="es-CL" dirty="0" smtClean="0"/>
              <a:t>carguío, </a:t>
            </a:r>
            <a:r>
              <a:rPr lang="es-CL" dirty="0"/>
              <a:t>el operador de la pala, dará aviso al operador del camión que puede salir del lugar y dirigirse al sitio de vaciado a través del </a:t>
            </a:r>
            <a:r>
              <a:rPr lang="es-CL" dirty="0" err="1"/>
              <a:t>Dispatch</a:t>
            </a:r>
            <a:r>
              <a:rPr lang="es-CL" dirty="0"/>
              <a:t> y/o mediante un toque de bocina</a:t>
            </a:r>
            <a:r>
              <a:rPr lang="es-CL" dirty="0" smtClean="0"/>
              <a:t>.</a:t>
            </a:r>
          </a:p>
          <a:p>
            <a:r>
              <a:rPr lang="es-CL" dirty="0" smtClean="0"/>
              <a:t>   </a:t>
            </a:r>
            <a:endParaRPr lang="es-CL" dirty="0"/>
          </a:p>
          <a:p>
            <a:r>
              <a:rPr lang="es-CL" b="1" dirty="0" smtClean="0"/>
              <a:t>Consideraciones: </a:t>
            </a:r>
          </a:p>
          <a:p>
            <a:endParaRPr lang="es-CL" b="1" dirty="0"/>
          </a:p>
          <a:p>
            <a:r>
              <a:rPr lang="es-CL" dirty="0" smtClean="0"/>
              <a:t>.- El </a:t>
            </a:r>
            <a:r>
              <a:rPr lang="es-CL" dirty="0"/>
              <a:t>operador para aculatarse, tomara como referencia el balde levantado o el cono de cola si el camión se aculata por el otro lado. </a:t>
            </a:r>
            <a:endParaRPr lang="es-CL" dirty="0" smtClean="0"/>
          </a:p>
          <a:p>
            <a:endParaRPr lang="es-CL" dirty="0"/>
          </a:p>
          <a:p>
            <a:r>
              <a:rPr lang="es-CL" dirty="0" smtClean="0"/>
              <a:t>.- Si </a:t>
            </a:r>
            <a:r>
              <a:rPr lang="es-CL" dirty="0" smtClean="0"/>
              <a:t>el camión tiene que reaculatarse, se le debe indicar al operador del camión vía radial. </a:t>
            </a:r>
            <a:endParaRPr lang="es-CL" sz="2000" b="1" dirty="0"/>
          </a:p>
        </p:txBody>
      </p:sp>
      <p:sp>
        <p:nvSpPr>
          <p:cNvPr id="10" name="9 Rectángulo"/>
          <p:cNvSpPr>
            <a:spLocks noChangeArrowheads="1"/>
          </p:cNvSpPr>
          <p:nvPr/>
        </p:nvSpPr>
        <p:spPr bwMode="auto">
          <a:xfrm>
            <a:off x="285720" y="428604"/>
            <a:ext cx="5583580" cy="954107"/>
          </a:xfrm>
          <a:prstGeom prst="rect">
            <a:avLst/>
          </a:prstGeom>
          <a:noFill/>
          <a:ln w="9525">
            <a:noFill/>
            <a:miter lim="800000"/>
            <a:headEnd/>
            <a:tailEnd/>
          </a:ln>
        </p:spPr>
        <p:txBody>
          <a:bodyPr wrap="none">
            <a:spAutoFit/>
          </a:bodyPr>
          <a:lstStyle/>
          <a:p>
            <a:r>
              <a:rPr lang="es-CL" sz="2800" b="1" dirty="0" smtClean="0">
                <a:solidFill>
                  <a:schemeClr val="accent1">
                    <a:lumMod val="75000"/>
                  </a:schemeClr>
                </a:solidFill>
              </a:rPr>
              <a:t>OPERACIÓN DE CARGUIO </a:t>
            </a:r>
          </a:p>
          <a:p>
            <a:r>
              <a:rPr lang="es-CL" sz="2800" b="1" dirty="0" smtClean="0">
                <a:solidFill>
                  <a:schemeClr val="accent1">
                    <a:lumMod val="75000"/>
                  </a:schemeClr>
                </a:solidFill>
              </a:rPr>
              <a:t>INICIO DEL CICLO DE CARGUIO</a:t>
            </a:r>
            <a:endParaRPr lang="es-CL" sz="2800" b="1" dirty="0">
              <a:solidFill>
                <a:schemeClr val="accent1">
                  <a:lumMod val="75000"/>
                </a:schemeClr>
              </a:solidFill>
            </a:endParaRPr>
          </a:p>
        </p:txBody>
      </p:sp>
      <p:pic>
        <p:nvPicPr>
          <p:cNvPr id="7" name="Picture 2" descr="E:\FOTOS PALA\L Cuevas 026.jpg"/>
          <p:cNvPicPr>
            <a:picLocks noChangeAspect="1" noChangeArrowheads="1"/>
          </p:cNvPicPr>
          <p:nvPr/>
        </p:nvPicPr>
        <p:blipFill>
          <a:blip r:embed="rId2" cstate="print"/>
          <a:srcRect/>
          <a:stretch>
            <a:fillRect/>
          </a:stretch>
        </p:blipFill>
        <p:spPr bwMode="auto">
          <a:xfrm>
            <a:off x="6012160" y="1785926"/>
            <a:ext cx="3071801" cy="4857784"/>
          </a:xfrm>
          <a:prstGeom prst="rect">
            <a:avLst/>
          </a:prstGeom>
          <a:noFill/>
        </p:spPr>
      </p:pic>
    </p:spTree>
    <p:extLst>
      <p:ext uri="{BB962C8B-B14F-4D97-AF65-F5344CB8AC3E}">
        <p14:creationId xmlns:p14="http://schemas.microsoft.com/office/powerpoint/2010/main" val="26073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charset="0"/>
              <a:buChar char="•"/>
            </a:pPr>
            <a:endParaRPr lang="es-ES_tradnl" sz="1900" b="1">
              <a:solidFill>
                <a:srgbClr val="000099"/>
              </a:solidFill>
              <a:latin typeface="Arial" charset="0"/>
            </a:endParaRPr>
          </a:p>
          <a:p>
            <a:pPr marL="381000" indent="-381000" eaLnBrk="0" hangingPunct="0">
              <a:lnSpc>
                <a:spcPct val="170000"/>
              </a:lnSpc>
              <a:buClr>
                <a:srgbClr val="FF0000"/>
              </a:buClr>
              <a:buSzPct val="120000"/>
            </a:pPr>
            <a:r>
              <a:rPr lang="es-ES_tradnl" sz="1900" b="1">
                <a:solidFill>
                  <a:srgbClr val="000099"/>
                </a:solidFill>
                <a:latin typeface="Arial" charset="0"/>
              </a:rPr>
              <a:t>      </a:t>
            </a: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p:txBody>
      </p:sp>
      <p:sp>
        <p:nvSpPr>
          <p:cNvPr id="25604" name="3 Rectángulo"/>
          <p:cNvSpPr>
            <a:spLocks noChangeArrowheads="1"/>
          </p:cNvSpPr>
          <p:nvPr/>
        </p:nvSpPr>
        <p:spPr bwMode="auto">
          <a:xfrm>
            <a:off x="144017" y="1783844"/>
            <a:ext cx="5580111" cy="4401205"/>
          </a:xfrm>
          <a:prstGeom prst="rect">
            <a:avLst/>
          </a:prstGeom>
          <a:noFill/>
          <a:ln w="9525">
            <a:noFill/>
            <a:miter lim="800000"/>
            <a:headEnd/>
            <a:tailEnd/>
          </a:ln>
        </p:spPr>
        <p:txBody>
          <a:bodyPr wrap="square">
            <a:spAutoFit/>
          </a:bodyPr>
          <a:lstStyle/>
          <a:p>
            <a:r>
              <a:rPr lang="es-CL" sz="2000" b="1" dirty="0" smtClean="0"/>
              <a:t>En </a:t>
            </a:r>
            <a:r>
              <a:rPr lang="es-CL" sz="2000" b="1" dirty="0" smtClean="0"/>
              <a:t>la excavación de la frente, será de exclusiva responsabilidad del operador asegurar o controlar lo siguiente</a:t>
            </a:r>
            <a:r>
              <a:rPr lang="es-CL" sz="2000" b="1" dirty="0" smtClean="0"/>
              <a:t>:</a:t>
            </a:r>
          </a:p>
          <a:p>
            <a:endParaRPr lang="es-CL" sz="2000" dirty="0" smtClean="0"/>
          </a:p>
          <a:p>
            <a:pPr>
              <a:buFont typeface="Arial" pitchFamily="34" charset="0"/>
              <a:buChar char="•"/>
            </a:pPr>
            <a:r>
              <a:rPr lang="es-CL" sz="2000" dirty="0" smtClean="0"/>
              <a:t> El avance parejo de la frente (sin generar sobre excavación que puedan dar origen a cornisas).</a:t>
            </a:r>
          </a:p>
          <a:p>
            <a:pPr>
              <a:buFont typeface="Arial" pitchFamily="34" charset="0"/>
              <a:buChar char="•"/>
            </a:pPr>
            <a:r>
              <a:rPr lang="es-CL" sz="2000" dirty="0" smtClean="0"/>
              <a:t> Pisos parejos.</a:t>
            </a:r>
          </a:p>
          <a:p>
            <a:pPr>
              <a:buFont typeface="Arial" pitchFamily="34" charset="0"/>
              <a:buChar char="•"/>
            </a:pPr>
            <a:r>
              <a:rPr lang="es-CL" sz="2000" dirty="0" smtClean="0"/>
              <a:t> Llevar pretil </a:t>
            </a:r>
            <a:r>
              <a:rPr lang="es-CL" sz="2000" dirty="0" smtClean="0"/>
              <a:t>o berma de </a:t>
            </a:r>
            <a:r>
              <a:rPr lang="es-CL" sz="2000" dirty="0" smtClean="0"/>
              <a:t>seguridad por la cresta del banco.</a:t>
            </a:r>
          </a:p>
          <a:p>
            <a:pPr>
              <a:buFont typeface="Arial" pitchFamily="34" charset="0"/>
              <a:buChar char="•"/>
            </a:pPr>
            <a:r>
              <a:rPr lang="es-CL" sz="2000" dirty="0" smtClean="0"/>
              <a:t> Altura de banco (no mayor a 16 metros).</a:t>
            </a:r>
          </a:p>
          <a:p>
            <a:pPr>
              <a:buFont typeface="Arial" pitchFamily="34" charset="0"/>
              <a:buChar char="•"/>
            </a:pPr>
            <a:r>
              <a:rPr lang="es-CL" sz="2000" dirty="0" smtClean="0"/>
              <a:t> Granulometría del material para evitar posibles incidentes relacionados con bolones.</a:t>
            </a:r>
            <a:endParaRPr lang="es-CL" sz="2000" b="1" dirty="0"/>
          </a:p>
        </p:txBody>
      </p:sp>
      <p:sp>
        <p:nvSpPr>
          <p:cNvPr id="10" name="9 Rectángulo"/>
          <p:cNvSpPr>
            <a:spLocks noChangeArrowheads="1"/>
          </p:cNvSpPr>
          <p:nvPr/>
        </p:nvSpPr>
        <p:spPr bwMode="auto">
          <a:xfrm>
            <a:off x="285720" y="428604"/>
            <a:ext cx="5583580" cy="954107"/>
          </a:xfrm>
          <a:prstGeom prst="rect">
            <a:avLst/>
          </a:prstGeom>
          <a:noFill/>
          <a:ln w="9525">
            <a:noFill/>
            <a:miter lim="800000"/>
            <a:headEnd/>
            <a:tailEnd/>
          </a:ln>
        </p:spPr>
        <p:txBody>
          <a:bodyPr wrap="none">
            <a:spAutoFit/>
          </a:bodyPr>
          <a:lstStyle/>
          <a:p>
            <a:r>
              <a:rPr lang="es-CL" sz="2800" b="1" dirty="0" smtClean="0">
                <a:solidFill>
                  <a:schemeClr val="accent1">
                    <a:lumMod val="75000"/>
                  </a:schemeClr>
                </a:solidFill>
              </a:rPr>
              <a:t>OPERACIÓN DE CARGUIO </a:t>
            </a:r>
          </a:p>
          <a:p>
            <a:r>
              <a:rPr lang="es-CL" sz="2800" b="1" dirty="0" smtClean="0">
                <a:solidFill>
                  <a:schemeClr val="accent1">
                    <a:lumMod val="75000"/>
                  </a:schemeClr>
                </a:solidFill>
              </a:rPr>
              <a:t>INICIO DEL CICLO DE CARGUIO</a:t>
            </a:r>
            <a:endParaRPr lang="es-CL" sz="2800" b="1" dirty="0">
              <a:solidFill>
                <a:schemeClr val="accent1">
                  <a:lumMod val="75000"/>
                </a:schemeClr>
              </a:solidFill>
            </a:endParaRPr>
          </a:p>
        </p:txBody>
      </p:sp>
      <p:pic>
        <p:nvPicPr>
          <p:cNvPr id="7" name="Picture 2" descr="E:\FOTOS PALA\L Cuevas 026.jpg"/>
          <p:cNvPicPr>
            <a:picLocks noChangeAspect="1" noChangeArrowheads="1"/>
          </p:cNvPicPr>
          <p:nvPr/>
        </p:nvPicPr>
        <p:blipFill>
          <a:blip r:embed="rId2" cstate="print"/>
          <a:srcRect/>
          <a:stretch>
            <a:fillRect/>
          </a:stretch>
        </p:blipFill>
        <p:spPr bwMode="auto">
          <a:xfrm>
            <a:off x="5857884" y="1785926"/>
            <a:ext cx="3286116" cy="48577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charset="0"/>
              <a:buChar char="•"/>
            </a:pPr>
            <a:endParaRPr lang="es-ES_tradnl" sz="1900" b="1">
              <a:solidFill>
                <a:srgbClr val="000099"/>
              </a:solidFill>
              <a:latin typeface="Arial" charset="0"/>
            </a:endParaRPr>
          </a:p>
          <a:p>
            <a:pPr marL="381000" indent="-381000" eaLnBrk="0" hangingPunct="0">
              <a:lnSpc>
                <a:spcPct val="170000"/>
              </a:lnSpc>
              <a:buClr>
                <a:srgbClr val="FF0000"/>
              </a:buClr>
              <a:buSzPct val="120000"/>
            </a:pPr>
            <a:r>
              <a:rPr lang="es-ES_tradnl" sz="1900" b="1">
                <a:solidFill>
                  <a:srgbClr val="000099"/>
                </a:solidFill>
                <a:latin typeface="Arial" charset="0"/>
              </a:rPr>
              <a:t>      </a:t>
            </a: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p:txBody>
      </p:sp>
      <p:sp>
        <p:nvSpPr>
          <p:cNvPr id="25604" name="3 Rectángulo"/>
          <p:cNvSpPr>
            <a:spLocks noChangeArrowheads="1"/>
          </p:cNvSpPr>
          <p:nvPr/>
        </p:nvSpPr>
        <p:spPr bwMode="auto">
          <a:xfrm>
            <a:off x="144017" y="1743774"/>
            <a:ext cx="5724127" cy="4493538"/>
          </a:xfrm>
          <a:prstGeom prst="rect">
            <a:avLst/>
          </a:prstGeom>
          <a:noFill/>
          <a:ln w="9525">
            <a:noFill/>
            <a:miter lim="800000"/>
            <a:headEnd/>
            <a:tailEnd/>
          </a:ln>
        </p:spPr>
        <p:txBody>
          <a:bodyPr wrap="square">
            <a:spAutoFit/>
          </a:bodyPr>
          <a:lstStyle/>
          <a:p>
            <a:pPr>
              <a:buFont typeface="Arial" pitchFamily="34" charset="0"/>
              <a:buChar char="•"/>
            </a:pPr>
            <a:r>
              <a:rPr lang="es-CL" sz="2000" dirty="0" smtClean="0"/>
              <a:t> </a:t>
            </a:r>
            <a:r>
              <a:rPr lang="es-CL" sz="1900" dirty="0" smtClean="0"/>
              <a:t>Elementos de desgaste (debe verificar que siempre deben estar todos los dientes, especialmente si esta cargando mineral. </a:t>
            </a:r>
          </a:p>
          <a:p>
            <a:pPr>
              <a:buFont typeface="Arial" pitchFamily="34" charset="0"/>
              <a:buChar char="•"/>
            </a:pPr>
            <a:r>
              <a:rPr lang="es-CL" sz="1900" dirty="0" smtClean="0"/>
              <a:t> Posible existencia de tiros quedados (en tal caso, se suspende de inmediato la operación).</a:t>
            </a:r>
          </a:p>
          <a:p>
            <a:pPr>
              <a:buFont typeface="Arial" pitchFamily="34" charset="0"/>
              <a:buChar char="•"/>
            </a:pPr>
            <a:r>
              <a:rPr lang="es-CL" sz="1900" b="1" dirty="0" smtClean="0"/>
              <a:t> </a:t>
            </a:r>
            <a:r>
              <a:rPr lang="es-CL" sz="1900" dirty="0" smtClean="0"/>
              <a:t>En</a:t>
            </a:r>
            <a:r>
              <a:rPr lang="es-CL" sz="1900" b="1" dirty="0" smtClean="0"/>
              <a:t> </a:t>
            </a:r>
            <a:r>
              <a:rPr lang="es-CL" sz="1900" dirty="0" smtClean="0"/>
              <a:t>caso</a:t>
            </a:r>
            <a:r>
              <a:rPr lang="es-CL" sz="1900" b="1" dirty="0" smtClean="0"/>
              <a:t> </a:t>
            </a:r>
            <a:r>
              <a:rPr lang="es-CL" sz="1900" dirty="0" smtClean="0"/>
              <a:t>de aparecer zonas inestables con el avance de la excavación.</a:t>
            </a:r>
          </a:p>
          <a:p>
            <a:pPr>
              <a:buFont typeface="Arial" pitchFamily="34" charset="0"/>
              <a:buChar char="•"/>
            </a:pPr>
            <a:r>
              <a:rPr lang="es-CL" sz="1900" dirty="0" smtClean="0"/>
              <a:t> Se deberá controlar la caída de bolones para evitar el impacto a los </a:t>
            </a:r>
            <a:r>
              <a:rPr lang="es-CL" sz="1900" dirty="0" smtClean="0"/>
              <a:t>equipos (en </a:t>
            </a:r>
            <a:r>
              <a:rPr lang="es-CL" sz="1900" dirty="0" smtClean="0"/>
              <a:t>lo posible, el operador </a:t>
            </a:r>
            <a:r>
              <a:rPr lang="es-CL" sz="1900" dirty="0" smtClean="0"/>
              <a:t>deberá </a:t>
            </a:r>
            <a:r>
              <a:rPr lang="es-CL" sz="1900" dirty="0" smtClean="0"/>
              <a:t>cargar una primera baldada de material </a:t>
            </a:r>
            <a:r>
              <a:rPr lang="es-CL" sz="1900" dirty="0" smtClean="0"/>
              <a:t>fino y luego depositar el bolón. El </a:t>
            </a:r>
            <a:r>
              <a:rPr lang="es-CL" sz="1900" dirty="0" smtClean="0"/>
              <a:t>operador, además deberá asegurar que la altura de descarga sea tal que el balde quede posicionado dentro y en el centro de la tolva del </a:t>
            </a:r>
            <a:r>
              <a:rPr lang="es-CL" sz="1900" dirty="0" smtClean="0"/>
              <a:t>camión).  </a:t>
            </a:r>
            <a:r>
              <a:rPr lang="es-CL" sz="1900" b="1" dirty="0" smtClean="0"/>
              <a:t> </a:t>
            </a:r>
            <a:endParaRPr lang="es-CL" sz="1900" b="1" dirty="0"/>
          </a:p>
        </p:txBody>
      </p:sp>
      <p:sp>
        <p:nvSpPr>
          <p:cNvPr id="10" name="9 Rectángulo"/>
          <p:cNvSpPr>
            <a:spLocks noChangeArrowheads="1"/>
          </p:cNvSpPr>
          <p:nvPr/>
        </p:nvSpPr>
        <p:spPr bwMode="auto">
          <a:xfrm>
            <a:off x="285720" y="428604"/>
            <a:ext cx="5583580" cy="954107"/>
          </a:xfrm>
          <a:prstGeom prst="rect">
            <a:avLst/>
          </a:prstGeom>
          <a:noFill/>
          <a:ln w="9525">
            <a:noFill/>
            <a:miter lim="800000"/>
            <a:headEnd/>
            <a:tailEnd/>
          </a:ln>
        </p:spPr>
        <p:txBody>
          <a:bodyPr wrap="none">
            <a:spAutoFit/>
          </a:bodyPr>
          <a:lstStyle/>
          <a:p>
            <a:r>
              <a:rPr lang="es-CL" sz="2800" b="1" dirty="0" smtClean="0">
                <a:solidFill>
                  <a:schemeClr val="accent1">
                    <a:lumMod val="75000"/>
                  </a:schemeClr>
                </a:solidFill>
              </a:rPr>
              <a:t>OPERACIÓN DE CARGUIO </a:t>
            </a:r>
          </a:p>
          <a:p>
            <a:r>
              <a:rPr lang="es-CL" sz="2800" b="1" dirty="0" smtClean="0">
                <a:solidFill>
                  <a:schemeClr val="accent1">
                    <a:lumMod val="75000"/>
                  </a:schemeClr>
                </a:solidFill>
              </a:rPr>
              <a:t>INICIO DEL CICLO DE CARGUIO</a:t>
            </a:r>
            <a:endParaRPr lang="es-CL" sz="2800" b="1" dirty="0">
              <a:solidFill>
                <a:schemeClr val="accent1">
                  <a:lumMod val="75000"/>
                </a:schemeClr>
              </a:solidFill>
            </a:endParaRPr>
          </a:p>
        </p:txBody>
      </p:sp>
      <p:pic>
        <p:nvPicPr>
          <p:cNvPr id="7" name="Picture 2" descr="E:\FOTOS PALA\L Cuevas 026.jpg"/>
          <p:cNvPicPr>
            <a:picLocks noChangeAspect="1" noChangeArrowheads="1"/>
          </p:cNvPicPr>
          <p:nvPr/>
        </p:nvPicPr>
        <p:blipFill>
          <a:blip r:embed="rId2" cstate="print"/>
          <a:srcRect/>
          <a:stretch>
            <a:fillRect/>
          </a:stretch>
        </p:blipFill>
        <p:spPr bwMode="auto">
          <a:xfrm>
            <a:off x="5929322" y="1785926"/>
            <a:ext cx="3214678" cy="48577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charset="0"/>
              <a:buChar char="•"/>
            </a:pPr>
            <a:endParaRPr lang="es-ES_tradnl" sz="1900" b="1">
              <a:solidFill>
                <a:srgbClr val="000099"/>
              </a:solidFill>
              <a:latin typeface="Arial" charset="0"/>
            </a:endParaRPr>
          </a:p>
          <a:p>
            <a:pPr marL="381000" indent="-381000" eaLnBrk="0" hangingPunct="0">
              <a:lnSpc>
                <a:spcPct val="170000"/>
              </a:lnSpc>
              <a:buClr>
                <a:srgbClr val="FF0000"/>
              </a:buClr>
              <a:buSzPct val="120000"/>
            </a:pPr>
            <a:r>
              <a:rPr lang="es-ES_tradnl" sz="1900" b="1">
                <a:solidFill>
                  <a:srgbClr val="000099"/>
                </a:solidFill>
                <a:latin typeface="Arial" charset="0"/>
              </a:rPr>
              <a:t>      </a:t>
            </a: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p:txBody>
      </p:sp>
      <p:sp>
        <p:nvSpPr>
          <p:cNvPr id="25604" name="3 Rectángulo"/>
          <p:cNvSpPr>
            <a:spLocks noChangeArrowheads="1"/>
          </p:cNvSpPr>
          <p:nvPr/>
        </p:nvSpPr>
        <p:spPr bwMode="auto">
          <a:xfrm>
            <a:off x="72009" y="1742033"/>
            <a:ext cx="5724127" cy="3847207"/>
          </a:xfrm>
          <a:prstGeom prst="rect">
            <a:avLst/>
          </a:prstGeom>
          <a:noFill/>
          <a:ln w="9525">
            <a:noFill/>
            <a:miter lim="800000"/>
            <a:headEnd/>
            <a:tailEnd/>
          </a:ln>
        </p:spPr>
        <p:txBody>
          <a:bodyPr wrap="square">
            <a:spAutoFit/>
          </a:bodyPr>
          <a:lstStyle/>
          <a:p>
            <a:pPr>
              <a:buFont typeface="Arial" pitchFamily="34" charset="0"/>
              <a:buChar char="•"/>
            </a:pPr>
            <a:r>
              <a:rPr lang="es-CL" sz="2000" dirty="0" smtClean="0"/>
              <a:t> El operador de la pala, debe procurar que el ángulo de giro, durante el carguío de camiones, no sobrepase los 90° (rendimiento optimo). </a:t>
            </a:r>
          </a:p>
          <a:p>
            <a:pPr>
              <a:buFont typeface="Arial" pitchFamily="34" charset="0"/>
              <a:buChar char="•"/>
            </a:pPr>
            <a:r>
              <a:rPr lang="es-CL" sz="2000" b="1" dirty="0" smtClean="0"/>
              <a:t> </a:t>
            </a:r>
            <a:r>
              <a:rPr lang="es-CL" sz="2000" dirty="0" smtClean="0"/>
              <a:t>Para</a:t>
            </a:r>
            <a:r>
              <a:rPr lang="es-CL" sz="2000" b="1" dirty="0" smtClean="0"/>
              <a:t> </a:t>
            </a:r>
            <a:r>
              <a:rPr lang="es-CL" sz="2000" dirty="0" smtClean="0"/>
              <a:t>llevar un correcto nivel de piso y control de líneas de calidad, el operador deberá apoyarse en el sistema GPS de alta </a:t>
            </a:r>
            <a:r>
              <a:rPr lang="es-CL" sz="2000" dirty="0" smtClean="0"/>
              <a:t>precisión que tiene la Pala. </a:t>
            </a:r>
          </a:p>
          <a:p>
            <a:pPr>
              <a:buFont typeface="Arial" pitchFamily="34" charset="0"/>
              <a:buChar char="•"/>
            </a:pPr>
            <a:r>
              <a:rPr lang="es-CL" sz="2000" dirty="0"/>
              <a:t> En caso de que el equipo de carguío sea afectado por una emergencia, el operador debe indicarlo tocando bocinazos largos y </a:t>
            </a:r>
            <a:r>
              <a:rPr lang="es-CL" sz="2400" dirty="0"/>
              <a:t>reiterados</a:t>
            </a:r>
            <a:r>
              <a:rPr lang="es-CL" sz="2400" dirty="0" smtClean="0"/>
              <a:t>.</a:t>
            </a:r>
            <a:endParaRPr lang="es-CL" sz="2000" dirty="0" smtClean="0"/>
          </a:p>
        </p:txBody>
      </p:sp>
      <p:sp>
        <p:nvSpPr>
          <p:cNvPr id="10" name="9 Rectángulo"/>
          <p:cNvSpPr>
            <a:spLocks noChangeArrowheads="1"/>
          </p:cNvSpPr>
          <p:nvPr/>
        </p:nvSpPr>
        <p:spPr bwMode="auto">
          <a:xfrm>
            <a:off x="285720" y="428604"/>
            <a:ext cx="5583580" cy="954107"/>
          </a:xfrm>
          <a:prstGeom prst="rect">
            <a:avLst/>
          </a:prstGeom>
          <a:noFill/>
          <a:ln w="9525">
            <a:noFill/>
            <a:miter lim="800000"/>
            <a:headEnd/>
            <a:tailEnd/>
          </a:ln>
        </p:spPr>
        <p:txBody>
          <a:bodyPr wrap="none">
            <a:spAutoFit/>
          </a:bodyPr>
          <a:lstStyle/>
          <a:p>
            <a:r>
              <a:rPr lang="es-CL" sz="2800" b="1" dirty="0" smtClean="0">
                <a:solidFill>
                  <a:schemeClr val="accent1">
                    <a:lumMod val="75000"/>
                  </a:schemeClr>
                </a:solidFill>
              </a:rPr>
              <a:t>OPERACIÓN DE CARGUIO </a:t>
            </a:r>
          </a:p>
          <a:p>
            <a:r>
              <a:rPr lang="es-CL" sz="2800" b="1" dirty="0" smtClean="0">
                <a:solidFill>
                  <a:schemeClr val="accent1">
                    <a:lumMod val="75000"/>
                  </a:schemeClr>
                </a:solidFill>
              </a:rPr>
              <a:t>INICIO DEL CICLO DE CARGUIO</a:t>
            </a:r>
            <a:endParaRPr lang="es-CL" sz="2800" b="1" dirty="0">
              <a:solidFill>
                <a:schemeClr val="accent1">
                  <a:lumMod val="75000"/>
                </a:schemeClr>
              </a:solidFill>
            </a:endParaRPr>
          </a:p>
        </p:txBody>
      </p:sp>
      <p:pic>
        <p:nvPicPr>
          <p:cNvPr id="7" name="Picture 2" descr="E:\FOTOS PALA\L Cuevas 026.jpg"/>
          <p:cNvPicPr>
            <a:picLocks noChangeAspect="1" noChangeArrowheads="1"/>
          </p:cNvPicPr>
          <p:nvPr/>
        </p:nvPicPr>
        <p:blipFill>
          <a:blip r:embed="rId2" cstate="print"/>
          <a:srcRect/>
          <a:stretch>
            <a:fillRect/>
          </a:stretch>
        </p:blipFill>
        <p:spPr bwMode="auto">
          <a:xfrm>
            <a:off x="5929322" y="1785926"/>
            <a:ext cx="3214678" cy="48577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charset="0"/>
              <a:buChar char="•"/>
            </a:pPr>
            <a:endParaRPr lang="es-ES_tradnl" sz="1900" b="1">
              <a:solidFill>
                <a:srgbClr val="000099"/>
              </a:solidFill>
              <a:latin typeface="Arial" charset="0"/>
            </a:endParaRPr>
          </a:p>
          <a:p>
            <a:pPr marL="381000" indent="-381000" eaLnBrk="0" hangingPunct="0">
              <a:lnSpc>
                <a:spcPct val="170000"/>
              </a:lnSpc>
              <a:buClr>
                <a:srgbClr val="FF0000"/>
              </a:buClr>
              <a:buSzPct val="120000"/>
            </a:pPr>
            <a:r>
              <a:rPr lang="es-ES_tradnl" sz="1900" b="1">
                <a:solidFill>
                  <a:srgbClr val="000099"/>
                </a:solidFill>
                <a:latin typeface="Arial" charset="0"/>
              </a:rPr>
              <a:t>      </a:t>
            </a: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p:txBody>
      </p:sp>
      <p:sp>
        <p:nvSpPr>
          <p:cNvPr id="10" name="9 Rectángulo"/>
          <p:cNvSpPr>
            <a:spLocks noChangeArrowheads="1"/>
          </p:cNvSpPr>
          <p:nvPr/>
        </p:nvSpPr>
        <p:spPr bwMode="auto">
          <a:xfrm>
            <a:off x="285720" y="428604"/>
            <a:ext cx="5583580" cy="954107"/>
          </a:xfrm>
          <a:prstGeom prst="rect">
            <a:avLst/>
          </a:prstGeom>
          <a:noFill/>
          <a:ln w="9525">
            <a:noFill/>
            <a:miter lim="800000"/>
            <a:headEnd/>
            <a:tailEnd/>
          </a:ln>
        </p:spPr>
        <p:txBody>
          <a:bodyPr wrap="none">
            <a:spAutoFit/>
          </a:bodyPr>
          <a:lstStyle/>
          <a:p>
            <a:r>
              <a:rPr lang="es-CL" sz="2800" b="1" dirty="0" smtClean="0">
                <a:solidFill>
                  <a:schemeClr val="accent1">
                    <a:lumMod val="75000"/>
                  </a:schemeClr>
                </a:solidFill>
              </a:rPr>
              <a:t>OPERACIÓN DE CARGUIO </a:t>
            </a:r>
          </a:p>
          <a:p>
            <a:r>
              <a:rPr lang="es-CL" sz="2800" b="1" dirty="0" smtClean="0">
                <a:solidFill>
                  <a:schemeClr val="accent1">
                    <a:lumMod val="75000"/>
                  </a:schemeClr>
                </a:solidFill>
              </a:rPr>
              <a:t>INICIO DEL CICLO DE CARGUIO</a:t>
            </a:r>
            <a:endParaRPr lang="es-CL" sz="2800" b="1" dirty="0">
              <a:solidFill>
                <a:schemeClr val="accent1">
                  <a:lumMod val="75000"/>
                </a:schemeClr>
              </a:solidFill>
            </a:endParaRPr>
          </a:p>
        </p:txBody>
      </p:sp>
      <p:pic>
        <p:nvPicPr>
          <p:cNvPr id="7" name="Picture 2" descr="E:\FOTOS PALA\L Cuevas 026.jpg"/>
          <p:cNvPicPr>
            <a:picLocks noChangeAspect="1" noChangeArrowheads="1"/>
          </p:cNvPicPr>
          <p:nvPr/>
        </p:nvPicPr>
        <p:blipFill>
          <a:blip r:embed="rId2" cstate="print"/>
          <a:srcRect/>
          <a:stretch>
            <a:fillRect/>
          </a:stretch>
        </p:blipFill>
        <p:spPr bwMode="auto">
          <a:xfrm>
            <a:off x="5929322" y="1785926"/>
            <a:ext cx="3214678" cy="4857784"/>
          </a:xfrm>
          <a:prstGeom prst="rect">
            <a:avLst/>
          </a:prstGeom>
          <a:noFill/>
        </p:spPr>
      </p:pic>
      <p:sp>
        <p:nvSpPr>
          <p:cNvPr id="2" name="1 Rectángulo"/>
          <p:cNvSpPr/>
          <p:nvPr/>
        </p:nvSpPr>
        <p:spPr>
          <a:xfrm>
            <a:off x="179512" y="1844824"/>
            <a:ext cx="5544616" cy="2554545"/>
          </a:xfrm>
          <a:prstGeom prst="rect">
            <a:avLst/>
          </a:prstGeom>
        </p:spPr>
        <p:txBody>
          <a:bodyPr wrap="square">
            <a:spAutoFit/>
          </a:bodyPr>
          <a:lstStyle/>
          <a:p>
            <a:r>
              <a:rPr lang="es-CL" sz="2000" b="1" dirty="0" smtClean="0"/>
              <a:t>Nota</a:t>
            </a:r>
            <a:r>
              <a:rPr lang="es-CL" sz="2000" dirty="0" smtClean="0"/>
              <a:t>: Si </a:t>
            </a:r>
            <a:r>
              <a:rPr lang="es-CL" sz="2000" dirty="0"/>
              <a:t>debe virar en un cambio de sitio, debe hacerlo con la tapa del balde abierta. Nunca debe pasar el balde por sobre personas y/o equipos. Los giros deben ser en el sentido de los punteros del reloj y se debe tocar la bocina para advertir a los equipos que se encuentren en el sector.</a:t>
            </a:r>
          </a:p>
        </p:txBody>
      </p:sp>
    </p:spTree>
    <p:extLst>
      <p:ext uri="{BB962C8B-B14F-4D97-AF65-F5344CB8AC3E}">
        <p14:creationId xmlns:p14="http://schemas.microsoft.com/office/powerpoint/2010/main" val="266145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charset="0"/>
              <a:buChar char="•"/>
            </a:pPr>
            <a:endParaRPr lang="es-ES_tradnl" sz="1900" b="1">
              <a:solidFill>
                <a:srgbClr val="000099"/>
              </a:solidFill>
              <a:latin typeface="Arial" charset="0"/>
            </a:endParaRPr>
          </a:p>
          <a:p>
            <a:pPr marL="381000" indent="-381000" eaLnBrk="0" hangingPunct="0">
              <a:lnSpc>
                <a:spcPct val="170000"/>
              </a:lnSpc>
              <a:buClr>
                <a:srgbClr val="FF0000"/>
              </a:buClr>
              <a:buSzPct val="120000"/>
            </a:pPr>
            <a:r>
              <a:rPr lang="es-ES_tradnl" sz="1900" b="1">
                <a:solidFill>
                  <a:srgbClr val="000099"/>
                </a:solidFill>
                <a:latin typeface="Arial" charset="0"/>
              </a:rPr>
              <a:t>      </a:t>
            </a: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p:txBody>
      </p:sp>
      <p:sp>
        <p:nvSpPr>
          <p:cNvPr id="25604" name="3 Rectángulo"/>
          <p:cNvSpPr>
            <a:spLocks noChangeArrowheads="1"/>
          </p:cNvSpPr>
          <p:nvPr/>
        </p:nvSpPr>
        <p:spPr bwMode="auto">
          <a:xfrm>
            <a:off x="72009" y="1796618"/>
            <a:ext cx="5724127" cy="5016758"/>
          </a:xfrm>
          <a:prstGeom prst="rect">
            <a:avLst/>
          </a:prstGeom>
          <a:noFill/>
          <a:ln w="9525">
            <a:noFill/>
            <a:miter lim="800000"/>
            <a:headEnd/>
            <a:tailEnd/>
          </a:ln>
        </p:spPr>
        <p:txBody>
          <a:bodyPr wrap="square">
            <a:spAutoFit/>
          </a:bodyPr>
          <a:lstStyle/>
          <a:p>
            <a:pPr>
              <a:buFont typeface="Arial" pitchFamily="34" charset="0"/>
              <a:buChar char="•"/>
            </a:pPr>
            <a:r>
              <a:rPr lang="es-CL" sz="2000" dirty="0" smtClean="0"/>
              <a:t> Es toda la actividad que realiza uno o mas </a:t>
            </a:r>
            <a:r>
              <a:rPr lang="es-CL" sz="2000" b="1" dirty="0" smtClean="0"/>
              <a:t>equipos de apoyo</a:t>
            </a:r>
            <a:r>
              <a:rPr lang="es-CL" sz="2000" dirty="0" smtClean="0"/>
              <a:t> al interior del área de carguío, la que deberá estar previamente coordinada entre los operadores de equipos de apoyo y el operador de la </a:t>
            </a:r>
            <a:r>
              <a:rPr lang="es-CL" sz="2000" dirty="0" smtClean="0"/>
              <a:t>pala.</a:t>
            </a:r>
          </a:p>
          <a:p>
            <a:r>
              <a:rPr lang="es-CL" sz="2000" dirty="0" smtClean="0"/>
              <a:t> </a:t>
            </a:r>
            <a:endParaRPr lang="es-CL" sz="2000" dirty="0" smtClean="0"/>
          </a:p>
          <a:p>
            <a:pPr>
              <a:buFont typeface="Arial" pitchFamily="34" charset="0"/>
              <a:buChar char="•"/>
            </a:pPr>
            <a:r>
              <a:rPr lang="es-CL" sz="2000" dirty="0" smtClean="0"/>
              <a:t> Las tareas de apoyo se realizan en los siguientes lugares</a:t>
            </a:r>
            <a:r>
              <a:rPr lang="es-CL" sz="2000" dirty="0" smtClean="0"/>
              <a:t>:</a:t>
            </a:r>
          </a:p>
          <a:p>
            <a:pPr>
              <a:buFont typeface="Arial" pitchFamily="34" charset="0"/>
              <a:buChar char="•"/>
            </a:pPr>
            <a:endParaRPr lang="es-CL" sz="2000" dirty="0" smtClean="0"/>
          </a:p>
          <a:p>
            <a:pPr>
              <a:buFont typeface="Arial" pitchFamily="34" charset="0"/>
              <a:buChar char="•"/>
            </a:pPr>
            <a:r>
              <a:rPr lang="es-CL" sz="2000" dirty="0" smtClean="0"/>
              <a:t> </a:t>
            </a:r>
            <a:r>
              <a:rPr lang="es-CL" sz="2000" b="1" dirty="0" smtClean="0"/>
              <a:t>Sobre el material tronado </a:t>
            </a:r>
            <a:r>
              <a:rPr lang="es-CL" sz="2000" dirty="0" smtClean="0"/>
              <a:t>(marcar brocal, rebajar altura operativa de la frente, botar cornisas, etc.). Todos los trabajos de apoyo sobre el material tronado, deberá estar coordinados y autorizados por el Jefe de turno</a:t>
            </a:r>
          </a:p>
          <a:p>
            <a:endParaRPr lang="es-CL" sz="2000" dirty="0"/>
          </a:p>
        </p:txBody>
      </p:sp>
      <p:sp>
        <p:nvSpPr>
          <p:cNvPr id="10" name="9 Rectángulo"/>
          <p:cNvSpPr>
            <a:spLocks noChangeArrowheads="1"/>
          </p:cNvSpPr>
          <p:nvPr/>
        </p:nvSpPr>
        <p:spPr bwMode="auto">
          <a:xfrm>
            <a:off x="285720" y="428604"/>
            <a:ext cx="6372257" cy="954107"/>
          </a:xfrm>
          <a:prstGeom prst="rect">
            <a:avLst/>
          </a:prstGeom>
          <a:noFill/>
          <a:ln w="9525">
            <a:noFill/>
            <a:miter lim="800000"/>
            <a:headEnd/>
            <a:tailEnd/>
          </a:ln>
        </p:spPr>
        <p:txBody>
          <a:bodyPr wrap="none">
            <a:spAutoFit/>
          </a:bodyPr>
          <a:lstStyle/>
          <a:p>
            <a:r>
              <a:rPr lang="es-CL" sz="2800" b="1" dirty="0" smtClean="0">
                <a:solidFill>
                  <a:schemeClr val="accent1">
                    <a:lumMod val="75000"/>
                  </a:schemeClr>
                </a:solidFill>
              </a:rPr>
              <a:t>OPERACIÓN DE CARGUIO </a:t>
            </a:r>
          </a:p>
          <a:p>
            <a:r>
              <a:rPr lang="es-CL" sz="2800" b="1" dirty="0" smtClean="0">
                <a:solidFill>
                  <a:schemeClr val="accent1">
                    <a:lumMod val="75000"/>
                  </a:schemeClr>
                </a:solidFill>
              </a:rPr>
              <a:t>OPERACIÓN DE EQUIPOS DE APOYO</a:t>
            </a:r>
            <a:endParaRPr lang="es-CL" sz="2800" b="1" dirty="0">
              <a:solidFill>
                <a:schemeClr val="accent1">
                  <a:lumMod val="75000"/>
                </a:schemeClr>
              </a:solidFill>
            </a:endParaRPr>
          </a:p>
        </p:txBody>
      </p:sp>
      <p:pic>
        <p:nvPicPr>
          <p:cNvPr id="7" name="Picture 2" descr="E:\FOTOS PALA\L Cuevas 026.jpg"/>
          <p:cNvPicPr>
            <a:picLocks noChangeAspect="1" noChangeArrowheads="1"/>
          </p:cNvPicPr>
          <p:nvPr/>
        </p:nvPicPr>
        <p:blipFill>
          <a:blip r:embed="rId2" cstate="print"/>
          <a:srcRect/>
          <a:stretch>
            <a:fillRect/>
          </a:stretch>
        </p:blipFill>
        <p:spPr bwMode="auto">
          <a:xfrm>
            <a:off x="5929322" y="1785926"/>
            <a:ext cx="3214678" cy="48577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charset="0"/>
              <a:buChar char="•"/>
            </a:pPr>
            <a:endParaRPr lang="es-ES_tradnl" sz="1900" b="1">
              <a:solidFill>
                <a:srgbClr val="000099"/>
              </a:solidFill>
              <a:latin typeface="Arial" charset="0"/>
            </a:endParaRPr>
          </a:p>
          <a:p>
            <a:pPr marL="381000" indent="-381000" eaLnBrk="0" hangingPunct="0">
              <a:lnSpc>
                <a:spcPct val="170000"/>
              </a:lnSpc>
              <a:buClr>
                <a:srgbClr val="FF0000"/>
              </a:buClr>
              <a:buSzPct val="120000"/>
            </a:pPr>
            <a:r>
              <a:rPr lang="es-ES_tradnl" sz="1900" b="1">
                <a:solidFill>
                  <a:srgbClr val="000099"/>
                </a:solidFill>
                <a:latin typeface="Arial" charset="0"/>
              </a:rPr>
              <a:t>      </a:t>
            </a: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p:txBody>
      </p:sp>
      <p:sp>
        <p:nvSpPr>
          <p:cNvPr id="25604" name="3 Rectángulo"/>
          <p:cNvSpPr>
            <a:spLocks noChangeArrowheads="1"/>
          </p:cNvSpPr>
          <p:nvPr/>
        </p:nvSpPr>
        <p:spPr bwMode="auto">
          <a:xfrm>
            <a:off x="72009" y="1765265"/>
            <a:ext cx="5796135" cy="1015663"/>
          </a:xfrm>
          <a:prstGeom prst="rect">
            <a:avLst/>
          </a:prstGeom>
          <a:noFill/>
          <a:ln w="9525">
            <a:noFill/>
            <a:miter lim="800000"/>
            <a:headEnd/>
            <a:tailEnd/>
          </a:ln>
        </p:spPr>
        <p:txBody>
          <a:bodyPr wrap="square">
            <a:spAutoFit/>
          </a:bodyPr>
          <a:lstStyle/>
          <a:p>
            <a:pPr>
              <a:buFont typeface="Arial" pitchFamily="34" charset="0"/>
              <a:buChar char="•"/>
            </a:pPr>
            <a:r>
              <a:rPr lang="es-CL" sz="2000" dirty="0" smtClean="0"/>
              <a:t> </a:t>
            </a:r>
            <a:r>
              <a:rPr lang="es-CL" sz="2000" b="1" dirty="0" smtClean="0"/>
              <a:t>A nivel de cota </a:t>
            </a:r>
            <a:r>
              <a:rPr lang="es-CL" sz="2000" dirty="0" smtClean="0"/>
              <a:t>(limpieza de piso dentro del área de influencia de la pala, reparación de piso, </a:t>
            </a:r>
            <a:r>
              <a:rPr lang="es-CL" sz="2000" dirty="0" smtClean="0"/>
              <a:t>regadío, etc.).     </a:t>
            </a:r>
            <a:endParaRPr lang="es-CL" sz="2000" dirty="0"/>
          </a:p>
        </p:txBody>
      </p:sp>
      <p:sp>
        <p:nvSpPr>
          <p:cNvPr id="10" name="9 Rectángulo"/>
          <p:cNvSpPr>
            <a:spLocks noChangeArrowheads="1"/>
          </p:cNvSpPr>
          <p:nvPr/>
        </p:nvSpPr>
        <p:spPr bwMode="auto">
          <a:xfrm>
            <a:off x="285720" y="428604"/>
            <a:ext cx="6372257" cy="954107"/>
          </a:xfrm>
          <a:prstGeom prst="rect">
            <a:avLst/>
          </a:prstGeom>
          <a:noFill/>
          <a:ln w="9525">
            <a:noFill/>
            <a:miter lim="800000"/>
            <a:headEnd/>
            <a:tailEnd/>
          </a:ln>
        </p:spPr>
        <p:txBody>
          <a:bodyPr wrap="none">
            <a:spAutoFit/>
          </a:bodyPr>
          <a:lstStyle/>
          <a:p>
            <a:r>
              <a:rPr lang="es-CL" sz="2800" b="1" dirty="0" smtClean="0">
                <a:solidFill>
                  <a:schemeClr val="accent1">
                    <a:lumMod val="75000"/>
                  </a:schemeClr>
                </a:solidFill>
              </a:rPr>
              <a:t>OPERACIÓN DE CARGUIO </a:t>
            </a:r>
          </a:p>
          <a:p>
            <a:r>
              <a:rPr lang="es-CL" sz="2800" b="1" dirty="0" smtClean="0">
                <a:solidFill>
                  <a:schemeClr val="accent1">
                    <a:lumMod val="75000"/>
                  </a:schemeClr>
                </a:solidFill>
              </a:rPr>
              <a:t>OPERACIÓN DE EQUIPOS DE APOYO</a:t>
            </a:r>
            <a:endParaRPr lang="es-CL" sz="2800" b="1" dirty="0">
              <a:solidFill>
                <a:schemeClr val="accent1">
                  <a:lumMod val="75000"/>
                </a:schemeClr>
              </a:solidFill>
            </a:endParaRPr>
          </a:p>
        </p:txBody>
      </p:sp>
      <p:pic>
        <p:nvPicPr>
          <p:cNvPr id="7" name="Picture 2" descr="E:\FOTOS PALA\L Cuevas 026.jpg"/>
          <p:cNvPicPr>
            <a:picLocks noChangeAspect="1" noChangeArrowheads="1"/>
          </p:cNvPicPr>
          <p:nvPr/>
        </p:nvPicPr>
        <p:blipFill>
          <a:blip r:embed="rId2" cstate="print"/>
          <a:srcRect/>
          <a:stretch>
            <a:fillRect/>
          </a:stretch>
        </p:blipFill>
        <p:spPr bwMode="auto">
          <a:xfrm>
            <a:off x="5929322" y="1785926"/>
            <a:ext cx="3214678" cy="4857784"/>
          </a:xfrm>
          <a:prstGeom prst="rect">
            <a:avLst/>
          </a:prstGeom>
          <a:noFill/>
        </p:spPr>
      </p:pic>
    </p:spTree>
    <p:extLst>
      <p:ext uri="{BB962C8B-B14F-4D97-AF65-F5344CB8AC3E}">
        <p14:creationId xmlns:p14="http://schemas.microsoft.com/office/powerpoint/2010/main" val="212184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mividavale+"/>
          <p:cNvPicPr>
            <a:picLocks noChangeAspect="1" noChangeArrowheads="1"/>
          </p:cNvPicPr>
          <p:nvPr/>
        </p:nvPicPr>
        <p:blipFill>
          <a:blip r:embed="rId2" cstate="print"/>
          <a:srcRect/>
          <a:stretch>
            <a:fillRect/>
          </a:stretch>
        </p:blipFill>
        <p:spPr bwMode="auto">
          <a:xfrm>
            <a:off x="0" y="6119813"/>
            <a:ext cx="1254125" cy="522287"/>
          </a:xfrm>
          <a:prstGeom prst="rect">
            <a:avLst/>
          </a:prstGeom>
          <a:noFill/>
          <a:ln w="9525">
            <a:noFill/>
            <a:miter lim="800000"/>
            <a:headEnd/>
            <a:tailEnd/>
          </a:ln>
        </p:spPr>
      </p:pic>
      <p:pic>
        <p:nvPicPr>
          <p:cNvPr id="120835" name="Picture 3"/>
          <p:cNvPicPr>
            <a:picLocks noChangeAspect="1" noChangeArrowheads="1"/>
          </p:cNvPicPr>
          <p:nvPr/>
        </p:nvPicPr>
        <p:blipFill>
          <a:blip r:embed="rId3" cstate="print"/>
          <a:srcRect/>
          <a:stretch>
            <a:fillRect/>
          </a:stretch>
        </p:blipFill>
        <p:spPr bwMode="auto">
          <a:xfrm>
            <a:off x="457200" y="533400"/>
            <a:ext cx="8153400" cy="6110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charset="0"/>
              <a:buChar char="•"/>
            </a:pPr>
            <a:endParaRPr lang="es-ES_tradnl" sz="1900" b="1">
              <a:solidFill>
                <a:srgbClr val="000099"/>
              </a:solidFill>
              <a:latin typeface="Arial" charset="0"/>
            </a:endParaRPr>
          </a:p>
          <a:p>
            <a:pPr marL="381000" indent="-381000" eaLnBrk="0" hangingPunct="0">
              <a:lnSpc>
                <a:spcPct val="170000"/>
              </a:lnSpc>
              <a:buClr>
                <a:srgbClr val="FF0000"/>
              </a:buClr>
              <a:buSzPct val="120000"/>
            </a:pPr>
            <a:r>
              <a:rPr lang="es-ES_tradnl" sz="1900" b="1">
                <a:solidFill>
                  <a:srgbClr val="000099"/>
                </a:solidFill>
                <a:latin typeface="Arial" charset="0"/>
              </a:rPr>
              <a:t>      </a:t>
            </a: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p:txBody>
      </p:sp>
      <p:sp>
        <p:nvSpPr>
          <p:cNvPr id="25604" name="3 Rectángulo"/>
          <p:cNvSpPr>
            <a:spLocks noChangeArrowheads="1"/>
          </p:cNvSpPr>
          <p:nvPr/>
        </p:nvSpPr>
        <p:spPr bwMode="auto">
          <a:xfrm>
            <a:off x="144017" y="1783844"/>
            <a:ext cx="5724127" cy="4401205"/>
          </a:xfrm>
          <a:prstGeom prst="rect">
            <a:avLst/>
          </a:prstGeom>
          <a:noFill/>
          <a:ln w="9525">
            <a:noFill/>
            <a:miter lim="800000"/>
            <a:headEnd/>
            <a:tailEnd/>
          </a:ln>
        </p:spPr>
        <p:txBody>
          <a:bodyPr wrap="square">
            <a:spAutoFit/>
          </a:bodyPr>
          <a:lstStyle/>
          <a:p>
            <a:pPr>
              <a:buFont typeface="Arial" pitchFamily="34" charset="0"/>
              <a:buChar char="•"/>
            </a:pPr>
            <a:r>
              <a:rPr lang="es-CL" sz="2000" dirty="0" smtClean="0"/>
              <a:t> Cuando se requiera realizar </a:t>
            </a:r>
            <a:r>
              <a:rPr lang="es-CL" sz="2000" b="1" dirty="0" smtClean="0"/>
              <a:t>limpieza de piso</a:t>
            </a:r>
            <a:r>
              <a:rPr lang="es-CL" sz="2000" dirty="0" smtClean="0"/>
              <a:t> dentro del área de influencia de la pala (que consiste solo en retirar derrames de la pala y camiones), proceder de acuerdo a lo siguiente</a:t>
            </a:r>
            <a:r>
              <a:rPr lang="es-CL" sz="2000" dirty="0" smtClean="0"/>
              <a:t>:</a:t>
            </a:r>
          </a:p>
          <a:p>
            <a:pPr>
              <a:buFont typeface="Arial" pitchFamily="34" charset="0"/>
              <a:buChar char="•"/>
            </a:pPr>
            <a:endParaRPr lang="es-CL" sz="2000" dirty="0" smtClean="0"/>
          </a:p>
          <a:p>
            <a:pPr marL="457200" indent="-457200">
              <a:buFont typeface="+mj-lt"/>
              <a:buAutoNum type="arabicPeriod"/>
            </a:pPr>
            <a:r>
              <a:rPr lang="es-CL" sz="2000" b="1" dirty="0" smtClean="0"/>
              <a:t>Cuando la pala se encuentre cargando por ambos lados:</a:t>
            </a:r>
          </a:p>
          <a:p>
            <a:r>
              <a:rPr lang="es-CL" sz="2000" b="1" dirty="0" smtClean="0"/>
              <a:t> .- </a:t>
            </a:r>
            <a:r>
              <a:rPr lang="es-CL" sz="2000" dirty="0" smtClean="0"/>
              <a:t>En este caso y solo cuando el operador de la pala lo requiera, solicitara al operador del equipo de apoyo, la limpieza de los derrames, quien deberá proceder de la siguiente manera:     </a:t>
            </a:r>
          </a:p>
          <a:p>
            <a:endParaRPr lang="es-CL" sz="2000" dirty="0"/>
          </a:p>
        </p:txBody>
      </p:sp>
      <p:sp>
        <p:nvSpPr>
          <p:cNvPr id="10" name="9 Rectángulo"/>
          <p:cNvSpPr>
            <a:spLocks noChangeArrowheads="1"/>
          </p:cNvSpPr>
          <p:nvPr/>
        </p:nvSpPr>
        <p:spPr bwMode="auto">
          <a:xfrm>
            <a:off x="285720" y="428604"/>
            <a:ext cx="6372257" cy="954107"/>
          </a:xfrm>
          <a:prstGeom prst="rect">
            <a:avLst/>
          </a:prstGeom>
          <a:noFill/>
          <a:ln w="9525">
            <a:noFill/>
            <a:miter lim="800000"/>
            <a:headEnd/>
            <a:tailEnd/>
          </a:ln>
        </p:spPr>
        <p:txBody>
          <a:bodyPr wrap="none">
            <a:spAutoFit/>
          </a:bodyPr>
          <a:lstStyle/>
          <a:p>
            <a:r>
              <a:rPr lang="es-CL" sz="2800" b="1" dirty="0" smtClean="0">
                <a:solidFill>
                  <a:schemeClr val="accent1">
                    <a:lumMod val="75000"/>
                  </a:schemeClr>
                </a:solidFill>
              </a:rPr>
              <a:t>OPERACIÓN DE CARGUIO </a:t>
            </a:r>
          </a:p>
          <a:p>
            <a:r>
              <a:rPr lang="es-CL" sz="2800" b="1" dirty="0" smtClean="0">
                <a:solidFill>
                  <a:schemeClr val="accent1">
                    <a:lumMod val="75000"/>
                  </a:schemeClr>
                </a:solidFill>
              </a:rPr>
              <a:t>OPERACIÓN DE EQUIPOS DE APOYO</a:t>
            </a:r>
            <a:endParaRPr lang="es-CL" sz="2800" b="1" dirty="0">
              <a:solidFill>
                <a:schemeClr val="accent1">
                  <a:lumMod val="75000"/>
                </a:schemeClr>
              </a:solidFill>
            </a:endParaRPr>
          </a:p>
        </p:txBody>
      </p:sp>
      <p:pic>
        <p:nvPicPr>
          <p:cNvPr id="7" name="Picture 2" descr="E:\FOTOS PALA\L Cuevas 026.jpg"/>
          <p:cNvPicPr>
            <a:picLocks noChangeAspect="1" noChangeArrowheads="1"/>
          </p:cNvPicPr>
          <p:nvPr/>
        </p:nvPicPr>
        <p:blipFill>
          <a:blip r:embed="rId2" cstate="print"/>
          <a:srcRect/>
          <a:stretch>
            <a:fillRect/>
          </a:stretch>
        </p:blipFill>
        <p:spPr bwMode="auto">
          <a:xfrm>
            <a:off x="5929322" y="1785926"/>
            <a:ext cx="3214678" cy="48577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charset="0"/>
              <a:buChar char="•"/>
            </a:pPr>
            <a:endParaRPr lang="es-ES_tradnl" sz="1900" b="1">
              <a:solidFill>
                <a:srgbClr val="000099"/>
              </a:solidFill>
              <a:latin typeface="Arial" charset="0"/>
            </a:endParaRPr>
          </a:p>
          <a:p>
            <a:pPr marL="381000" indent="-381000" eaLnBrk="0" hangingPunct="0">
              <a:lnSpc>
                <a:spcPct val="170000"/>
              </a:lnSpc>
              <a:buClr>
                <a:srgbClr val="FF0000"/>
              </a:buClr>
              <a:buSzPct val="120000"/>
            </a:pPr>
            <a:r>
              <a:rPr lang="es-ES_tradnl" sz="1900" b="1">
                <a:solidFill>
                  <a:srgbClr val="000099"/>
                </a:solidFill>
                <a:latin typeface="Arial" charset="0"/>
              </a:rPr>
              <a:t>      </a:t>
            </a: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p:txBody>
      </p:sp>
      <p:sp>
        <p:nvSpPr>
          <p:cNvPr id="25604" name="3 Rectángulo"/>
          <p:cNvSpPr>
            <a:spLocks noChangeArrowheads="1"/>
          </p:cNvSpPr>
          <p:nvPr/>
        </p:nvSpPr>
        <p:spPr bwMode="auto">
          <a:xfrm>
            <a:off x="144017" y="1797784"/>
            <a:ext cx="5796135" cy="2554545"/>
          </a:xfrm>
          <a:prstGeom prst="rect">
            <a:avLst/>
          </a:prstGeom>
          <a:noFill/>
          <a:ln w="9525">
            <a:noFill/>
            <a:miter lim="800000"/>
            <a:headEnd/>
            <a:tailEnd/>
          </a:ln>
        </p:spPr>
        <p:txBody>
          <a:bodyPr wrap="square">
            <a:spAutoFit/>
          </a:bodyPr>
          <a:lstStyle/>
          <a:p>
            <a:pPr>
              <a:buFont typeface="Arial" pitchFamily="34" charset="0"/>
              <a:buChar char="•"/>
            </a:pPr>
            <a:r>
              <a:rPr lang="es-CL" sz="2000" dirty="0" smtClean="0"/>
              <a:t> El </a:t>
            </a:r>
            <a:r>
              <a:rPr lang="es-CL" sz="2000" dirty="0" smtClean="0"/>
              <a:t>operador de la pala será la única persona que solicite vía radio canal 5, la limpieza de la zona y el lado a limpiar (</a:t>
            </a:r>
            <a:r>
              <a:rPr lang="es-CL" sz="2000" b="1" dirty="0" smtClean="0"/>
              <a:t>el operador del equipo de apoyo, nunca deberá ingresar al</a:t>
            </a:r>
            <a:r>
              <a:rPr lang="es-CL" sz="2000" dirty="0" smtClean="0"/>
              <a:t> </a:t>
            </a:r>
            <a:r>
              <a:rPr lang="es-CL" sz="2000" b="1" dirty="0"/>
              <a:t>área de influencia de la pala sin la autorización del operador de la pala).</a:t>
            </a:r>
          </a:p>
          <a:p>
            <a:r>
              <a:rPr lang="es-CL" sz="2000" dirty="0" smtClean="0"/>
              <a:t>  </a:t>
            </a:r>
            <a:endParaRPr lang="es-CL" sz="2000" dirty="0"/>
          </a:p>
        </p:txBody>
      </p:sp>
      <p:sp>
        <p:nvSpPr>
          <p:cNvPr id="10" name="9 Rectángulo"/>
          <p:cNvSpPr>
            <a:spLocks noChangeArrowheads="1"/>
          </p:cNvSpPr>
          <p:nvPr/>
        </p:nvSpPr>
        <p:spPr bwMode="auto">
          <a:xfrm>
            <a:off x="285720" y="428604"/>
            <a:ext cx="6372257" cy="954107"/>
          </a:xfrm>
          <a:prstGeom prst="rect">
            <a:avLst/>
          </a:prstGeom>
          <a:noFill/>
          <a:ln w="9525">
            <a:noFill/>
            <a:miter lim="800000"/>
            <a:headEnd/>
            <a:tailEnd/>
          </a:ln>
        </p:spPr>
        <p:txBody>
          <a:bodyPr wrap="none">
            <a:spAutoFit/>
          </a:bodyPr>
          <a:lstStyle/>
          <a:p>
            <a:r>
              <a:rPr lang="es-CL" sz="2800" b="1" dirty="0" smtClean="0">
                <a:solidFill>
                  <a:schemeClr val="accent1">
                    <a:lumMod val="75000"/>
                  </a:schemeClr>
                </a:solidFill>
              </a:rPr>
              <a:t>OPERACIÓN DE CARGUIO </a:t>
            </a:r>
          </a:p>
          <a:p>
            <a:r>
              <a:rPr lang="es-CL" sz="2800" b="1" dirty="0" smtClean="0">
                <a:solidFill>
                  <a:schemeClr val="accent1">
                    <a:lumMod val="75000"/>
                  </a:schemeClr>
                </a:solidFill>
              </a:rPr>
              <a:t>OPERACIÓN DE EQUIPOS DE APOYO</a:t>
            </a:r>
            <a:endParaRPr lang="es-CL" sz="2800" b="1" dirty="0">
              <a:solidFill>
                <a:schemeClr val="accent1">
                  <a:lumMod val="75000"/>
                </a:schemeClr>
              </a:solidFill>
            </a:endParaRPr>
          </a:p>
        </p:txBody>
      </p:sp>
      <p:pic>
        <p:nvPicPr>
          <p:cNvPr id="7" name="Picture 2" descr="E:\FOTOS PALA\L Cuevas 026.jpg"/>
          <p:cNvPicPr>
            <a:picLocks noChangeAspect="1" noChangeArrowheads="1"/>
          </p:cNvPicPr>
          <p:nvPr/>
        </p:nvPicPr>
        <p:blipFill>
          <a:blip r:embed="rId2" cstate="print"/>
          <a:srcRect/>
          <a:stretch>
            <a:fillRect/>
          </a:stretch>
        </p:blipFill>
        <p:spPr bwMode="auto">
          <a:xfrm>
            <a:off x="5929322" y="1785926"/>
            <a:ext cx="3214678" cy="4857784"/>
          </a:xfrm>
          <a:prstGeom prst="rect">
            <a:avLst/>
          </a:prstGeom>
          <a:noFill/>
        </p:spPr>
      </p:pic>
    </p:spTree>
    <p:extLst>
      <p:ext uri="{BB962C8B-B14F-4D97-AF65-F5344CB8AC3E}">
        <p14:creationId xmlns:p14="http://schemas.microsoft.com/office/powerpoint/2010/main" val="15003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charset="0"/>
              <a:buChar char="•"/>
            </a:pPr>
            <a:endParaRPr lang="es-ES_tradnl" sz="1900" b="1">
              <a:solidFill>
                <a:srgbClr val="000099"/>
              </a:solidFill>
              <a:latin typeface="Arial" charset="0"/>
            </a:endParaRPr>
          </a:p>
          <a:p>
            <a:pPr marL="381000" indent="-381000" eaLnBrk="0" hangingPunct="0">
              <a:lnSpc>
                <a:spcPct val="170000"/>
              </a:lnSpc>
              <a:buClr>
                <a:srgbClr val="FF0000"/>
              </a:buClr>
              <a:buSzPct val="120000"/>
            </a:pPr>
            <a:r>
              <a:rPr lang="es-ES_tradnl" sz="1900" b="1">
                <a:solidFill>
                  <a:srgbClr val="000099"/>
                </a:solidFill>
                <a:latin typeface="Arial" charset="0"/>
              </a:rPr>
              <a:t>      </a:t>
            </a: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p:txBody>
      </p:sp>
      <p:sp>
        <p:nvSpPr>
          <p:cNvPr id="25604" name="3 Rectángulo"/>
          <p:cNvSpPr>
            <a:spLocks noChangeArrowheads="1"/>
          </p:cNvSpPr>
          <p:nvPr/>
        </p:nvSpPr>
        <p:spPr bwMode="auto">
          <a:xfrm>
            <a:off x="144017" y="1724610"/>
            <a:ext cx="5724127" cy="5016758"/>
          </a:xfrm>
          <a:prstGeom prst="rect">
            <a:avLst/>
          </a:prstGeom>
          <a:noFill/>
          <a:ln w="9525">
            <a:noFill/>
            <a:miter lim="800000"/>
            <a:headEnd/>
            <a:tailEnd/>
          </a:ln>
        </p:spPr>
        <p:txBody>
          <a:bodyPr wrap="square">
            <a:spAutoFit/>
          </a:bodyPr>
          <a:lstStyle/>
          <a:p>
            <a:pPr>
              <a:buFont typeface="Arial" pitchFamily="34" charset="0"/>
              <a:buChar char="•"/>
            </a:pPr>
            <a:r>
              <a:rPr lang="es-CL" sz="2000" dirty="0" smtClean="0"/>
              <a:t> </a:t>
            </a:r>
            <a:r>
              <a:rPr lang="es-CL" sz="2000" dirty="0" smtClean="0"/>
              <a:t>El </a:t>
            </a:r>
            <a:r>
              <a:rPr lang="es-CL" sz="2000" dirty="0" smtClean="0"/>
              <a:t>operador del equipo de apoyo ante la </a:t>
            </a:r>
            <a:r>
              <a:rPr lang="es-CL" sz="2000" dirty="0" smtClean="0"/>
              <a:t>solicitud, deberá </a:t>
            </a:r>
            <a:r>
              <a:rPr lang="es-CL" sz="2000" dirty="0" smtClean="0"/>
              <a:t>dar la confirmación vía radio canal </a:t>
            </a:r>
            <a:r>
              <a:rPr lang="es-CL" sz="2000" dirty="0" smtClean="0"/>
              <a:t>5 (en este caso, la pala sigue cargando por el otro lado).</a:t>
            </a:r>
            <a:endParaRPr lang="es-CL" sz="2000" dirty="0" smtClean="0"/>
          </a:p>
          <a:p>
            <a:pPr>
              <a:buFont typeface="Arial" pitchFamily="34" charset="0"/>
              <a:buChar char="•"/>
            </a:pPr>
            <a:endParaRPr lang="es-CL" sz="2000" dirty="0" smtClean="0"/>
          </a:p>
          <a:p>
            <a:pPr>
              <a:buFont typeface="Arial" pitchFamily="34" charset="0"/>
              <a:buChar char="•"/>
            </a:pPr>
            <a:r>
              <a:rPr lang="es-CL" sz="2000" dirty="0" smtClean="0"/>
              <a:t>Una vez realizada la tarea, el operador del equipo de apoyo, se retirara del sector, comunicando al operador de la pala vía radio canal 5, que se encuentra fuera del área de influencia.    </a:t>
            </a:r>
          </a:p>
          <a:p>
            <a:pPr>
              <a:buFont typeface="Arial" pitchFamily="34" charset="0"/>
              <a:buChar char="•"/>
            </a:pPr>
            <a:endParaRPr lang="es-CL" sz="2000" b="1" dirty="0"/>
          </a:p>
          <a:p>
            <a:pPr>
              <a:buFont typeface="Arial" pitchFamily="34" charset="0"/>
              <a:buChar char="•"/>
            </a:pPr>
            <a:r>
              <a:rPr lang="es-CL" sz="2000" b="1" dirty="0" smtClean="0"/>
              <a:t> Ancho estándar de carguío por ambos lados</a:t>
            </a:r>
          </a:p>
          <a:p>
            <a:endParaRPr lang="es-CL" sz="2000" b="1" dirty="0" smtClean="0"/>
          </a:p>
          <a:p>
            <a:r>
              <a:rPr lang="es-CL" sz="2000" b="1" dirty="0" smtClean="0"/>
              <a:t>	AE= </a:t>
            </a:r>
            <a:r>
              <a:rPr lang="es-CL" sz="2000" b="1" dirty="0" smtClean="0"/>
              <a:t>65 </a:t>
            </a:r>
            <a:r>
              <a:rPr lang="es-CL" sz="2000" b="1" dirty="0" err="1" smtClean="0"/>
              <a:t>mt</a:t>
            </a:r>
            <a:r>
              <a:rPr lang="es-CL" sz="2000" b="1" dirty="0" smtClean="0"/>
              <a:t>.</a:t>
            </a:r>
          </a:p>
          <a:p>
            <a:r>
              <a:rPr lang="es-CL" sz="2000" b="1" dirty="0" smtClean="0"/>
              <a:t> </a:t>
            </a:r>
            <a:endParaRPr lang="es-CL" sz="2000" dirty="0" smtClean="0"/>
          </a:p>
        </p:txBody>
      </p:sp>
      <p:sp>
        <p:nvSpPr>
          <p:cNvPr id="10" name="9 Rectángulo"/>
          <p:cNvSpPr>
            <a:spLocks noChangeArrowheads="1"/>
          </p:cNvSpPr>
          <p:nvPr/>
        </p:nvSpPr>
        <p:spPr bwMode="auto">
          <a:xfrm>
            <a:off x="285720" y="428604"/>
            <a:ext cx="6372257" cy="954107"/>
          </a:xfrm>
          <a:prstGeom prst="rect">
            <a:avLst/>
          </a:prstGeom>
          <a:noFill/>
          <a:ln w="9525">
            <a:noFill/>
            <a:miter lim="800000"/>
            <a:headEnd/>
            <a:tailEnd/>
          </a:ln>
        </p:spPr>
        <p:txBody>
          <a:bodyPr wrap="none">
            <a:spAutoFit/>
          </a:bodyPr>
          <a:lstStyle/>
          <a:p>
            <a:r>
              <a:rPr lang="es-CL" sz="2800" b="1" dirty="0" smtClean="0">
                <a:solidFill>
                  <a:schemeClr val="accent1">
                    <a:lumMod val="75000"/>
                  </a:schemeClr>
                </a:solidFill>
              </a:rPr>
              <a:t>OPERACIÓN DE CARGUIO </a:t>
            </a:r>
          </a:p>
          <a:p>
            <a:r>
              <a:rPr lang="es-CL" sz="2800" b="1" dirty="0" smtClean="0">
                <a:solidFill>
                  <a:schemeClr val="accent1">
                    <a:lumMod val="75000"/>
                  </a:schemeClr>
                </a:solidFill>
              </a:rPr>
              <a:t>OPERACIÓN DE EQUIPOS DE APOYO</a:t>
            </a:r>
            <a:endParaRPr lang="es-CL" sz="2800" b="1" dirty="0">
              <a:solidFill>
                <a:schemeClr val="accent1">
                  <a:lumMod val="75000"/>
                </a:schemeClr>
              </a:solidFill>
            </a:endParaRPr>
          </a:p>
        </p:txBody>
      </p:sp>
      <p:pic>
        <p:nvPicPr>
          <p:cNvPr id="7" name="Picture 2" descr="E:\FOTOS PALA\L Cuevas 026.jpg"/>
          <p:cNvPicPr>
            <a:picLocks noChangeAspect="1" noChangeArrowheads="1"/>
          </p:cNvPicPr>
          <p:nvPr/>
        </p:nvPicPr>
        <p:blipFill>
          <a:blip r:embed="rId2" cstate="print"/>
          <a:srcRect/>
          <a:stretch>
            <a:fillRect/>
          </a:stretch>
        </p:blipFill>
        <p:spPr bwMode="auto">
          <a:xfrm>
            <a:off x="5929322" y="1785926"/>
            <a:ext cx="3214678" cy="48577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charset="0"/>
              <a:buChar char="•"/>
            </a:pPr>
            <a:endParaRPr lang="es-ES_tradnl" sz="1900" b="1">
              <a:solidFill>
                <a:srgbClr val="000099"/>
              </a:solidFill>
              <a:latin typeface="Arial" charset="0"/>
            </a:endParaRPr>
          </a:p>
          <a:p>
            <a:pPr marL="381000" indent="-381000" eaLnBrk="0" hangingPunct="0">
              <a:lnSpc>
                <a:spcPct val="170000"/>
              </a:lnSpc>
              <a:buClr>
                <a:srgbClr val="FF0000"/>
              </a:buClr>
              <a:buSzPct val="120000"/>
            </a:pPr>
            <a:r>
              <a:rPr lang="es-ES_tradnl" sz="1900" b="1">
                <a:solidFill>
                  <a:srgbClr val="000099"/>
                </a:solidFill>
                <a:latin typeface="Arial" charset="0"/>
              </a:rPr>
              <a:t>      </a:t>
            </a: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p:txBody>
      </p:sp>
      <p:sp>
        <p:nvSpPr>
          <p:cNvPr id="25604" name="3 Rectángulo"/>
          <p:cNvSpPr>
            <a:spLocks noChangeArrowheads="1"/>
          </p:cNvSpPr>
          <p:nvPr/>
        </p:nvSpPr>
        <p:spPr bwMode="auto">
          <a:xfrm>
            <a:off x="72009" y="1803588"/>
            <a:ext cx="5724127" cy="4093428"/>
          </a:xfrm>
          <a:prstGeom prst="rect">
            <a:avLst/>
          </a:prstGeom>
          <a:noFill/>
          <a:ln w="9525">
            <a:noFill/>
            <a:miter lim="800000"/>
            <a:headEnd/>
            <a:tailEnd/>
          </a:ln>
        </p:spPr>
        <p:txBody>
          <a:bodyPr wrap="square">
            <a:spAutoFit/>
          </a:bodyPr>
          <a:lstStyle/>
          <a:p>
            <a:r>
              <a:rPr lang="es-CL" sz="2000" b="1" dirty="0" smtClean="0"/>
              <a:t> Consideraciones para el ancho estándar:</a:t>
            </a:r>
          </a:p>
          <a:p>
            <a:endParaRPr lang="es-CL" sz="2000" b="1" dirty="0" smtClean="0"/>
          </a:p>
          <a:p>
            <a:r>
              <a:rPr lang="es-CL" sz="2000" b="1" dirty="0" smtClean="0"/>
              <a:t>Se considera dos veces, desde el centro de la pala (centro de gravedad), con el mango extendido (24 </a:t>
            </a:r>
            <a:r>
              <a:rPr lang="es-CL" sz="2000" b="1" dirty="0" err="1" smtClean="0"/>
              <a:t>mt</a:t>
            </a:r>
            <a:r>
              <a:rPr lang="es-CL" sz="2000" b="1" dirty="0" smtClean="0"/>
              <a:t>), mas la berma de seguridad (por el lado de la pata y por el lado de la cresta, </a:t>
            </a:r>
            <a:r>
              <a:rPr lang="es-CL" sz="2000" b="1" dirty="0" smtClean="0"/>
              <a:t>6 </a:t>
            </a:r>
            <a:r>
              <a:rPr lang="es-CL" sz="2000" b="1" dirty="0" err="1" smtClean="0"/>
              <a:t>mt</a:t>
            </a:r>
            <a:r>
              <a:rPr lang="es-CL" sz="2000" b="1" dirty="0" smtClean="0"/>
              <a:t>., mas la mitad del ancho de cada camión, 9 </a:t>
            </a:r>
            <a:r>
              <a:rPr lang="es-CL" sz="2000" b="1" dirty="0" err="1" smtClean="0"/>
              <a:t>mt</a:t>
            </a:r>
            <a:r>
              <a:rPr lang="es-CL" sz="2000" b="1" dirty="0" smtClean="0"/>
              <a:t>.).</a:t>
            </a:r>
            <a:endParaRPr lang="es-CL" sz="2000" b="1" dirty="0" smtClean="0"/>
          </a:p>
          <a:p>
            <a:endParaRPr lang="es-CL" sz="2000" b="1" dirty="0" smtClean="0"/>
          </a:p>
          <a:p>
            <a:r>
              <a:rPr lang="es-CL" sz="2000" b="1" dirty="0" smtClean="0"/>
              <a:t>Total= </a:t>
            </a:r>
            <a:r>
              <a:rPr lang="es-CL" sz="2000" b="1" dirty="0" smtClean="0"/>
              <a:t>63 a 65 </a:t>
            </a:r>
            <a:r>
              <a:rPr lang="es-CL" sz="2000" b="1" dirty="0" err="1" smtClean="0"/>
              <a:t>mt</a:t>
            </a:r>
            <a:r>
              <a:rPr lang="es-CL" sz="2000" b="1" dirty="0" smtClean="0"/>
              <a:t>.</a:t>
            </a:r>
          </a:p>
          <a:p>
            <a:endParaRPr lang="es-CL" sz="2000" b="1" dirty="0" smtClean="0"/>
          </a:p>
          <a:p>
            <a:r>
              <a:rPr lang="es-CL" sz="2000" b="1" dirty="0" smtClean="0"/>
              <a:t> </a:t>
            </a:r>
          </a:p>
          <a:p>
            <a:endParaRPr lang="es-CL" sz="2000" b="1" dirty="0"/>
          </a:p>
        </p:txBody>
      </p:sp>
      <p:sp>
        <p:nvSpPr>
          <p:cNvPr id="10" name="9 Rectángulo"/>
          <p:cNvSpPr>
            <a:spLocks noChangeArrowheads="1"/>
          </p:cNvSpPr>
          <p:nvPr/>
        </p:nvSpPr>
        <p:spPr bwMode="auto">
          <a:xfrm>
            <a:off x="285720" y="428604"/>
            <a:ext cx="6372257" cy="954107"/>
          </a:xfrm>
          <a:prstGeom prst="rect">
            <a:avLst/>
          </a:prstGeom>
          <a:noFill/>
          <a:ln w="9525">
            <a:noFill/>
            <a:miter lim="800000"/>
            <a:headEnd/>
            <a:tailEnd/>
          </a:ln>
        </p:spPr>
        <p:txBody>
          <a:bodyPr wrap="none">
            <a:spAutoFit/>
          </a:bodyPr>
          <a:lstStyle/>
          <a:p>
            <a:r>
              <a:rPr lang="es-CL" sz="2800" b="1" dirty="0" smtClean="0">
                <a:solidFill>
                  <a:schemeClr val="accent1">
                    <a:lumMod val="75000"/>
                  </a:schemeClr>
                </a:solidFill>
              </a:rPr>
              <a:t>OPERACIÓN DE CARGUIO </a:t>
            </a:r>
          </a:p>
          <a:p>
            <a:r>
              <a:rPr lang="es-CL" sz="2800" b="1" dirty="0" smtClean="0">
                <a:solidFill>
                  <a:schemeClr val="accent1">
                    <a:lumMod val="75000"/>
                  </a:schemeClr>
                </a:solidFill>
              </a:rPr>
              <a:t>OPERACIÓN DE EQUIPOS DE APOYO</a:t>
            </a:r>
            <a:endParaRPr lang="es-CL" sz="2800" b="1" dirty="0">
              <a:solidFill>
                <a:schemeClr val="accent1">
                  <a:lumMod val="75000"/>
                </a:schemeClr>
              </a:solidFill>
            </a:endParaRPr>
          </a:p>
        </p:txBody>
      </p:sp>
      <p:pic>
        <p:nvPicPr>
          <p:cNvPr id="7" name="Picture 2" descr="E:\FOTOS PALA\L Cuevas 026.jpg"/>
          <p:cNvPicPr>
            <a:picLocks noChangeAspect="1" noChangeArrowheads="1"/>
          </p:cNvPicPr>
          <p:nvPr/>
        </p:nvPicPr>
        <p:blipFill>
          <a:blip r:embed="rId2" cstate="print"/>
          <a:srcRect/>
          <a:stretch>
            <a:fillRect/>
          </a:stretch>
        </p:blipFill>
        <p:spPr bwMode="auto">
          <a:xfrm>
            <a:off x="5929322" y="1785926"/>
            <a:ext cx="3214678" cy="48577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charset="0"/>
              <a:buChar char="•"/>
            </a:pPr>
            <a:endParaRPr lang="es-ES_tradnl" sz="1900" b="1">
              <a:solidFill>
                <a:srgbClr val="000099"/>
              </a:solidFill>
              <a:latin typeface="Arial" charset="0"/>
            </a:endParaRPr>
          </a:p>
          <a:p>
            <a:pPr marL="381000" indent="-381000" eaLnBrk="0" hangingPunct="0">
              <a:lnSpc>
                <a:spcPct val="170000"/>
              </a:lnSpc>
              <a:buClr>
                <a:srgbClr val="FF0000"/>
              </a:buClr>
              <a:buSzPct val="120000"/>
            </a:pPr>
            <a:r>
              <a:rPr lang="es-ES_tradnl" sz="1900" b="1">
                <a:solidFill>
                  <a:srgbClr val="000099"/>
                </a:solidFill>
                <a:latin typeface="Arial" charset="0"/>
              </a:rPr>
              <a:t>      </a:t>
            </a: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p:txBody>
      </p:sp>
      <p:sp>
        <p:nvSpPr>
          <p:cNvPr id="25604" name="3 Rectángulo"/>
          <p:cNvSpPr>
            <a:spLocks noChangeArrowheads="1"/>
          </p:cNvSpPr>
          <p:nvPr/>
        </p:nvSpPr>
        <p:spPr bwMode="auto">
          <a:xfrm>
            <a:off x="35496" y="1791682"/>
            <a:ext cx="5796135" cy="4801314"/>
          </a:xfrm>
          <a:prstGeom prst="rect">
            <a:avLst/>
          </a:prstGeom>
          <a:noFill/>
          <a:ln w="9525">
            <a:noFill/>
            <a:miter lim="800000"/>
            <a:headEnd/>
            <a:tailEnd/>
          </a:ln>
        </p:spPr>
        <p:txBody>
          <a:bodyPr wrap="square">
            <a:spAutoFit/>
          </a:bodyPr>
          <a:lstStyle/>
          <a:p>
            <a:pPr marL="457200" indent="-457200"/>
            <a:r>
              <a:rPr lang="es-CL" sz="2000" b="1" dirty="0" smtClean="0"/>
              <a:t>  </a:t>
            </a:r>
            <a:r>
              <a:rPr lang="es-CL" sz="1900" b="1" dirty="0" smtClean="0"/>
              <a:t>2.  Cuando la pala se encuentre cargando por un solo lado.</a:t>
            </a:r>
          </a:p>
          <a:p>
            <a:pPr marL="457200" indent="-457200"/>
            <a:endParaRPr lang="es-CL" sz="1900" b="1" dirty="0" smtClean="0"/>
          </a:p>
          <a:p>
            <a:pPr marL="457200" indent="-457200"/>
            <a:r>
              <a:rPr lang="es-CL" sz="1900" b="1" dirty="0" smtClean="0"/>
              <a:t>	</a:t>
            </a:r>
            <a:r>
              <a:rPr lang="es-CL" sz="1900" dirty="0" smtClean="0"/>
              <a:t>Se repite todo lo del punto uno, pero la diferencia esta en que una vez que el operador de la pala autorice el ingreso del equipo de apoyo, este detendrá el proceso de carguío de inmediato, hasta que se complete la tarea de </a:t>
            </a:r>
            <a:r>
              <a:rPr lang="es-CL" sz="1900" dirty="0" smtClean="0"/>
              <a:t>limpieza. </a:t>
            </a:r>
            <a:endParaRPr lang="es-CL" sz="1900" dirty="0" smtClean="0"/>
          </a:p>
          <a:p>
            <a:pPr marL="457200" indent="-457200"/>
            <a:endParaRPr lang="es-CL" sz="1900" dirty="0" smtClean="0"/>
          </a:p>
          <a:p>
            <a:pPr marL="457200" indent="-457200"/>
            <a:r>
              <a:rPr lang="es-CL" sz="1900" dirty="0" smtClean="0"/>
              <a:t>	</a:t>
            </a:r>
            <a:r>
              <a:rPr lang="es-CL" sz="1900" b="1" dirty="0" smtClean="0"/>
              <a:t>Para la reparación de piso</a:t>
            </a:r>
            <a:r>
              <a:rPr lang="es-CL" sz="1900" dirty="0" smtClean="0"/>
              <a:t> (rellenos, eliminar patas, etc.). Para realizar esta actividad, la pala deberá estar completamente detenida (con balde en el piso).</a:t>
            </a:r>
          </a:p>
          <a:p>
            <a:pPr marL="457200" indent="-457200"/>
            <a:endParaRPr lang="es-CL" sz="2000" dirty="0"/>
          </a:p>
        </p:txBody>
      </p:sp>
      <p:sp>
        <p:nvSpPr>
          <p:cNvPr id="10" name="9 Rectángulo"/>
          <p:cNvSpPr>
            <a:spLocks noChangeArrowheads="1"/>
          </p:cNvSpPr>
          <p:nvPr/>
        </p:nvSpPr>
        <p:spPr bwMode="auto">
          <a:xfrm>
            <a:off x="285720" y="428604"/>
            <a:ext cx="6372257" cy="954107"/>
          </a:xfrm>
          <a:prstGeom prst="rect">
            <a:avLst/>
          </a:prstGeom>
          <a:noFill/>
          <a:ln w="9525">
            <a:noFill/>
            <a:miter lim="800000"/>
            <a:headEnd/>
            <a:tailEnd/>
          </a:ln>
        </p:spPr>
        <p:txBody>
          <a:bodyPr wrap="none">
            <a:spAutoFit/>
          </a:bodyPr>
          <a:lstStyle/>
          <a:p>
            <a:r>
              <a:rPr lang="es-CL" sz="2800" b="1" dirty="0" smtClean="0">
                <a:solidFill>
                  <a:schemeClr val="accent1">
                    <a:lumMod val="75000"/>
                  </a:schemeClr>
                </a:solidFill>
              </a:rPr>
              <a:t>OPERACIÓN DE CARGUIO </a:t>
            </a:r>
          </a:p>
          <a:p>
            <a:r>
              <a:rPr lang="es-CL" sz="2800" b="1" dirty="0" smtClean="0">
                <a:solidFill>
                  <a:schemeClr val="accent1">
                    <a:lumMod val="75000"/>
                  </a:schemeClr>
                </a:solidFill>
              </a:rPr>
              <a:t>OPERACIÓN DE EQUIPOS DE APOYO</a:t>
            </a:r>
            <a:endParaRPr lang="es-CL" sz="2800" b="1" dirty="0">
              <a:solidFill>
                <a:schemeClr val="accent1">
                  <a:lumMod val="75000"/>
                </a:schemeClr>
              </a:solidFill>
            </a:endParaRPr>
          </a:p>
        </p:txBody>
      </p:sp>
      <p:pic>
        <p:nvPicPr>
          <p:cNvPr id="7" name="Picture 2" descr="E:\FOTOS PALA\L Cuevas 026.jpg"/>
          <p:cNvPicPr>
            <a:picLocks noChangeAspect="1" noChangeArrowheads="1"/>
          </p:cNvPicPr>
          <p:nvPr/>
        </p:nvPicPr>
        <p:blipFill>
          <a:blip r:embed="rId2" cstate="print"/>
          <a:srcRect/>
          <a:stretch>
            <a:fillRect/>
          </a:stretch>
        </p:blipFill>
        <p:spPr bwMode="auto">
          <a:xfrm>
            <a:off x="5929322" y="1785926"/>
            <a:ext cx="3214678" cy="48577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charset="0"/>
              <a:buChar char="•"/>
            </a:pPr>
            <a:endParaRPr lang="es-ES_tradnl" sz="1900" b="1">
              <a:solidFill>
                <a:srgbClr val="000099"/>
              </a:solidFill>
              <a:latin typeface="Arial" charset="0"/>
            </a:endParaRPr>
          </a:p>
          <a:p>
            <a:pPr marL="381000" indent="-381000" eaLnBrk="0" hangingPunct="0">
              <a:lnSpc>
                <a:spcPct val="170000"/>
              </a:lnSpc>
              <a:buClr>
                <a:srgbClr val="FF0000"/>
              </a:buClr>
              <a:buSzPct val="120000"/>
            </a:pPr>
            <a:r>
              <a:rPr lang="es-ES_tradnl" sz="1900" b="1">
                <a:solidFill>
                  <a:srgbClr val="000099"/>
                </a:solidFill>
                <a:latin typeface="Arial" charset="0"/>
              </a:rPr>
              <a:t>      </a:t>
            </a: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p:txBody>
      </p:sp>
      <p:sp>
        <p:nvSpPr>
          <p:cNvPr id="25604" name="3 Rectángulo"/>
          <p:cNvSpPr>
            <a:spLocks noChangeArrowheads="1"/>
          </p:cNvSpPr>
          <p:nvPr/>
        </p:nvSpPr>
        <p:spPr bwMode="auto">
          <a:xfrm>
            <a:off x="-108520" y="1648414"/>
            <a:ext cx="5796135" cy="2246769"/>
          </a:xfrm>
          <a:prstGeom prst="rect">
            <a:avLst/>
          </a:prstGeom>
          <a:noFill/>
          <a:ln w="9525">
            <a:noFill/>
            <a:miter lim="800000"/>
            <a:headEnd/>
            <a:tailEnd/>
          </a:ln>
        </p:spPr>
        <p:txBody>
          <a:bodyPr wrap="square">
            <a:spAutoFit/>
          </a:bodyPr>
          <a:lstStyle/>
          <a:p>
            <a:pPr marL="457200" indent="-457200"/>
            <a:r>
              <a:rPr lang="es-CL" sz="2000" b="1" dirty="0" smtClean="0"/>
              <a:t>      </a:t>
            </a:r>
            <a:endParaRPr lang="es-CL" sz="2000" dirty="0" smtClean="0"/>
          </a:p>
          <a:p>
            <a:pPr marL="457200" indent="-457200"/>
            <a:r>
              <a:rPr lang="es-CL" sz="2000" dirty="0" smtClean="0"/>
              <a:t>       </a:t>
            </a:r>
            <a:r>
              <a:rPr lang="es-CL" sz="2000" b="1" dirty="0" smtClean="0"/>
              <a:t>Para el regadío del área de carguío</a:t>
            </a:r>
            <a:r>
              <a:rPr lang="es-CL" sz="2000" dirty="0" smtClean="0"/>
              <a:t>. Para realizar esta operación con el camión aljibe, el operador de la pala deberá autorizar el ingreso del camión aljibe, previa detención de todos los equipos presentes en el área de carguío. </a:t>
            </a:r>
            <a:endParaRPr lang="es-CL" sz="2000" dirty="0"/>
          </a:p>
        </p:txBody>
      </p:sp>
      <p:sp>
        <p:nvSpPr>
          <p:cNvPr id="10" name="9 Rectángulo"/>
          <p:cNvSpPr>
            <a:spLocks noChangeArrowheads="1"/>
          </p:cNvSpPr>
          <p:nvPr/>
        </p:nvSpPr>
        <p:spPr bwMode="auto">
          <a:xfrm>
            <a:off x="285720" y="428604"/>
            <a:ext cx="6372257" cy="954107"/>
          </a:xfrm>
          <a:prstGeom prst="rect">
            <a:avLst/>
          </a:prstGeom>
          <a:noFill/>
          <a:ln w="9525">
            <a:noFill/>
            <a:miter lim="800000"/>
            <a:headEnd/>
            <a:tailEnd/>
          </a:ln>
        </p:spPr>
        <p:txBody>
          <a:bodyPr wrap="none">
            <a:spAutoFit/>
          </a:bodyPr>
          <a:lstStyle/>
          <a:p>
            <a:r>
              <a:rPr lang="es-CL" sz="2800" b="1" dirty="0" smtClean="0">
                <a:solidFill>
                  <a:schemeClr val="accent1">
                    <a:lumMod val="75000"/>
                  </a:schemeClr>
                </a:solidFill>
              </a:rPr>
              <a:t>OPERACIÓN DE CARGUIO </a:t>
            </a:r>
          </a:p>
          <a:p>
            <a:r>
              <a:rPr lang="es-CL" sz="2800" b="1" dirty="0" smtClean="0">
                <a:solidFill>
                  <a:schemeClr val="accent1">
                    <a:lumMod val="75000"/>
                  </a:schemeClr>
                </a:solidFill>
              </a:rPr>
              <a:t>OPERACIÓN DE EQUIPOS DE APOYO</a:t>
            </a:r>
            <a:endParaRPr lang="es-CL" sz="2800" b="1" dirty="0">
              <a:solidFill>
                <a:schemeClr val="accent1">
                  <a:lumMod val="75000"/>
                </a:schemeClr>
              </a:solidFill>
            </a:endParaRPr>
          </a:p>
        </p:txBody>
      </p:sp>
      <p:pic>
        <p:nvPicPr>
          <p:cNvPr id="7" name="Picture 2" descr="E:\FOTOS PALA\L Cuevas 026.jpg"/>
          <p:cNvPicPr>
            <a:picLocks noChangeAspect="1" noChangeArrowheads="1"/>
          </p:cNvPicPr>
          <p:nvPr/>
        </p:nvPicPr>
        <p:blipFill>
          <a:blip r:embed="rId2" cstate="print"/>
          <a:srcRect/>
          <a:stretch>
            <a:fillRect/>
          </a:stretch>
        </p:blipFill>
        <p:spPr bwMode="auto">
          <a:xfrm>
            <a:off x="5929322" y="1785926"/>
            <a:ext cx="3214678" cy="48577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mividavale+"/>
          <p:cNvPicPr>
            <a:picLocks noChangeAspect="1" noChangeArrowheads="1"/>
          </p:cNvPicPr>
          <p:nvPr/>
        </p:nvPicPr>
        <p:blipFill>
          <a:blip r:embed="rId2" cstate="print"/>
          <a:srcRect/>
          <a:stretch>
            <a:fillRect/>
          </a:stretch>
        </p:blipFill>
        <p:spPr bwMode="auto">
          <a:xfrm>
            <a:off x="0" y="6119813"/>
            <a:ext cx="1254125" cy="522287"/>
          </a:xfrm>
          <a:prstGeom prst="rect">
            <a:avLst/>
          </a:prstGeom>
          <a:noFill/>
          <a:ln w="9525">
            <a:noFill/>
            <a:miter lim="800000"/>
            <a:headEnd/>
            <a:tailEnd/>
          </a:ln>
        </p:spPr>
      </p:pic>
      <p:pic>
        <p:nvPicPr>
          <p:cNvPr id="121859" name="Picture 3"/>
          <p:cNvPicPr>
            <a:picLocks noChangeAspect="1" noChangeArrowheads="1"/>
          </p:cNvPicPr>
          <p:nvPr/>
        </p:nvPicPr>
        <p:blipFill>
          <a:blip r:embed="rId3" cstate="print"/>
          <a:srcRect/>
          <a:stretch>
            <a:fillRect/>
          </a:stretch>
        </p:blipFill>
        <p:spPr bwMode="auto">
          <a:xfrm>
            <a:off x="457200" y="533400"/>
            <a:ext cx="8077200" cy="6037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mividavale+"/>
          <p:cNvPicPr>
            <a:picLocks noChangeAspect="1" noChangeArrowheads="1"/>
          </p:cNvPicPr>
          <p:nvPr/>
        </p:nvPicPr>
        <p:blipFill>
          <a:blip r:embed="rId2" cstate="print"/>
          <a:srcRect/>
          <a:stretch>
            <a:fillRect/>
          </a:stretch>
        </p:blipFill>
        <p:spPr bwMode="auto">
          <a:xfrm>
            <a:off x="0" y="6119813"/>
            <a:ext cx="1254125" cy="522287"/>
          </a:xfrm>
          <a:prstGeom prst="rect">
            <a:avLst/>
          </a:prstGeom>
          <a:noFill/>
          <a:ln w="9525">
            <a:noFill/>
            <a:miter lim="800000"/>
            <a:headEnd/>
            <a:tailEnd/>
          </a:ln>
        </p:spPr>
      </p:pic>
      <p:pic>
        <p:nvPicPr>
          <p:cNvPr id="122883" name="Picture 3"/>
          <p:cNvPicPr>
            <a:picLocks noChangeAspect="1" noChangeArrowheads="1"/>
          </p:cNvPicPr>
          <p:nvPr/>
        </p:nvPicPr>
        <p:blipFill>
          <a:blip r:embed="rId3" cstate="print"/>
          <a:srcRect/>
          <a:stretch>
            <a:fillRect/>
          </a:stretch>
        </p:blipFill>
        <p:spPr bwMode="auto">
          <a:xfrm>
            <a:off x="457200" y="609600"/>
            <a:ext cx="8077200" cy="6018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mividavale+"/>
          <p:cNvPicPr>
            <a:picLocks noChangeAspect="1" noChangeArrowheads="1"/>
          </p:cNvPicPr>
          <p:nvPr/>
        </p:nvPicPr>
        <p:blipFill>
          <a:blip r:embed="rId2" cstate="print"/>
          <a:srcRect/>
          <a:stretch>
            <a:fillRect/>
          </a:stretch>
        </p:blipFill>
        <p:spPr bwMode="auto">
          <a:xfrm>
            <a:off x="0" y="6119813"/>
            <a:ext cx="1254125" cy="522287"/>
          </a:xfrm>
          <a:prstGeom prst="rect">
            <a:avLst/>
          </a:prstGeom>
          <a:noFill/>
          <a:ln w="9525">
            <a:noFill/>
            <a:miter lim="800000"/>
            <a:headEnd/>
            <a:tailEnd/>
          </a:ln>
        </p:spPr>
      </p:pic>
      <p:pic>
        <p:nvPicPr>
          <p:cNvPr id="125955" name="Picture 3"/>
          <p:cNvPicPr>
            <a:picLocks noChangeAspect="1" noChangeArrowheads="1"/>
          </p:cNvPicPr>
          <p:nvPr/>
        </p:nvPicPr>
        <p:blipFill>
          <a:blip r:embed="rId3" cstate="print"/>
          <a:srcRect/>
          <a:stretch>
            <a:fillRect/>
          </a:stretch>
        </p:blipFill>
        <p:spPr bwMode="auto">
          <a:xfrm>
            <a:off x="609600" y="533400"/>
            <a:ext cx="8077200" cy="6053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9" name="Rectangle 5"/>
          <p:cNvSpPr>
            <a:spLocks noChangeArrowheads="1"/>
          </p:cNvSpPr>
          <p:nvPr/>
        </p:nvSpPr>
        <p:spPr bwMode="auto">
          <a:xfrm>
            <a:off x="7162800" y="6553200"/>
            <a:ext cx="609600" cy="304800"/>
          </a:xfrm>
          <a:prstGeom prst="rect">
            <a:avLst/>
          </a:prstGeom>
          <a:solidFill>
            <a:srgbClr val="C0C0C0"/>
          </a:solidFill>
          <a:ln w="9525">
            <a:noFill/>
            <a:miter lim="800000"/>
            <a:headEnd/>
            <a:tailEnd/>
          </a:ln>
          <a:effectLst/>
        </p:spPr>
        <p:txBody>
          <a:bodyPr wrap="none" anchor="ctr"/>
          <a:lstStyle/>
          <a:p>
            <a:endParaRPr lang="es-CL"/>
          </a:p>
        </p:txBody>
      </p:sp>
      <p:sp>
        <p:nvSpPr>
          <p:cNvPr id="1270799" name="Rectangle 15"/>
          <p:cNvSpPr>
            <a:spLocks noGrp="1" noChangeArrowheads="1"/>
          </p:cNvSpPr>
          <p:nvPr>
            <p:ph type="ctrTitle"/>
          </p:nvPr>
        </p:nvSpPr>
        <p:spPr>
          <a:xfrm>
            <a:off x="0" y="188913"/>
            <a:ext cx="8894763" cy="1295400"/>
          </a:xfrm>
        </p:spPr>
        <p:txBody>
          <a:bodyPr>
            <a:normAutofit fontScale="90000"/>
          </a:bodyPr>
          <a:lstStyle/>
          <a:p>
            <a:r>
              <a:rPr lang="en-US" altLang="ja-JP" sz="4000" i="1"/>
              <a:t>Operaci</a:t>
            </a:r>
            <a:r>
              <a:rPr lang="en-US" altLang="ja-JP" sz="4000" i="1">
                <a:latin typeface="Tahoma"/>
              </a:rPr>
              <a:t>ó</a:t>
            </a:r>
            <a:r>
              <a:rPr lang="en-US" altLang="ja-JP" sz="4000" i="1"/>
              <a:t>n y Mantenci</a:t>
            </a:r>
            <a:r>
              <a:rPr lang="en-US" altLang="ja-JP" sz="4000" i="1">
                <a:latin typeface="Tahoma"/>
              </a:rPr>
              <a:t>ó</a:t>
            </a:r>
            <a:r>
              <a:rPr lang="en-US" altLang="ja-JP" sz="4000" i="1"/>
              <a:t>n</a:t>
            </a:r>
            <a:br>
              <a:rPr lang="en-US" altLang="ja-JP" sz="4000" i="1"/>
            </a:br>
            <a:r>
              <a:rPr lang="en-US" altLang="ja-JP" sz="4000" i="1"/>
              <a:t>Excavadora PC5500</a:t>
            </a:r>
            <a:br>
              <a:rPr lang="en-US" altLang="ja-JP" sz="4000" i="1"/>
            </a:br>
            <a:endParaRPr lang="en-US" altLang="ja-JP" sz="4000" i="1"/>
          </a:p>
        </p:txBody>
      </p:sp>
      <p:pic>
        <p:nvPicPr>
          <p:cNvPr id="1656847" name="Picture 15" descr="CRIM0002"/>
          <p:cNvPicPr>
            <a:picLocks noChangeAspect="1" noChangeArrowheads="1"/>
          </p:cNvPicPr>
          <p:nvPr/>
        </p:nvPicPr>
        <p:blipFill>
          <a:blip r:embed="rId3" cstate="print"/>
          <a:srcRect b="5884"/>
          <a:stretch>
            <a:fillRect/>
          </a:stretch>
        </p:blipFill>
        <p:spPr bwMode="auto">
          <a:xfrm>
            <a:off x="1116013" y="1125538"/>
            <a:ext cx="6597650" cy="4392612"/>
          </a:xfrm>
          <a:prstGeom prst="rect">
            <a:avLst/>
          </a:prstGeom>
          <a:solidFill>
            <a:schemeClr val="accent2"/>
          </a:solidFill>
          <a:ln w="12700">
            <a:solidFill>
              <a:schemeClr val="accent2"/>
            </a:solid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9" name="Rectangle 5"/>
          <p:cNvSpPr>
            <a:spLocks noChangeArrowheads="1"/>
          </p:cNvSpPr>
          <p:nvPr/>
        </p:nvSpPr>
        <p:spPr bwMode="auto">
          <a:xfrm>
            <a:off x="7162800" y="6553200"/>
            <a:ext cx="609600" cy="304800"/>
          </a:xfrm>
          <a:prstGeom prst="rect">
            <a:avLst/>
          </a:prstGeom>
          <a:solidFill>
            <a:srgbClr val="C0C0C0"/>
          </a:solidFill>
          <a:ln w="9525">
            <a:noFill/>
            <a:miter lim="800000"/>
            <a:headEnd/>
            <a:tailEnd/>
          </a:ln>
          <a:effectLst/>
        </p:spPr>
        <p:txBody>
          <a:bodyPr wrap="none" anchor="ctr"/>
          <a:lstStyle/>
          <a:p>
            <a:endParaRPr lang="es-CL"/>
          </a:p>
        </p:txBody>
      </p:sp>
      <p:pic>
        <p:nvPicPr>
          <p:cNvPr id="1656838" name="Picture 6" descr="Dinamita 1"/>
          <p:cNvPicPr>
            <a:picLocks noChangeAspect="1" noChangeArrowheads="1"/>
          </p:cNvPicPr>
          <p:nvPr/>
        </p:nvPicPr>
        <p:blipFill>
          <a:blip r:embed="rId3" cstate="print"/>
          <a:srcRect/>
          <a:stretch>
            <a:fillRect/>
          </a:stretch>
        </p:blipFill>
        <p:spPr bwMode="auto">
          <a:xfrm>
            <a:off x="1547813" y="1624013"/>
            <a:ext cx="6337300" cy="4684712"/>
          </a:xfrm>
          <a:prstGeom prst="rect">
            <a:avLst/>
          </a:prstGeom>
          <a:noFill/>
          <a:ln w="28575">
            <a:solidFill>
              <a:schemeClr val="accent2"/>
            </a:solid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7314" name="Picture 2" descr="CRIM0009"/>
          <p:cNvPicPr>
            <a:picLocks noChangeAspect="1" noChangeArrowheads="1"/>
          </p:cNvPicPr>
          <p:nvPr/>
        </p:nvPicPr>
        <p:blipFill>
          <a:blip r:embed="rId3" cstate="print"/>
          <a:srcRect/>
          <a:stretch>
            <a:fillRect/>
          </a:stretch>
        </p:blipFill>
        <p:spPr bwMode="auto">
          <a:xfrm>
            <a:off x="1258888" y="1752600"/>
            <a:ext cx="6516687" cy="4643438"/>
          </a:xfrm>
          <a:prstGeom prst="rect">
            <a:avLst/>
          </a:prstGeom>
          <a:noFill/>
          <a:ln w="19050">
            <a:solidFill>
              <a:schemeClr val="accent2"/>
            </a:solidFill>
            <a:miter lim="800000"/>
            <a:headEnd/>
            <a:tailEnd/>
          </a:ln>
        </p:spPr>
      </p:pic>
      <p:sp>
        <p:nvSpPr>
          <p:cNvPr id="1677316" name="WordArt 4"/>
          <p:cNvSpPr>
            <a:spLocks noChangeArrowheads="1" noChangeShapeType="1" noTextEdit="1"/>
          </p:cNvSpPr>
          <p:nvPr/>
        </p:nvSpPr>
        <p:spPr bwMode="auto">
          <a:xfrm>
            <a:off x="458788" y="4797425"/>
            <a:ext cx="8353425" cy="1541463"/>
          </a:xfrm>
          <a:prstGeom prst="rect">
            <a:avLst/>
          </a:prstGeom>
        </p:spPr>
        <p:txBody>
          <a:bodyPr wrap="none" fromWordArt="1">
            <a:prstTxWarp prst="textPlain">
              <a:avLst>
                <a:gd name="adj" fmla="val 50000"/>
              </a:avLst>
            </a:prstTxWarp>
          </a:bodyPr>
          <a:lstStyle/>
          <a:p>
            <a:pPr algn="ctr"/>
            <a:r>
              <a:rPr lang="es-CL" sz="2000" kern="10">
                <a:ln w="9525">
                  <a:noFill/>
                  <a:round/>
                  <a:headEnd/>
                  <a:tailEnd/>
                </a:ln>
                <a:noFill/>
                <a:latin typeface="Impact"/>
              </a:rPr>
              <a:t>Cargar Camiones de Alto Tonelaje y </a:t>
            </a:r>
          </a:p>
          <a:p>
            <a:pPr algn="ctr"/>
            <a:r>
              <a:rPr lang="es-CL" sz="2000" kern="10">
                <a:ln w="9525">
                  <a:noFill/>
                  <a:round/>
                  <a:headEnd/>
                  <a:tailEnd/>
                </a:ln>
                <a:noFill/>
                <a:latin typeface="Impact"/>
              </a:rPr>
              <a:t>Desarrollo de Bancos de Producción</a:t>
            </a:r>
          </a:p>
        </p:txBody>
      </p:sp>
      <p:sp>
        <p:nvSpPr>
          <p:cNvPr id="1677317" name="Rectangle 5"/>
          <p:cNvSpPr>
            <a:spLocks noChangeArrowheads="1"/>
          </p:cNvSpPr>
          <p:nvPr/>
        </p:nvSpPr>
        <p:spPr bwMode="auto">
          <a:xfrm>
            <a:off x="0" y="0"/>
            <a:ext cx="9144000" cy="838200"/>
          </a:xfrm>
          <a:prstGeom prst="rect">
            <a:avLst/>
          </a:prstGeom>
          <a:noFill/>
          <a:ln w="9525">
            <a:noFill/>
            <a:miter lim="800000"/>
            <a:headEnd/>
            <a:tailEnd/>
          </a:ln>
          <a:effectLst/>
        </p:spPr>
        <p:txBody>
          <a:bodyPr lIns="180000" tIns="0" rIns="180000" bIns="0" anchor="ctr"/>
          <a:lstStyle/>
          <a:p>
            <a:pPr>
              <a:lnSpc>
                <a:spcPct val="80000"/>
              </a:lnSpc>
            </a:pPr>
            <a:r>
              <a:rPr lang="es-ES" sz="3200" b="1"/>
              <a:t>Función principal</a:t>
            </a:r>
          </a:p>
        </p:txBody>
      </p:sp>
      <p:sp>
        <p:nvSpPr>
          <p:cNvPr id="1677318" name="Rectangle 6"/>
          <p:cNvSpPr>
            <a:spLocks noChangeArrowheads="1"/>
          </p:cNvSpPr>
          <p:nvPr/>
        </p:nvSpPr>
        <p:spPr bwMode="auto">
          <a:xfrm>
            <a:off x="107950" y="908050"/>
            <a:ext cx="8229600" cy="749300"/>
          </a:xfrm>
          <a:prstGeom prst="rect">
            <a:avLst/>
          </a:prstGeom>
          <a:noFill/>
          <a:ln w="9525">
            <a:noFill/>
            <a:miter lim="800000"/>
            <a:headEnd/>
            <a:tailEnd/>
          </a:ln>
          <a:effectLst/>
        </p:spPr>
        <p:txBody>
          <a:bodyPr/>
          <a:lstStyle/>
          <a:p>
            <a:pPr marL="342900" indent="-342900">
              <a:lnSpc>
                <a:spcPct val="90000"/>
              </a:lnSpc>
              <a:spcBef>
                <a:spcPct val="20000"/>
              </a:spcBef>
              <a:buClr>
                <a:schemeClr val="accent2"/>
              </a:buClr>
              <a:buFont typeface="Arial" pitchFamily="34" charset="0"/>
              <a:buChar char="●"/>
            </a:pPr>
            <a:r>
              <a:rPr lang="es-ES" sz="2400"/>
              <a:t>Carguio de Camiones.</a:t>
            </a:r>
          </a:p>
          <a:p>
            <a:pPr marL="342900" indent="-342900">
              <a:lnSpc>
                <a:spcPct val="90000"/>
              </a:lnSpc>
              <a:spcBef>
                <a:spcPct val="20000"/>
              </a:spcBef>
              <a:buClr>
                <a:schemeClr val="accent2"/>
              </a:buClr>
              <a:buFont typeface="Arial" pitchFamily="34" charset="0"/>
              <a:buChar char="●"/>
            </a:pPr>
            <a:r>
              <a:rPr lang="es-ES" sz="2400"/>
              <a:t>Desarrollo de Bancos de Producción.</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6" name="Line 26"/>
          <p:cNvSpPr>
            <a:spLocks noChangeShapeType="1"/>
          </p:cNvSpPr>
          <p:nvPr/>
        </p:nvSpPr>
        <p:spPr bwMode="auto">
          <a:xfrm flipV="1">
            <a:off x="2627313" y="1412875"/>
            <a:ext cx="0" cy="165100"/>
          </a:xfrm>
          <a:prstGeom prst="line">
            <a:avLst/>
          </a:prstGeom>
          <a:noFill/>
          <a:ln w="6350">
            <a:solidFill>
              <a:schemeClr val="tx1"/>
            </a:solidFill>
            <a:round/>
            <a:headEnd/>
            <a:tailEnd/>
          </a:ln>
          <a:effectLst/>
        </p:spPr>
        <p:txBody>
          <a:bodyPr wrap="none" anchor="ctr"/>
          <a:lstStyle/>
          <a:p>
            <a:endParaRPr lang="es-CL"/>
          </a:p>
        </p:txBody>
      </p:sp>
      <p:grpSp>
        <p:nvGrpSpPr>
          <p:cNvPr id="2" name="Group 89"/>
          <p:cNvGrpSpPr>
            <a:grpSpLocks/>
          </p:cNvGrpSpPr>
          <p:nvPr/>
        </p:nvGrpSpPr>
        <p:grpSpPr bwMode="auto">
          <a:xfrm>
            <a:off x="5289550" y="836613"/>
            <a:ext cx="3386138" cy="3257550"/>
            <a:chOff x="3107" y="380"/>
            <a:chExt cx="2133" cy="2052"/>
          </a:xfrm>
        </p:grpSpPr>
        <p:pic>
          <p:nvPicPr>
            <p:cNvPr id="1679393" name="Picture 33" descr="SKZ5506_4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326" y="747"/>
              <a:ext cx="1877" cy="1273"/>
            </a:xfrm>
            <a:prstGeom prst="rect">
              <a:avLst/>
            </a:prstGeom>
            <a:noFill/>
          </p:spPr>
        </p:pic>
        <p:sp>
          <p:nvSpPr>
            <p:cNvPr id="1679394" name="Line 34"/>
            <p:cNvSpPr>
              <a:spLocks noChangeAspect="1" noChangeShapeType="1"/>
            </p:cNvSpPr>
            <p:nvPr/>
          </p:nvSpPr>
          <p:spPr bwMode="auto">
            <a:xfrm>
              <a:off x="4567" y="1993"/>
              <a:ext cx="0" cy="319"/>
            </a:xfrm>
            <a:prstGeom prst="line">
              <a:avLst/>
            </a:prstGeom>
            <a:noFill/>
            <a:ln w="6350">
              <a:solidFill>
                <a:schemeClr val="tx1"/>
              </a:solidFill>
              <a:round/>
              <a:headEnd/>
              <a:tailEnd/>
            </a:ln>
            <a:effectLst/>
          </p:spPr>
          <p:txBody>
            <a:bodyPr wrap="none" anchor="ctr"/>
            <a:lstStyle/>
            <a:p>
              <a:endParaRPr lang="es-CL"/>
            </a:p>
          </p:txBody>
        </p:sp>
        <p:sp>
          <p:nvSpPr>
            <p:cNvPr id="1679395" name="Text Box 35"/>
            <p:cNvSpPr txBox="1">
              <a:spLocks noChangeAspect="1" noChangeArrowheads="1"/>
            </p:cNvSpPr>
            <p:nvPr/>
          </p:nvSpPr>
          <p:spPr bwMode="auto">
            <a:xfrm>
              <a:off x="3983" y="2321"/>
              <a:ext cx="63" cy="100"/>
            </a:xfrm>
            <a:prstGeom prst="rect">
              <a:avLst/>
            </a:prstGeom>
            <a:noFill/>
            <a:ln w="12700">
              <a:noFill/>
              <a:miter lim="800000"/>
              <a:headEnd/>
              <a:tailEnd/>
            </a:ln>
            <a:effectLst/>
          </p:spPr>
          <p:txBody>
            <a:bodyPr wrap="none" lIns="3600" tIns="3600" rIns="3600" bIns="3600">
              <a:spAutoFit/>
            </a:bodyPr>
            <a:lstStyle/>
            <a:p>
              <a:pPr algn="ctr" eaLnBrk="0" hangingPunct="0"/>
              <a:r>
                <a:rPr lang="de-DE" sz="1000">
                  <a:solidFill>
                    <a:schemeClr val="tx1"/>
                  </a:solidFill>
                </a:rPr>
                <a:t>H</a:t>
              </a:r>
            </a:p>
          </p:txBody>
        </p:sp>
        <p:sp>
          <p:nvSpPr>
            <p:cNvPr id="1679396" name="Text Box 36"/>
            <p:cNvSpPr txBox="1">
              <a:spLocks noChangeAspect="1" noChangeArrowheads="1"/>
            </p:cNvSpPr>
            <p:nvPr/>
          </p:nvSpPr>
          <p:spPr bwMode="auto">
            <a:xfrm>
              <a:off x="4023" y="2202"/>
              <a:ext cx="67" cy="100"/>
            </a:xfrm>
            <a:prstGeom prst="rect">
              <a:avLst/>
            </a:prstGeom>
            <a:noFill/>
            <a:ln w="12700">
              <a:noFill/>
              <a:miter lim="800000"/>
              <a:headEnd/>
              <a:tailEnd/>
            </a:ln>
            <a:effectLst/>
          </p:spPr>
          <p:txBody>
            <a:bodyPr wrap="none" lIns="3600" tIns="3600" rIns="3600" bIns="3600">
              <a:spAutoFit/>
            </a:bodyPr>
            <a:lstStyle/>
            <a:p>
              <a:pPr algn="ctr" eaLnBrk="0" hangingPunct="0"/>
              <a:r>
                <a:rPr lang="de-DE" sz="1000">
                  <a:solidFill>
                    <a:schemeClr val="tx1"/>
                  </a:solidFill>
                </a:rPr>
                <a:t>G</a:t>
              </a:r>
            </a:p>
          </p:txBody>
        </p:sp>
        <p:sp>
          <p:nvSpPr>
            <p:cNvPr id="1679397" name="Text Box 37"/>
            <p:cNvSpPr txBox="1">
              <a:spLocks noChangeAspect="1" noChangeArrowheads="1"/>
            </p:cNvSpPr>
            <p:nvPr/>
          </p:nvSpPr>
          <p:spPr bwMode="auto">
            <a:xfrm>
              <a:off x="3742" y="2064"/>
              <a:ext cx="53" cy="100"/>
            </a:xfrm>
            <a:prstGeom prst="rect">
              <a:avLst/>
            </a:prstGeom>
            <a:noFill/>
            <a:ln w="12700">
              <a:noFill/>
              <a:miter lim="800000"/>
              <a:headEnd/>
              <a:tailEnd/>
            </a:ln>
            <a:effectLst/>
          </p:spPr>
          <p:txBody>
            <a:bodyPr wrap="none" lIns="3600" tIns="3600" rIns="3600" bIns="3600">
              <a:spAutoFit/>
            </a:bodyPr>
            <a:lstStyle/>
            <a:p>
              <a:pPr algn="ctr" eaLnBrk="0" hangingPunct="0"/>
              <a:r>
                <a:rPr lang="de-DE" sz="1000">
                  <a:solidFill>
                    <a:schemeClr val="tx1"/>
                  </a:solidFill>
                </a:rPr>
                <a:t>F</a:t>
              </a:r>
            </a:p>
          </p:txBody>
        </p:sp>
        <p:sp>
          <p:nvSpPr>
            <p:cNvPr id="1679398" name="Line 38"/>
            <p:cNvSpPr>
              <a:spLocks noChangeAspect="1" noChangeShapeType="1"/>
            </p:cNvSpPr>
            <p:nvPr/>
          </p:nvSpPr>
          <p:spPr bwMode="auto">
            <a:xfrm>
              <a:off x="4738" y="1846"/>
              <a:ext cx="0" cy="581"/>
            </a:xfrm>
            <a:prstGeom prst="line">
              <a:avLst/>
            </a:prstGeom>
            <a:noFill/>
            <a:ln w="6350">
              <a:solidFill>
                <a:schemeClr val="tx1"/>
              </a:solidFill>
              <a:round/>
              <a:headEnd/>
              <a:tailEnd/>
            </a:ln>
            <a:effectLst/>
          </p:spPr>
          <p:txBody>
            <a:bodyPr wrap="none" anchor="ctr"/>
            <a:lstStyle/>
            <a:p>
              <a:endParaRPr lang="es-CL"/>
            </a:p>
          </p:txBody>
        </p:sp>
        <p:sp>
          <p:nvSpPr>
            <p:cNvPr id="1679399" name="Line 39"/>
            <p:cNvSpPr>
              <a:spLocks noChangeAspect="1" noChangeShapeType="1"/>
            </p:cNvSpPr>
            <p:nvPr/>
          </p:nvSpPr>
          <p:spPr bwMode="auto">
            <a:xfrm>
              <a:off x="3338" y="2425"/>
              <a:ext cx="1400" cy="0"/>
            </a:xfrm>
            <a:prstGeom prst="line">
              <a:avLst/>
            </a:prstGeom>
            <a:noFill/>
            <a:ln w="6350">
              <a:solidFill>
                <a:schemeClr val="tx1"/>
              </a:solidFill>
              <a:round/>
              <a:headEnd type="triangle" w="sm" len="sm"/>
              <a:tailEnd type="triangle" w="sm" len="sm"/>
            </a:ln>
            <a:effectLst/>
          </p:spPr>
          <p:txBody>
            <a:bodyPr wrap="none" anchor="ctr"/>
            <a:lstStyle/>
            <a:p>
              <a:endParaRPr lang="es-CL"/>
            </a:p>
          </p:txBody>
        </p:sp>
        <p:sp>
          <p:nvSpPr>
            <p:cNvPr id="1679400" name="Line 40"/>
            <p:cNvSpPr>
              <a:spLocks noChangeAspect="1" noChangeShapeType="1"/>
            </p:cNvSpPr>
            <p:nvPr/>
          </p:nvSpPr>
          <p:spPr bwMode="auto">
            <a:xfrm>
              <a:off x="3496" y="2306"/>
              <a:ext cx="1070" cy="0"/>
            </a:xfrm>
            <a:prstGeom prst="line">
              <a:avLst/>
            </a:prstGeom>
            <a:noFill/>
            <a:ln w="6350">
              <a:solidFill>
                <a:schemeClr val="tx1"/>
              </a:solidFill>
              <a:round/>
              <a:headEnd type="triangle" w="sm" len="sm"/>
              <a:tailEnd type="triangle" w="sm" len="sm"/>
            </a:ln>
            <a:effectLst/>
          </p:spPr>
          <p:txBody>
            <a:bodyPr wrap="none" anchor="ctr"/>
            <a:lstStyle/>
            <a:p>
              <a:endParaRPr lang="es-CL"/>
            </a:p>
          </p:txBody>
        </p:sp>
        <p:sp>
          <p:nvSpPr>
            <p:cNvPr id="1679401" name="Line 41"/>
            <p:cNvSpPr>
              <a:spLocks noChangeAspect="1" noChangeShapeType="1"/>
            </p:cNvSpPr>
            <p:nvPr/>
          </p:nvSpPr>
          <p:spPr bwMode="auto">
            <a:xfrm>
              <a:off x="3502" y="2152"/>
              <a:ext cx="532" cy="0"/>
            </a:xfrm>
            <a:prstGeom prst="line">
              <a:avLst/>
            </a:prstGeom>
            <a:noFill/>
            <a:ln w="6350">
              <a:solidFill>
                <a:schemeClr val="tx1"/>
              </a:solidFill>
              <a:round/>
              <a:headEnd type="triangle" w="sm" len="sm"/>
              <a:tailEnd type="triangle" w="sm" len="sm"/>
            </a:ln>
            <a:effectLst/>
          </p:spPr>
          <p:txBody>
            <a:bodyPr wrap="none" anchor="ctr"/>
            <a:lstStyle/>
            <a:p>
              <a:endParaRPr lang="es-CL"/>
            </a:p>
          </p:txBody>
        </p:sp>
        <p:sp>
          <p:nvSpPr>
            <p:cNvPr id="1679402" name="Text Box 42"/>
            <p:cNvSpPr txBox="1">
              <a:spLocks noChangeAspect="1" noChangeArrowheads="1"/>
            </p:cNvSpPr>
            <p:nvPr/>
          </p:nvSpPr>
          <p:spPr bwMode="auto">
            <a:xfrm>
              <a:off x="3214" y="1415"/>
              <a:ext cx="56" cy="100"/>
            </a:xfrm>
            <a:prstGeom prst="rect">
              <a:avLst/>
            </a:prstGeom>
            <a:noFill/>
            <a:ln w="12700">
              <a:noFill/>
              <a:miter lim="800000"/>
              <a:headEnd/>
              <a:tailEnd/>
            </a:ln>
            <a:effectLst/>
          </p:spPr>
          <p:txBody>
            <a:bodyPr wrap="none" lIns="3600" tIns="3600" rIns="3600" bIns="3600">
              <a:spAutoFit/>
            </a:bodyPr>
            <a:lstStyle/>
            <a:p>
              <a:pPr algn="ctr" eaLnBrk="0" hangingPunct="0"/>
              <a:r>
                <a:rPr lang="de-DE" sz="1000">
                  <a:solidFill>
                    <a:schemeClr val="tx1"/>
                  </a:solidFill>
                </a:rPr>
                <a:t>K</a:t>
              </a:r>
            </a:p>
          </p:txBody>
        </p:sp>
        <p:sp>
          <p:nvSpPr>
            <p:cNvPr id="1679403" name="Text Box 43"/>
            <p:cNvSpPr txBox="1">
              <a:spLocks noChangeAspect="1" noChangeArrowheads="1"/>
            </p:cNvSpPr>
            <p:nvPr/>
          </p:nvSpPr>
          <p:spPr bwMode="auto">
            <a:xfrm>
              <a:off x="3107" y="1362"/>
              <a:ext cx="48" cy="100"/>
            </a:xfrm>
            <a:prstGeom prst="rect">
              <a:avLst/>
            </a:prstGeom>
            <a:noFill/>
            <a:ln w="12700">
              <a:noFill/>
              <a:miter lim="800000"/>
              <a:headEnd/>
              <a:tailEnd/>
            </a:ln>
            <a:effectLst/>
          </p:spPr>
          <p:txBody>
            <a:bodyPr wrap="none" lIns="3600" tIns="3600" rIns="3600" bIns="3600">
              <a:spAutoFit/>
            </a:bodyPr>
            <a:lstStyle/>
            <a:p>
              <a:pPr algn="ctr" eaLnBrk="0" hangingPunct="0"/>
              <a:r>
                <a:rPr lang="de-DE" sz="1000">
                  <a:solidFill>
                    <a:schemeClr val="tx1"/>
                  </a:solidFill>
                </a:rPr>
                <a:t>L</a:t>
              </a:r>
            </a:p>
          </p:txBody>
        </p:sp>
        <p:sp>
          <p:nvSpPr>
            <p:cNvPr id="1679404" name="Text Box 44"/>
            <p:cNvSpPr txBox="1">
              <a:spLocks noChangeAspect="1" noChangeArrowheads="1"/>
            </p:cNvSpPr>
            <p:nvPr/>
          </p:nvSpPr>
          <p:spPr bwMode="auto">
            <a:xfrm flipH="1">
              <a:off x="5147" y="1716"/>
              <a:ext cx="27" cy="100"/>
            </a:xfrm>
            <a:prstGeom prst="rect">
              <a:avLst/>
            </a:prstGeom>
            <a:noFill/>
            <a:ln w="12700">
              <a:noFill/>
              <a:miter lim="800000"/>
              <a:headEnd/>
              <a:tailEnd/>
            </a:ln>
            <a:effectLst/>
          </p:spPr>
          <p:txBody>
            <a:bodyPr wrap="none" lIns="3600" tIns="3600" rIns="3600" bIns="3600">
              <a:spAutoFit/>
            </a:bodyPr>
            <a:lstStyle/>
            <a:p>
              <a:pPr algn="ctr" eaLnBrk="0" hangingPunct="0"/>
              <a:r>
                <a:rPr lang="de-DE" sz="1000">
                  <a:solidFill>
                    <a:schemeClr val="tx1"/>
                  </a:solidFill>
                </a:rPr>
                <a:t>I</a:t>
              </a:r>
            </a:p>
          </p:txBody>
        </p:sp>
        <p:sp>
          <p:nvSpPr>
            <p:cNvPr id="1679405" name="Text Box 45"/>
            <p:cNvSpPr txBox="1">
              <a:spLocks noChangeAspect="1" noChangeArrowheads="1"/>
            </p:cNvSpPr>
            <p:nvPr/>
          </p:nvSpPr>
          <p:spPr bwMode="auto">
            <a:xfrm flipH="1">
              <a:off x="5138" y="1271"/>
              <a:ext cx="44" cy="100"/>
            </a:xfrm>
            <a:prstGeom prst="rect">
              <a:avLst/>
            </a:prstGeom>
            <a:noFill/>
            <a:ln w="12700">
              <a:noFill/>
              <a:miter lim="800000"/>
              <a:headEnd/>
              <a:tailEnd/>
            </a:ln>
            <a:effectLst/>
          </p:spPr>
          <p:txBody>
            <a:bodyPr wrap="none" lIns="3600" tIns="3600" rIns="3600" bIns="3600">
              <a:spAutoFit/>
            </a:bodyPr>
            <a:lstStyle/>
            <a:p>
              <a:pPr algn="ctr" eaLnBrk="0" hangingPunct="0"/>
              <a:r>
                <a:rPr lang="de-DE" sz="1000">
                  <a:solidFill>
                    <a:schemeClr val="tx1"/>
                  </a:solidFill>
                </a:rPr>
                <a:t>J</a:t>
              </a:r>
            </a:p>
          </p:txBody>
        </p:sp>
        <p:sp>
          <p:nvSpPr>
            <p:cNvPr id="1679406" name="Line 46"/>
            <p:cNvSpPr>
              <a:spLocks noChangeAspect="1" noChangeShapeType="1"/>
            </p:cNvSpPr>
            <p:nvPr/>
          </p:nvSpPr>
          <p:spPr bwMode="auto">
            <a:xfrm>
              <a:off x="4038" y="497"/>
              <a:ext cx="1081" cy="0"/>
            </a:xfrm>
            <a:prstGeom prst="line">
              <a:avLst/>
            </a:prstGeom>
            <a:noFill/>
            <a:ln w="6350">
              <a:solidFill>
                <a:schemeClr val="tx1"/>
              </a:solidFill>
              <a:round/>
              <a:headEnd type="triangle" w="sm" len="sm"/>
              <a:tailEnd type="triangle" w="sm" len="sm"/>
            </a:ln>
            <a:effectLst/>
          </p:spPr>
          <p:txBody>
            <a:bodyPr wrap="none" anchor="ctr"/>
            <a:lstStyle/>
            <a:p>
              <a:endParaRPr lang="es-CL"/>
            </a:p>
          </p:txBody>
        </p:sp>
        <p:sp>
          <p:nvSpPr>
            <p:cNvPr id="1679407" name="Line 47"/>
            <p:cNvSpPr>
              <a:spLocks noChangeAspect="1" noChangeShapeType="1"/>
            </p:cNvSpPr>
            <p:nvPr/>
          </p:nvSpPr>
          <p:spPr bwMode="auto">
            <a:xfrm>
              <a:off x="4038" y="652"/>
              <a:ext cx="1042" cy="0"/>
            </a:xfrm>
            <a:prstGeom prst="line">
              <a:avLst/>
            </a:prstGeom>
            <a:noFill/>
            <a:ln w="6350">
              <a:solidFill>
                <a:schemeClr val="tx1"/>
              </a:solidFill>
              <a:round/>
              <a:headEnd type="triangle" w="sm" len="sm"/>
              <a:tailEnd type="triangle" w="sm" len="sm"/>
            </a:ln>
            <a:effectLst/>
          </p:spPr>
          <p:txBody>
            <a:bodyPr wrap="none" anchor="ctr"/>
            <a:lstStyle/>
            <a:p>
              <a:endParaRPr lang="es-CL"/>
            </a:p>
          </p:txBody>
        </p:sp>
        <p:sp>
          <p:nvSpPr>
            <p:cNvPr id="1679408" name="Line 48"/>
            <p:cNvSpPr>
              <a:spLocks noChangeAspect="1" noChangeShapeType="1"/>
            </p:cNvSpPr>
            <p:nvPr/>
          </p:nvSpPr>
          <p:spPr bwMode="auto">
            <a:xfrm rot="-5400000">
              <a:off x="2718" y="1447"/>
              <a:ext cx="1122" cy="0"/>
            </a:xfrm>
            <a:prstGeom prst="line">
              <a:avLst/>
            </a:prstGeom>
            <a:noFill/>
            <a:ln w="6350">
              <a:solidFill>
                <a:schemeClr val="tx1"/>
              </a:solidFill>
              <a:round/>
              <a:headEnd type="triangle" w="sm" len="sm"/>
              <a:tailEnd type="triangle" w="sm" len="sm"/>
            </a:ln>
            <a:effectLst/>
          </p:spPr>
          <p:txBody>
            <a:bodyPr wrap="none" anchor="ctr"/>
            <a:lstStyle/>
            <a:p>
              <a:endParaRPr lang="es-CL"/>
            </a:p>
          </p:txBody>
        </p:sp>
        <p:sp>
          <p:nvSpPr>
            <p:cNvPr id="1679409" name="Line 49"/>
            <p:cNvSpPr>
              <a:spLocks noChangeAspect="1" noChangeShapeType="1"/>
            </p:cNvSpPr>
            <p:nvPr/>
          </p:nvSpPr>
          <p:spPr bwMode="auto">
            <a:xfrm rot="-5400000">
              <a:off x="4986" y="1313"/>
              <a:ext cx="439" cy="0"/>
            </a:xfrm>
            <a:prstGeom prst="line">
              <a:avLst/>
            </a:prstGeom>
            <a:noFill/>
            <a:ln w="6350">
              <a:solidFill>
                <a:schemeClr val="tx1"/>
              </a:solidFill>
              <a:round/>
              <a:headEnd type="triangle" w="sm" len="sm"/>
              <a:tailEnd type="triangle" w="sm" len="sm"/>
            </a:ln>
            <a:effectLst/>
          </p:spPr>
          <p:txBody>
            <a:bodyPr wrap="none" anchor="ctr"/>
            <a:lstStyle/>
            <a:p>
              <a:endParaRPr lang="es-CL"/>
            </a:p>
          </p:txBody>
        </p:sp>
        <p:sp>
          <p:nvSpPr>
            <p:cNvPr id="1679410" name="Line 50"/>
            <p:cNvSpPr>
              <a:spLocks noChangeAspect="1" noChangeShapeType="1"/>
            </p:cNvSpPr>
            <p:nvPr/>
          </p:nvSpPr>
          <p:spPr bwMode="auto">
            <a:xfrm rot="-5400000">
              <a:off x="4971" y="1772"/>
              <a:ext cx="469" cy="0"/>
            </a:xfrm>
            <a:prstGeom prst="line">
              <a:avLst/>
            </a:prstGeom>
            <a:noFill/>
            <a:ln w="6350">
              <a:solidFill>
                <a:schemeClr val="tx1"/>
              </a:solidFill>
              <a:round/>
              <a:headEnd type="triangle" w="sm" len="sm"/>
              <a:tailEnd type="triangle" w="sm" len="sm"/>
            </a:ln>
            <a:effectLst/>
          </p:spPr>
          <p:txBody>
            <a:bodyPr wrap="none" anchor="ctr"/>
            <a:lstStyle/>
            <a:p>
              <a:endParaRPr lang="es-CL"/>
            </a:p>
          </p:txBody>
        </p:sp>
        <p:sp>
          <p:nvSpPr>
            <p:cNvPr id="1679411" name="Line 51"/>
            <p:cNvSpPr>
              <a:spLocks noChangeShapeType="1"/>
            </p:cNvSpPr>
            <p:nvPr/>
          </p:nvSpPr>
          <p:spPr bwMode="auto">
            <a:xfrm>
              <a:off x="3272" y="885"/>
              <a:ext cx="544" cy="0"/>
            </a:xfrm>
            <a:prstGeom prst="line">
              <a:avLst/>
            </a:prstGeom>
            <a:noFill/>
            <a:ln w="6350">
              <a:solidFill>
                <a:schemeClr val="tx1"/>
              </a:solidFill>
              <a:round/>
              <a:headEnd/>
              <a:tailEnd/>
            </a:ln>
            <a:effectLst/>
          </p:spPr>
          <p:txBody>
            <a:bodyPr wrap="none" anchor="ctr"/>
            <a:lstStyle/>
            <a:p>
              <a:endParaRPr lang="es-CL"/>
            </a:p>
          </p:txBody>
        </p:sp>
        <p:sp>
          <p:nvSpPr>
            <p:cNvPr id="1679412" name="Line 52"/>
            <p:cNvSpPr>
              <a:spLocks noChangeShapeType="1"/>
            </p:cNvSpPr>
            <p:nvPr/>
          </p:nvSpPr>
          <p:spPr bwMode="auto">
            <a:xfrm>
              <a:off x="5124" y="1090"/>
              <a:ext cx="92" cy="0"/>
            </a:xfrm>
            <a:prstGeom prst="line">
              <a:avLst/>
            </a:prstGeom>
            <a:noFill/>
            <a:ln w="6350">
              <a:solidFill>
                <a:schemeClr val="tx1"/>
              </a:solidFill>
              <a:round/>
              <a:headEnd/>
              <a:tailEnd/>
            </a:ln>
            <a:effectLst/>
          </p:spPr>
          <p:txBody>
            <a:bodyPr wrap="none" anchor="ctr"/>
            <a:lstStyle/>
            <a:p>
              <a:endParaRPr lang="es-CL"/>
            </a:p>
          </p:txBody>
        </p:sp>
        <p:sp>
          <p:nvSpPr>
            <p:cNvPr id="1679413" name="Line 53"/>
            <p:cNvSpPr>
              <a:spLocks noChangeShapeType="1"/>
            </p:cNvSpPr>
            <p:nvPr/>
          </p:nvSpPr>
          <p:spPr bwMode="auto">
            <a:xfrm flipV="1">
              <a:off x="3499" y="1993"/>
              <a:ext cx="0" cy="320"/>
            </a:xfrm>
            <a:prstGeom prst="line">
              <a:avLst/>
            </a:prstGeom>
            <a:noFill/>
            <a:ln w="6350">
              <a:solidFill>
                <a:schemeClr val="tx1"/>
              </a:solidFill>
              <a:round/>
              <a:headEnd/>
              <a:tailEnd/>
            </a:ln>
            <a:effectLst/>
          </p:spPr>
          <p:txBody>
            <a:bodyPr wrap="none" anchor="ctr"/>
            <a:lstStyle/>
            <a:p>
              <a:endParaRPr lang="es-CL"/>
            </a:p>
          </p:txBody>
        </p:sp>
        <p:sp>
          <p:nvSpPr>
            <p:cNvPr id="1679414" name="Line 54"/>
            <p:cNvSpPr>
              <a:spLocks noChangeShapeType="1"/>
            </p:cNvSpPr>
            <p:nvPr/>
          </p:nvSpPr>
          <p:spPr bwMode="auto">
            <a:xfrm flipV="1">
              <a:off x="4036" y="1946"/>
              <a:ext cx="0" cy="213"/>
            </a:xfrm>
            <a:prstGeom prst="line">
              <a:avLst/>
            </a:prstGeom>
            <a:noFill/>
            <a:ln w="6350">
              <a:solidFill>
                <a:schemeClr val="tx1"/>
              </a:solidFill>
              <a:round/>
              <a:headEnd/>
              <a:tailEnd/>
            </a:ln>
            <a:effectLst/>
          </p:spPr>
          <p:txBody>
            <a:bodyPr wrap="none" anchor="ctr"/>
            <a:lstStyle/>
            <a:p>
              <a:endParaRPr lang="es-CL"/>
            </a:p>
          </p:txBody>
        </p:sp>
        <p:sp>
          <p:nvSpPr>
            <p:cNvPr id="1679415" name="Line 55"/>
            <p:cNvSpPr>
              <a:spLocks noChangeShapeType="1"/>
            </p:cNvSpPr>
            <p:nvPr/>
          </p:nvSpPr>
          <p:spPr bwMode="auto">
            <a:xfrm>
              <a:off x="3147" y="772"/>
              <a:ext cx="493" cy="0"/>
            </a:xfrm>
            <a:prstGeom prst="line">
              <a:avLst/>
            </a:prstGeom>
            <a:noFill/>
            <a:ln w="6350">
              <a:solidFill>
                <a:schemeClr val="tx1"/>
              </a:solidFill>
              <a:round/>
              <a:headEnd/>
              <a:tailEnd/>
            </a:ln>
            <a:effectLst/>
          </p:spPr>
          <p:txBody>
            <a:bodyPr wrap="none" anchor="ctr"/>
            <a:lstStyle/>
            <a:p>
              <a:endParaRPr lang="es-CL"/>
            </a:p>
          </p:txBody>
        </p:sp>
        <p:sp>
          <p:nvSpPr>
            <p:cNvPr id="1679416" name="Line 56"/>
            <p:cNvSpPr>
              <a:spLocks noChangeShapeType="1"/>
            </p:cNvSpPr>
            <p:nvPr/>
          </p:nvSpPr>
          <p:spPr bwMode="auto">
            <a:xfrm flipV="1">
              <a:off x="4035" y="463"/>
              <a:ext cx="0" cy="311"/>
            </a:xfrm>
            <a:prstGeom prst="line">
              <a:avLst/>
            </a:prstGeom>
            <a:noFill/>
            <a:ln w="6350">
              <a:solidFill>
                <a:schemeClr val="tx1"/>
              </a:solidFill>
              <a:round/>
              <a:headEnd/>
              <a:tailEnd/>
            </a:ln>
            <a:effectLst/>
          </p:spPr>
          <p:txBody>
            <a:bodyPr wrap="none" anchor="ctr"/>
            <a:lstStyle/>
            <a:p>
              <a:endParaRPr lang="es-CL"/>
            </a:p>
          </p:txBody>
        </p:sp>
        <p:sp>
          <p:nvSpPr>
            <p:cNvPr id="1679417" name="Line 57"/>
            <p:cNvSpPr>
              <a:spLocks noChangeShapeType="1"/>
            </p:cNvSpPr>
            <p:nvPr/>
          </p:nvSpPr>
          <p:spPr bwMode="auto">
            <a:xfrm flipV="1">
              <a:off x="5079" y="525"/>
              <a:ext cx="0" cy="410"/>
            </a:xfrm>
            <a:prstGeom prst="line">
              <a:avLst/>
            </a:prstGeom>
            <a:noFill/>
            <a:ln w="6350">
              <a:solidFill>
                <a:schemeClr val="tx1"/>
              </a:solidFill>
              <a:round/>
              <a:headEnd/>
              <a:tailEnd/>
            </a:ln>
            <a:effectLst/>
          </p:spPr>
          <p:txBody>
            <a:bodyPr wrap="none" anchor="ctr"/>
            <a:lstStyle/>
            <a:p>
              <a:endParaRPr lang="es-CL"/>
            </a:p>
          </p:txBody>
        </p:sp>
        <p:sp>
          <p:nvSpPr>
            <p:cNvPr id="1679418" name="Line 58"/>
            <p:cNvSpPr>
              <a:spLocks noChangeShapeType="1"/>
            </p:cNvSpPr>
            <p:nvPr/>
          </p:nvSpPr>
          <p:spPr bwMode="auto">
            <a:xfrm flipV="1">
              <a:off x="5122" y="456"/>
              <a:ext cx="0" cy="632"/>
            </a:xfrm>
            <a:prstGeom prst="line">
              <a:avLst/>
            </a:prstGeom>
            <a:noFill/>
            <a:ln w="6350">
              <a:solidFill>
                <a:schemeClr val="tx1"/>
              </a:solidFill>
              <a:round/>
              <a:headEnd/>
              <a:tailEnd/>
            </a:ln>
            <a:effectLst/>
          </p:spPr>
          <p:txBody>
            <a:bodyPr wrap="none" anchor="ctr"/>
            <a:lstStyle/>
            <a:p>
              <a:endParaRPr lang="es-CL"/>
            </a:p>
          </p:txBody>
        </p:sp>
        <p:sp>
          <p:nvSpPr>
            <p:cNvPr id="1679419" name="Line 59"/>
            <p:cNvSpPr>
              <a:spLocks noChangeAspect="1" noChangeShapeType="1"/>
            </p:cNvSpPr>
            <p:nvPr/>
          </p:nvSpPr>
          <p:spPr bwMode="auto">
            <a:xfrm rot="-5400000">
              <a:off x="2546" y="1391"/>
              <a:ext cx="1234" cy="0"/>
            </a:xfrm>
            <a:prstGeom prst="line">
              <a:avLst/>
            </a:prstGeom>
            <a:noFill/>
            <a:ln w="6350">
              <a:solidFill>
                <a:schemeClr val="tx1"/>
              </a:solidFill>
              <a:round/>
              <a:headEnd type="triangle" w="sm" len="sm"/>
              <a:tailEnd type="triangle" w="sm" len="sm"/>
            </a:ln>
            <a:effectLst/>
          </p:spPr>
          <p:txBody>
            <a:bodyPr wrap="none" anchor="ctr"/>
            <a:lstStyle/>
            <a:p>
              <a:endParaRPr lang="es-CL"/>
            </a:p>
          </p:txBody>
        </p:sp>
        <p:sp>
          <p:nvSpPr>
            <p:cNvPr id="1679420" name="Line 60"/>
            <p:cNvSpPr>
              <a:spLocks noChangeShapeType="1"/>
            </p:cNvSpPr>
            <p:nvPr/>
          </p:nvSpPr>
          <p:spPr bwMode="auto">
            <a:xfrm flipV="1">
              <a:off x="3338" y="1846"/>
              <a:ext cx="0" cy="586"/>
            </a:xfrm>
            <a:prstGeom prst="line">
              <a:avLst/>
            </a:prstGeom>
            <a:noFill/>
            <a:ln w="6350">
              <a:solidFill>
                <a:schemeClr val="tx1"/>
              </a:solidFill>
              <a:round/>
              <a:headEnd/>
              <a:tailEnd/>
            </a:ln>
            <a:effectLst/>
          </p:spPr>
          <p:txBody>
            <a:bodyPr wrap="none" anchor="ctr"/>
            <a:lstStyle/>
            <a:p>
              <a:endParaRPr lang="es-CL"/>
            </a:p>
          </p:txBody>
        </p:sp>
        <p:sp>
          <p:nvSpPr>
            <p:cNvPr id="1679421" name="Line 61"/>
            <p:cNvSpPr>
              <a:spLocks noChangeShapeType="1"/>
            </p:cNvSpPr>
            <p:nvPr/>
          </p:nvSpPr>
          <p:spPr bwMode="auto">
            <a:xfrm>
              <a:off x="3122" y="2019"/>
              <a:ext cx="2118" cy="0"/>
            </a:xfrm>
            <a:prstGeom prst="line">
              <a:avLst/>
            </a:prstGeom>
            <a:noFill/>
            <a:ln w="38100">
              <a:solidFill>
                <a:schemeClr val="tx1"/>
              </a:solidFill>
              <a:round/>
              <a:headEnd/>
              <a:tailEnd/>
            </a:ln>
            <a:effectLst/>
          </p:spPr>
          <p:txBody>
            <a:bodyPr wrap="none" anchor="ctr"/>
            <a:lstStyle/>
            <a:p>
              <a:endParaRPr lang="es-CL"/>
            </a:p>
          </p:txBody>
        </p:sp>
        <p:sp>
          <p:nvSpPr>
            <p:cNvPr id="1679422" name="Line 62"/>
            <p:cNvSpPr>
              <a:spLocks noChangeShapeType="1"/>
            </p:cNvSpPr>
            <p:nvPr/>
          </p:nvSpPr>
          <p:spPr bwMode="auto">
            <a:xfrm>
              <a:off x="5107" y="1535"/>
              <a:ext cx="105" cy="0"/>
            </a:xfrm>
            <a:prstGeom prst="line">
              <a:avLst/>
            </a:prstGeom>
            <a:noFill/>
            <a:ln w="6350">
              <a:solidFill>
                <a:schemeClr val="tx1"/>
              </a:solidFill>
              <a:round/>
              <a:headEnd/>
              <a:tailEnd/>
            </a:ln>
            <a:effectLst/>
          </p:spPr>
          <p:txBody>
            <a:bodyPr wrap="none" anchor="ctr"/>
            <a:lstStyle/>
            <a:p>
              <a:endParaRPr lang="es-CL"/>
            </a:p>
          </p:txBody>
        </p:sp>
        <p:sp>
          <p:nvSpPr>
            <p:cNvPr id="1679423" name="Text Box 63"/>
            <p:cNvSpPr txBox="1">
              <a:spLocks noChangeAspect="1" noChangeArrowheads="1"/>
            </p:cNvSpPr>
            <p:nvPr/>
          </p:nvSpPr>
          <p:spPr bwMode="auto">
            <a:xfrm>
              <a:off x="4551" y="380"/>
              <a:ext cx="87" cy="90"/>
            </a:xfrm>
            <a:prstGeom prst="rect">
              <a:avLst/>
            </a:prstGeom>
            <a:noFill/>
            <a:ln w="12700">
              <a:noFill/>
              <a:miter lim="800000"/>
              <a:headEnd/>
              <a:tailEnd/>
            </a:ln>
            <a:effectLst/>
          </p:spPr>
          <p:txBody>
            <a:bodyPr wrap="none" lIns="3600" tIns="3600" rIns="3600" bIns="3600">
              <a:spAutoFit/>
            </a:bodyPr>
            <a:lstStyle/>
            <a:p>
              <a:pPr algn="ctr" eaLnBrk="0" hangingPunct="0"/>
              <a:r>
                <a:rPr lang="de-DE" sz="900">
                  <a:solidFill>
                    <a:schemeClr val="tx1"/>
                  </a:solidFill>
                </a:rPr>
                <a:t>P</a:t>
              </a:r>
              <a:r>
                <a:rPr lang="de-DE" sz="900" baseline="-25000">
                  <a:solidFill>
                    <a:schemeClr val="tx1"/>
                  </a:solidFill>
                </a:rPr>
                <a:t>R</a:t>
              </a:r>
              <a:endParaRPr lang="de-DE" sz="900">
                <a:solidFill>
                  <a:schemeClr val="tx1"/>
                </a:solidFill>
              </a:endParaRPr>
            </a:p>
          </p:txBody>
        </p:sp>
        <p:sp>
          <p:nvSpPr>
            <p:cNvPr id="1679424" name="Text Box 64"/>
            <p:cNvSpPr txBox="1">
              <a:spLocks noChangeAspect="1" noChangeArrowheads="1"/>
            </p:cNvSpPr>
            <p:nvPr/>
          </p:nvSpPr>
          <p:spPr bwMode="auto">
            <a:xfrm>
              <a:off x="4538" y="558"/>
              <a:ext cx="52" cy="90"/>
            </a:xfrm>
            <a:prstGeom prst="rect">
              <a:avLst/>
            </a:prstGeom>
            <a:noFill/>
            <a:ln w="12700">
              <a:noFill/>
              <a:miter lim="800000"/>
              <a:headEnd/>
              <a:tailEnd/>
            </a:ln>
            <a:effectLst/>
          </p:spPr>
          <p:txBody>
            <a:bodyPr wrap="none" lIns="3600" tIns="3600" rIns="3600" bIns="3600">
              <a:spAutoFit/>
            </a:bodyPr>
            <a:lstStyle/>
            <a:p>
              <a:pPr algn="ctr" eaLnBrk="0" hangingPunct="0"/>
              <a:r>
                <a:rPr lang="de-DE" sz="900">
                  <a:solidFill>
                    <a:schemeClr val="tx1"/>
                  </a:solidFill>
                </a:rPr>
                <a:t>P</a:t>
              </a:r>
            </a:p>
          </p:txBody>
        </p:sp>
      </p:grpSp>
      <p:pic>
        <p:nvPicPr>
          <p:cNvPr id="1679425" name="Picture 65"/>
          <p:cNvPicPr>
            <a:picLocks noChangeAspect="1" noChangeArrowheads="1"/>
          </p:cNvPicPr>
          <p:nvPr/>
        </p:nvPicPr>
        <p:blipFill>
          <a:blip r:embed="rId4" cstate="print"/>
          <a:srcRect/>
          <a:stretch>
            <a:fillRect/>
          </a:stretch>
        </p:blipFill>
        <p:spPr bwMode="auto">
          <a:xfrm>
            <a:off x="5173663" y="4160838"/>
            <a:ext cx="3944937" cy="2359025"/>
          </a:xfrm>
          <a:prstGeom prst="rect">
            <a:avLst/>
          </a:prstGeom>
          <a:solidFill>
            <a:srgbClr val="9999FF"/>
          </a:solidFill>
          <a:ln w="9525">
            <a:solidFill>
              <a:schemeClr val="tx1"/>
            </a:solidFill>
            <a:miter lim="800000"/>
            <a:headEnd/>
            <a:tailEnd/>
          </a:ln>
          <a:effectLst/>
        </p:spPr>
      </p:pic>
      <p:sp>
        <p:nvSpPr>
          <p:cNvPr id="1679375" name="Text Box 15"/>
          <p:cNvSpPr txBox="1">
            <a:spLocks noChangeAspect="1" noChangeArrowheads="1"/>
          </p:cNvSpPr>
          <p:nvPr/>
        </p:nvSpPr>
        <p:spPr bwMode="auto">
          <a:xfrm>
            <a:off x="1728788" y="966788"/>
            <a:ext cx="106362" cy="158750"/>
          </a:xfrm>
          <a:prstGeom prst="rect">
            <a:avLst/>
          </a:prstGeom>
          <a:noFill/>
          <a:ln w="12700">
            <a:noFill/>
            <a:miter lim="800000"/>
            <a:headEnd/>
            <a:tailEnd/>
          </a:ln>
          <a:effectLst/>
        </p:spPr>
        <p:txBody>
          <a:bodyPr wrap="none" lIns="3600" tIns="3600" rIns="3600" bIns="3600">
            <a:spAutoFit/>
          </a:bodyPr>
          <a:lstStyle/>
          <a:p>
            <a:pPr algn="ctr" eaLnBrk="0" hangingPunct="0"/>
            <a:r>
              <a:rPr lang="de-DE" sz="1000">
                <a:solidFill>
                  <a:schemeClr val="tx1"/>
                </a:solidFill>
              </a:rPr>
              <a:t>O</a:t>
            </a:r>
          </a:p>
        </p:txBody>
      </p:sp>
      <p:grpSp>
        <p:nvGrpSpPr>
          <p:cNvPr id="3" name="Group 88"/>
          <p:cNvGrpSpPr>
            <a:grpSpLocks/>
          </p:cNvGrpSpPr>
          <p:nvPr/>
        </p:nvGrpSpPr>
        <p:grpSpPr bwMode="auto">
          <a:xfrm>
            <a:off x="611188" y="1100138"/>
            <a:ext cx="2312987" cy="3192462"/>
            <a:chOff x="385" y="527"/>
            <a:chExt cx="1457" cy="2011"/>
          </a:xfrm>
        </p:grpSpPr>
        <p:pic>
          <p:nvPicPr>
            <p:cNvPr id="1679362" name="Picture 2" descr="SKZ5506_49"/>
            <p:cNvPicPr>
              <a:picLocks noChangeAspect="1" noChangeArrowheads="1"/>
            </p:cNvPicPr>
            <p:nvPr/>
          </p:nvPicPr>
          <p:blipFill>
            <a:blip r:embed="rId5" cstate="print">
              <a:clrChange>
                <a:clrFrom>
                  <a:srgbClr val="FFFFFF"/>
                </a:clrFrom>
                <a:clrTo>
                  <a:srgbClr val="FFFFFF">
                    <a:alpha val="0"/>
                  </a:srgbClr>
                </a:clrTo>
              </a:clrChange>
            </a:blip>
            <a:srcRect b="555"/>
            <a:stretch>
              <a:fillRect/>
            </a:stretch>
          </p:blipFill>
          <p:spPr bwMode="auto">
            <a:xfrm>
              <a:off x="538" y="844"/>
              <a:ext cx="1267" cy="1253"/>
            </a:xfrm>
            <a:prstGeom prst="rect">
              <a:avLst/>
            </a:prstGeom>
            <a:noFill/>
          </p:spPr>
        </p:pic>
        <p:sp>
          <p:nvSpPr>
            <p:cNvPr id="1679363" name="Line 3"/>
            <p:cNvSpPr>
              <a:spLocks noChangeAspect="1" noChangeShapeType="1"/>
            </p:cNvSpPr>
            <p:nvPr/>
          </p:nvSpPr>
          <p:spPr bwMode="auto">
            <a:xfrm>
              <a:off x="529" y="1701"/>
              <a:ext cx="0" cy="407"/>
            </a:xfrm>
            <a:prstGeom prst="line">
              <a:avLst/>
            </a:prstGeom>
            <a:noFill/>
            <a:ln w="3175">
              <a:solidFill>
                <a:schemeClr val="tx1"/>
              </a:solidFill>
              <a:round/>
              <a:headEnd/>
              <a:tailEnd/>
            </a:ln>
            <a:effectLst/>
          </p:spPr>
          <p:txBody>
            <a:bodyPr wrap="none" anchor="ctr"/>
            <a:lstStyle/>
            <a:p>
              <a:endParaRPr lang="es-CL"/>
            </a:p>
          </p:txBody>
        </p:sp>
        <p:sp>
          <p:nvSpPr>
            <p:cNvPr id="1679364" name="Line 4"/>
            <p:cNvSpPr>
              <a:spLocks noChangeAspect="1" noChangeShapeType="1"/>
            </p:cNvSpPr>
            <p:nvPr/>
          </p:nvSpPr>
          <p:spPr bwMode="auto">
            <a:xfrm>
              <a:off x="1670" y="2098"/>
              <a:ext cx="0" cy="379"/>
            </a:xfrm>
            <a:prstGeom prst="line">
              <a:avLst/>
            </a:prstGeom>
            <a:noFill/>
            <a:ln w="6350">
              <a:solidFill>
                <a:schemeClr val="tx1"/>
              </a:solidFill>
              <a:round/>
              <a:headEnd/>
              <a:tailEnd/>
            </a:ln>
            <a:effectLst/>
          </p:spPr>
          <p:txBody>
            <a:bodyPr wrap="none" anchor="ctr"/>
            <a:lstStyle/>
            <a:p>
              <a:endParaRPr lang="es-CL"/>
            </a:p>
          </p:txBody>
        </p:sp>
        <p:sp>
          <p:nvSpPr>
            <p:cNvPr id="1679365" name="Line 5"/>
            <p:cNvSpPr>
              <a:spLocks noChangeAspect="1" noChangeShapeType="1"/>
            </p:cNvSpPr>
            <p:nvPr/>
          </p:nvSpPr>
          <p:spPr bwMode="auto">
            <a:xfrm>
              <a:off x="565" y="2100"/>
              <a:ext cx="0" cy="331"/>
            </a:xfrm>
            <a:prstGeom prst="line">
              <a:avLst/>
            </a:prstGeom>
            <a:noFill/>
            <a:ln w="6350">
              <a:solidFill>
                <a:schemeClr val="tx1"/>
              </a:solidFill>
              <a:round/>
              <a:headEnd/>
              <a:tailEnd/>
            </a:ln>
            <a:effectLst/>
          </p:spPr>
          <p:txBody>
            <a:bodyPr wrap="none" anchor="ctr"/>
            <a:lstStyle/>
            <a:p>
              <a:endParaRPr lang="es-CL"/>
            </a:p>
          </p:txBody>
        </p:sp>
        <p:sp>
          <p:nvSpPr>
            <p:cNvPr id="1679366" name="Line 6"/>
            <p:cNvSpPr>
              <a:spLocks noChangeAspect="1" noChangeShapeType="1"/>
            </p:cNvSpPr>
            <p:nvPr/>
          </p:nvSpPr>
          <p:spPr bwMode="auto">
            <a:xfrm>
              <a:off x="583" y="2431"/>
              <a:ext cx="1069" cy="0"/>
            </a:xfrm>
            <a:prstGeom prst="line">
              <a:avLst/>
            </a:prstGeom>
            <a:noFill/>
            <a:ln w="6350">
              <a:solidFill>
                <a:schemeClr val="tx1"/>
              </a:solidFill>
              <a:round/>
              <a:headEnd type="triangle" w="sm" len="sm"/>
              <a:tailEnd type="triangle" w="sm" len="sm"/>
            </a:ln>
            <a:effectLst/>
          </p:spPr>
          <p:txBody>
            <a:bodyPr wrap="none" anchor="ctr"/>
            <a:lstStyle/>
            <a:p>
              <a:endParaRPr lang="es-CL"/>
            </a:p>
          </p:txBody>
        </p:sp>
        <p:sp>
          <p:nvSpPr>
            <p:cNvPr id="1679367" name="Line 7"/>
            <p:cNvSpPr>
              <a:spLocks noChangeAspect="1" noChangeShapeType="1"/>
            </p:cNvSpPr>
            <p:nvPr/>
          </p:nvSpPr>
          <p:spPr bwMode="auto">
            <a:xfrm>
              <a:off x="1641" y="2094"/>
              <a:ext cx="0" cy="236"/>
            </a:xfrm>
            <a:prstGeom prst="line">
              <a:avLst/>
            </a:prstGeom>
            <a:noFill/>
            <a:ln w="6350">
              <a:solidFill>
                <a:schemeClr val="tx1"/>
              </a:solidFill>
              <a:round/>
              <a:headEnd/>
              <a:tailEnd/>
            </a:ln>
            <a:effectLst/>
          </p:spPr>
          <p:txBody>
            <a:bodyPr wrap="none" anchor="ctr"/>
            <a:lstStyle/>
            <a:p>
              <a:endParaRPr lang="es-CL"/>
            </a:p>
          </p:txBody>
        </p:sp>
        <p:sp>
          <p:nvSpPr>
            <p:cNvPr id="1679368" name="Text Box 8"/>
            <p:cNvSpPr txBox="1">
              <a:spLocks noChangeAspect="1" noChangeArrowheads="1"/>
            </p:cNvSpPr>
            <p:nvPr/>
          </p:nvSpPr>
          <p:spPr bwMode="auto">
            <a:xfrm>
              <a:off x="1519" y="2147"/>
              <a:ext cx="58" cy="100"/>
            </a:xfrm>
            <a:prstGeom prst="rect">
              <a:avLst/>
            </a:prstGeom>
            <a:noFill/>
            <a:ln w="12700">
              <a:noFill/>
              <a:miter lim="800000"/>
              <a:headEnd/>
              <a:tailEnd/>
            </a:ln>
            <a:effectLst/>
          </p:spPr>
          <p:txBody>
            <a:bodyPr wrap="none" lIns="3600" tIns="3600" rIns="3600" bIns="3600">
              <a:spAutoFit/>
            </a:bodyPr>
            <a:lstStyle/>
            <a:p>
              <a:pPr algn="ctr" eaLnBrk="0" hangingPunct="0"/>
              <a:r>
                <a:rPr lang="de-DE" sz="1000">
                  <a:solidFill>
                    <a:schemeClr val="tx1"/>
                  </a:solidFill>
                </a:rPr>
                <a:t>A</a:t>
              </a:r>
            </a:p>
          </p:txBody>
        </p:sp>
        <p:sp>
          <p:nvSpPr>
            <p:cNvPr id="1679369" name="Text Box 9"/>
            <p:cNvSpPr txBox="1">
              <a:spLocks noChangeAspect="1" noChangeArrowheads="1"/>
            </p:cNvSpPr>
            <p:nvPr/>
          </p:nvSpPr>
          <p:spPr bwMode="auto">
            <a:xfrm>
              <a:off x="1519" y="2280"/>
              <a:ext cx="58" cy="100"/>
            </a:xfrm>
            <a:prstGeom prst="rect">
              <a:avLst/>
            </a:prstGeom>
            <a:noFill/>
            <a:ln w="12700">
              <a:noFill/>
              <a:miter lim="800000"/>
              <a:headEnd/>
              <a:tailEnd/>
            </a:ln>
            <a:effectLst/>
          </p:spPr>
          <p:txBody>
            <a:bodyPr wrap="none" lIns="3600" tIns="3600" rIns="3600" bIns="3600">
              <a:spAutoFit/>
            </a:bodyPr>
            <a:lstStyle/>
            <a:p>
              <a:pPr algn="ctr" eaLnBrk="0" hangingPunct="0"/>
              <a:r>
                <a:rPr lang="de-DE" sz="1000">
                  <a:solidFill>
                    <a:schemeClr val="tx1"/>
                  </a:solidFill>
                </a:rPr>
                <a:t>B</a:t>
              </a:r>
            </a:p>
          </p:txBody>
        </p:sp>
        <p:sp>
          <p:nvSpPr>
            <p:cNvPr id="1679370" name="Line 10"/>
            <p:cNvSpPr>
              <a:spLocks noChangeAspect="1" noChangeShapeType="1"/>
            </p:cNvSpPr>
            <p:nvPr/>
          </p:nvSpPr>
          <p:spPr bwMode="auto">
            <a:xfrm>
              <a:off x="1445" y="2105"/>
              <a:ext cx="0" cy="148"/>
            </a:xfrm>
            <a:prstGeom prst="line">
              <a:avLst/>
            </a:prstGeom>
            <a:noFill/>
            <a:ln w="6350">
              <a:solidFill>
                <a:schemeClr val="tx1"/>
              </a:solidFill>
              <a:round/>
              <a:headEnd/>
              <a:tailEnd/>
            </a:ln>
            <a:effectLst/>
          </p:spPr>
          <p:txBody>
            <a:bodyPr wrap="none" anchor="ctr"/>
            <a:lstStyle/>
            <a:p>
              <a:endParaRPr lang="es-CL"/>
            </a:p>
          </p:txBody>
        </p:sp>
        <p:sp>
          <p:nvSpPr>
            <p:cNvPr id="1679371" name="Line 11"/>
            <p:cNvSpPr>
              <a:spLocks noChangeAspect="1" noChangeShapeType="1"/>
            </p:cNvSpPr>
            <p:nvPr/>
          </p:nvSpPr>
          <p:spPr bwMode="auto">
            <a:xfrm>
              <a:off x="1413" y="2105"/>
              <a:ext cx="0" cy="271"/>
            </a:xfrm>
            <a:prstGeom prst="line">
              <a:avLst/>
            </a:prstGeom>
            <a:noFill/>
            <a:ln w="6350">
              <a:solidFill>
                <a:schemeClr val="tx1"/>
              </a:solidFill>
              <a:round/>
              <a:headEnd/>
              <a:tailEnd/>
            </a:ln>
            <a:effectLst/>
          </p:spPr>
          <p:txBody>
            <a:bodyPr wrap="none" anchor="ctr"/>
            <a:lstStyle/>
            <a:p>
              <a:endParaRPr lang="es-CL"/>
            </a:p>
          </p:txBody>
        </p:sp>
        <p:sp>
          <p:nvSpPr>
            <p:cNvPr id="1679372" name="Line 12"/>
            <p:cNvSpPr>
              <a:spLocks noChangeAspect="1" noChangeShapeType="1"/>
            </p:cNvSpPr>
            <p:nvPr/>
          </p:nvSpPr>
          <p:spPr bwMode="auto">
            <a:xfrm>
              <a:off x="1447" y="2250"/>
              <a:ext cx="192" cy="0"/>
            </a:xfrm>
            <a:prstGeom prst="line">
              <a:avLst/>
            </a:prstGeom>
            <a:noFill/>
            <a:ln w="6350">
              <a:solidFill>
                <a:schemeClr val="tx1"/>
              </a:solidFill>
              <a:round/>
              <a:headEnd type="triangle" w="sm" len="sm"/>
              <a:tailEnd type="triangle" w="sm" len="sm"/>
            </a:ln>
            <a:effectLst/>
          </p:spPr>
          <p:txBody>
            <a:bodyPr wrap="none" anchor="ctr"/>
            <a:lstStyle/>
            <a:p>
              <a:endParaRPr lang="es-CL"/>
            </a:p>
          </p:txBody>
        </p:sp>
        <p:sp>
          <p:nvSpPr>
            <p:cNvPr id="1679373" name="Line 13"/>
            <p:cNvSpPr>
              <a:spLocks noChangeAspect="1" noChangeShapeType="1"/>
            </p:cNvSpPr>
            <p:nvPr/>
          </p:nvSpPr>
          <p:spPr bwMode="auto">
            <a:xfrm>
              <a:off x="1418" y="2372"/>
              <a:ext cx="251" cy="0"/>
            </a:xfrm>
            <a:prstGeom prst="line">
              <a:avLst/>
            </a:prstGeom>
            <a:noFill/>
            <a:ln w="6350">
              <a:solidFill>
                <a:schemeClr val="tx1"/>
              </a:solidFill>
              <a:round/>
              <a:headEnd type="triangle" w="sm" len="sm"/>
              <a:tailEnd type="triangle" w="sm" len="sm"/>
            </a:ln>
            <a:effectLst/>
          </p:spPr>
          <p:txBody>
            <a:bodyPr wrap="none" anchor="ctr"/>
            <a:lstStyle/>
            <a:p>
              <a:endParaRPr lang="es-CL"/>
            </a:p>
          </p:txBody>
        </p:sp>
        <p:sp>
          <p:nvSpPr>
            <p:cNvPr id="1679374" name="Line 14"/>
            <p:cNvSpPr>
              <a:spLocks noChangeAspect="1" noChangeShapeType="1"/>
            </p:cNvSpPr>
            <p:nvPr/>
          </p:nvSpPr>
          <p:spPr bwMode="auto">
            <a:xfrm>
              <a:off x="538" y="2522"/>
              <a:ext cx="1132" cy="0"/>
            </a:xfrm>
            <a:prstGeom prst="line">
              <a:avLst/>
            </a:prstGeom>
            <a:noFill/>
            <a:ln w="6350">
              <a:solidFill>
                <a:schemeClr val="tx1"/>
              </a:solidFill>
              <a:round/>
              <a:headEnd type="triangle" w="sm" len="sm"/>
              <a:tailEnd type="triangle" w="sm" len="sm"/>
            </a:ln>
            <a:effectLst/>
          </p:spPr>
          <p:txBody>
            <a:bodyPr wrap="none" anchor="ctr"/>
            <a:lstStyle/>
            <a:p>
              <a:endParaRPr lang="es-CL"/>
            </a:p>
          </p:txBody>
        </p:sp>
        <p:sp>
          <p:nvSpPr>
            <p:cNvPr id="1679376" name="Text Box 16"/>
            <p:cNvSpPr txBox="1">
              <a:spLocks noChangeAspect="1" noChangeArrowheads="1"/>
            </p:cNvSpPr>
            <p:nvPr/>
          </p:nvSpPr>
          <p:spPr bwMode="auto">
            <a:xfrm>
              <a:off x="822" y="639"/>
              <a:ext cx="63" cy="100"/>
            </a:xfrm>
            <a:prstGeom prst="rect">
              <a:avLst/>
            </a:prstGeom>
            <a:noFill/>
            <a:ln w="12700">
              <a:noFill/>
              <a:miter lim="800000"/>
              <a:headEnd/>
              <a:tailEnd/>
            </a:ln>
            <a:effectLst/>
          </p:spPr>
          <p:txBody>
            <a:bodyPr wrap="none" lIns="3600" tIns="3600" rIns="3600" bIns="3600">
              <a:spAutoFit/>
            </a:bodyPr>
            <a:lstStyle/>
            <a:p>
              <a:pPr algn="ctr" eaLnBrk="0" hangingPunct="0"/>
              <a:r>
                <a:rPr lang="de-DE" sz="1000">
                  <a:solidFill>
                    <a:schemeClr val="tx1"/>
                  </a:solidFill>
                </a:rPr>
                <a:t>N</a:t>
              </a:r>
            </a:p>
          </p:txBody>
        </p:sp>
        <p:sp>
          <p:nvSpPr>
            <p:cNvPr id="1679377" name="Line 17"/>
            <p:cNvSpPr>
              <a:spLocks noChangeAspect="1" noChangeShapeType="1"/>
            </p:cNvSpPr>
            <p:nvPr/>
          </p:nvSpPr>
          <p:spPr bwMode="auto">
            <a:xfrm>
              <a:off x="626" y="733"/>
              <a:ext cx="472" cy="0"/>
            </a:xfrm>
            <a:prstGeom prst="line">
              <a:avLst/>
            </a:prstGeom>
            <a:noFill/>
            <a:ln w="6350">
              <a:solidFill>
                <a:schemeClr val="tx1"/>
              </a:solidFill>
              <a:round/>
              <a:headEnd type="triangle" w="sm" len="sm"/>
              <a:tailEnd type="triangle" w="sm" len="sm"/>
            </a:ln>
            <a:effectLst/>
          </p:spPr>
          <p:txBody>
            <a:bodyPr wrap="none" anchor="ctr"/>
            <a:lstStyle/>
            <a:p>
              <a:endParaRPr lang="es-CL"/>
            </a:p>
          </p:txBody>
        </p:sp>
        <p:sp>
          <p:nvSpPr>
            <p:cNvPr id="1679378" name="Line 18"/>
            <p:cNvSpPr>
              <a:spLocks noChangeAspect="1" noChangeShapeType="1"/>
            </p:cNvSpPr>
            <p:nvPr/>
          </p:nvSpPr>
          <p:spPr bwMode="auto">
            <a:xfrm>
              <a:off x="629" y="578"/>
              <a:ext cx="1120" cy="0"/>
            </a:xfrm>
            <a:prstGeom prst="line">
              <a:avLst/>
            </a:prstGeom>
            <a:noFill/>
            <a:ln w="6350">
              <a:solidFill>
                <a:schemeClr val="tx1"/>
              </a:solidFill>
              <a:round/>
              <a:headEnd type="triangle" w="sm" len="sm"/>
              <a:tailEnd type="triangle" w="sm" len="sm"/>
            </a:ln>
            <a:effectLst/>
          </p:spPr>
          <p:txBody>
            <a:bodyPr wrap="none" anchor="ctr"/>
            <a:lstStyle/>
            <a:p>
              <a:endParaRPr lang="es-CL"/>
            </a:p>
          </p:txBody>
        </p:sp>
        <p:sp>
          <p:nvSpPr>
            <p:cNvPr id="1679379" name="Line 19"/>
            <p:cNvSpPr>
              <a:spLocks noChangeAspect="1" noChangeShapeType="1"/>
            </p:cNvSpPr>
            <p:nvPr/>
          </p:nvSpPr>
          <p:spPr bwMode="auto">
            <a:xfrm>
              <a:off x="1099" y="733"/>
              <a:ext cx="570" cy="0"/>
            </a:xfrm>
            <a:prstGeom prst="line">
              <a:avLst/>
            </a:prstGeom>
            <a:noFill/>
            <a:ln w="6350">
              <a:solidFill>
                <a:schemeClr val="tx1"/>
              </a:solidFill>
              <a:round/>
              <a:headEnd type="triangle" w="sm" len="sm"/>
              <a:tailEnd type="triangle" w="sm" len="sm"/>
            </a:ln>
            <a:effectLst/>
          </p:spPr>
          <p:txBody>
            <a:bodyPr wrap="none" anchor="ctr"/>
            <a:lstStyle/>
            <a:p>
              <a:endParaRPr lang="es-CL"/>
            </a:p>
          </p:txBody>
        </p:sp>
        <p:sp>
          <p:nvSpPr>
            <p:cNvPr id="1679380" name="Text Box 20"/>
            <p:cNvSpPr txBox="1">
              <a:spLocks noChangeAspect="1" noChangeArrowheads="1"/>
            </p:cNvSpPr>
            <p:nvPr/>
          </p:nvSpPr>
          <p:spPr bwMode="auto">
            <a:xfrm>
              <a:off x="393" y="1843"/>
              <a:ext cx="61" cy="100"/>
            </a:xfrm>
            <a:prstGeom prst="rect">
              <a:avLst/>
            </a:prstGeom>
            <a:noFill/>
            <a:ln w="12700">
              <a:noFill/>
              <a:miter lim="800000"/>
              <a:headEnd/>
              <a:tailEnd/>
            </a:ln>
            <a:effectLst/>
          </p:spPr>
          <p:txBody>
            <a:bodyPr wrap="none" lIns="3600" tIns="3600" rIns="3600" bIns="3600">
              <a:spAutoFit/>
            </a:bodyPr>
            <a:lstStyle/>
            <a:p>
              <a:pPr algn="ctr" eaLnBrk="0" hangingPunct="0"/>
              <a:r>
                <a:rPr lang="de-DE" sz="1000">
                  <a:solidFill>
                    <a:schemeClr val="tx1"/>
                  </a:solidFill>
                </a:rPr>
                <a:t>D</a:t>
              </a:r>
            </a:p>
          </p:txBody>
        </p:sp>
        <p:sp>
          <p:nvSpPr>
            <p:cNvPr id="1679381" name="Line 21"/>
            <p:cNvSpPr>
              <a:spLocks noChangeAspect="1" noChangeShapeType="1"/>
            </p:cNvSpPr>
            <p:nvPr/>
          </p:nvSpPr>
          <p:spPr bwMode="auto">
            <a:xfrm rot="-5400000">
              <a:off x="273" y="1893"/>
              <a:ext cx="377" cy="0"/>
            </a:xfrm>
            <a:prstGeom prst="line">
              <a:avLst/>
            </a:prstGeom>
            <a:noFill/>
            <a:ln w="6350">
              <a:solidFill>
                <a:schemeClr val="tx1"/>
              </a:solidFill>
              <a:round/>
              <a:headEnd type="triangle" w="sm" len="sm"/>
              <a:tailEnd type="triangle" w="sm" len="sm"/>
            </a:ln>
            <a:effectLst/>
          </p:spPr>
          <p:txBody>
            <a:bodyPr wrap="none" anchor="ctr"/>
            <a:lstStyle/>
            <a:p>
              <a:endParaRPr lang="es-CL"/>
            </a:p>
          </p:txBody>
        </p:sp>
        <p:sp>
          <p:nvSpPr>
            <p:cNvPr id="1679382" name="Line 22"/>
            <p:cNvSpPr>
              <a:spLocks noChangeAspect="1" noChangeShapeType="1"/>
            </p:cNvSpPr>
            <p:nvPr/>
          </p:nvSpPr>
          <p:spPr bwMode="auto">
            <a:xfrm rot="-5400000">
              <a:off x="901" y="2014"/>
              <a:ext cx="138" cy="0"/>
            </a:xfrm>
            <a:prstGeom prst="line">
              <a:avLst/>
            </a:prstGeom>
            <a:noFill/>
            <a:ln w="6350">
              <a:solidFill>
                <a:schemeClr val="tx1"/>
              </a:solidFill>
              <a:round/>
              <a:headEnd type="triangle" w="sm" len="sm"/>
              <a:tailEnd type="triangle" w="sm" len="sm"/>
            </a:ln>
            <a:effectLst/>
          </p:spPr>
          <p:txBody>
            <a:bodyPr wrap="none" anchor="ctr"/>
            <a:lstStyle/>
            <a:p>
              <a:endParaRPr lang="es-CL"/>
            </a:p>
          </p:txBody>
        </p:sp>
        <p:sp>
          <p:nvSpPr>
            <p:cNvPr id="1679383" name="Line 23"/>
            <p:cNvSpPr>
              <a:spLocks noChangeShapeType="1"/>
            </p:cNvSpPr>
            <p:nvPr/>
          </p:nvSpPr>
          <p:spPr bwMode="auto">
            <a:xfrm flipH="1">
              <a:off x="451" y="1701"/>
              <a:ext cx="111" cy="0"/>
            </a:xfrm>
            <a:prstGeom prst="line">
              <a:avLst/>
            </a:prstGeom>
            <a:noFill/>
            <a:ln w="6350">
              <a:solidFill>
                <a:schemeClr val="tx1"/>
              </a:solidFill>
              <a:round/>
              <a:headEnd/>
              <a:tailEnd/>
            </a:ln>
            <a:effectLst/>
          </p:spPr>
          <p:txBody>
            <a:bodyPr wrap="none" anchor="ctr"/>
            <a:lstStyle/>
            <a:p>
              <a:endParaRPr lang="es-CL"/>
            </a:p>
          </p:txBody>
        </p:sp>
        <p:sp>
          <p:nvSpPr>
            <p:cNvPr id="1679384" name="Line 24"/>
            <p:cNvSpPr>
              <a:spLocks noChangeShapeType="1"/>
            </p:cNvSpPr>
            <p:nvPr/>
          </p:nvSpPr>
          <p:spPr bwMode="auto">
            <a:xfrm flipV="1">
              <a:off x="629" y="527"/>
              <a:ext cx="0" cy="500"/>
            </a:xfrm>
            <a:prstGeom prst="line">
              <a:avLst/>
            </a:prstGeom>
            <a:noFill/>
            <a:ln w="6350">
              <a:solidFill>
                <a:schemeClr val="tx1"/>
              </a:solidFill>
              <a:round/>
              <a:headEnd/>
              <a:tailEnd/>
            </a:ln>
            <a:effectLst/>
          </p:spPr>
          <p:txBody>
            <a:bodyPr wrap="none" anchor="ctr"/>
            <a:lstStyle/>
            <a:p>
              <a:endParaRPr lang="es-CL"/>
            </a:p>
          </p:txBody>
        </p:sp>
        <p:sp>
          <p:nvSpPr>
            <p:cNvPr id="1679385" name="Line 25"/>
            <p:cNvSpPr>
              <a:spLocks noChangeShapeType="1"/>
            </p:cNvSpPr>
            <p:nvPr/>
          </p:nvSpPr>
          <p:spPr bwMode="auto">
            <a:xfrm flipV="1">
              <a:off x="1102" y="685"/>
              <a:ext cx="0" cy="306"/>
            </a:xfrm>
            <a:prstGeom prst="line">
              <a:avLst/>
            </a:prstGeom>
            <a:noFill/>
            <a:ln w="6350">
              <a:solidFill>
                <a:schemeClr val="tx1"/>
              </a:solidFill>
              <a:round/>
              <a:headEnd/>
              <a:tailEnd/>
            </a:ln>
            <a:effectLst/>
          </p:spPr>
          <p:txBody>
            <a:bodyPr wrap="none" anchor="ctr"/>
            <a:lstStyle/>
            <a:p>
              <a:endParaRPr lang="es-CL"/>
            </a:p>
          </p:txBody>
        </p:sp>
        <p:sp>
          <p:nvSpPr>
            <p:cNvPr id="1679387" name="Text Box 27"/>
            <p:cNvSpPr txBox="1">
              <a:spLocks noChangeAspect="1" noChangeArrowheads="1"/>
            </p:cNvSpPr>
            <p:nvPr/>
          </p:nvSpPr>
          <p:spPr bwMode="auto">
            <a:xfrm>
              <a:off x="1009" y="1976"/>
              <a:ext cx="56" cy="100"/>
            </a:xfrm>
            <a:prstGeom prst="rect">
              <a:avLst/>
            </a:prstGeom>
            <a:noFill/>
            <a:ln w="12700">
              <a:noFill/>
              <a:miter lim="800000"/>
              <a:headEnd/>
              <a:tailEnd/>
            </a:ln>
            <a:effectLst/>
          </p:spPr>
          <p:txBody>
            <a:bodyPr wrap="none" lIns="3600" tIns="3600" rIns="3600" bIns="3600">
              <a:spAutoFit/>
            </a:bodyPr>
            <a:lstStyle/>
            <a:p>
              <a:pPr algn="ctr" eaLnBrk="0" hangingPunct="0"/>
              <a:r>
                <a:rPr lang="de-DE" sz="1000">
                  <a:solidFill>
                    <a:schemeClr val="tx1"/>
                  </a:solidFill>
                </a:rPr>
                <a:t>E</a:t>
              </a:r>
            </a:p>
          </p:txBody>
        </p:sp>
        <p:sp>
          <p:nvSpPr>
            <p:cNvPr id="1679388" name="Line 28"/>
            <p:cNvSpPr>
              <a:spLocks noChangeShapeType="1"/>
            </p:cNvSpPr>
            <p:nvPr/>
          </p:nvSpPr>
          <p:spPr bwMode="auto">
            <a:xfrm flipV="1">
              <a:off x="1753" y="542"/>
              <a:ext cx="0" cy="605"/>
            </a:xfrm>
            <a:prstGeom prst="line">
              <a:avLst/>
            </a:prstGeom>
            <a:noFill/>
            <a:ln w="6350">
              <a:solidFill>
                <a:schemeClr val="tx1"/>
              </a:solidFill>
              <a:round/>
              <a:headEnd/>
              <a:tailEnd/>
            </a:ln>
            <a:effectLst/>
          </p:spPr>
          <p:txBody>
            <a:bodyPr wrap="none" anchor="ctr"/>
            <a:lstStyle/>
            <a:p>
              <a:endParaRPr lang="es-CL"/>
            </a:p>
          </p:txBody>
        </p:sp>
        <p:sp>
          <p:nvSpPr>
            <p:cNvPr id="1679389" name="Line 29"/>
            <p:cNvSpPr>
              <a:spLocks noChangeShapeType="1"/>
            </p:cNvSpPr>
            <p:nvPr/>
          </p:nvSpPr>
          <p:spPr bwMode="auto">
            <a:xfrm>
              <a:off x="385" y="2094"/>
              <a:ext cx="1457" cy="0"/>
            </a:xfrm>
            <a:prstGeom prst="line">
              <a:avLst/>
            </a:prstGeom>
            <a:noFill/>
            <a:ln w="38100">
              <a:solidFill>
                <a:schemeClr val="tx1"/>
              </a:solidFill>
              <a:round/>
              <a:headEnd/>
              <a:tailEnd/>
            </a:ln>
            <a:effectLst/>
          </p:spPr>
          <p:txBody>
            <a:bodyPr wrap="none" anchor="ctr"/>
            <a:lstStyle/>
            <a:p>
              <a:endParaRPr lang="es-CL"/>
            </a:p>
          </p:txBody>
        </p:sp>
        <p:sp>
          <p:nvSpPr>
            <p:cNvPr id="1679390" name="Text Box 30"/>
            <p:cNvSpPr txBox="1">
              <a:spLocks noChangeAspect="1" noChangeArrowheads="1"/>
            </p:cNvSpPr>
            <p:nvPr/>
          </p:nvSpPr>
          <p:spPr bwMode="auto">
            <a:xfrm>
              <a:off x="1354" y="639"/>
              <a:ext cx="64" cy="90"/>
            </a:xfrm>
            <a:prstGeom prst="rect">
              <a:avLst/>
            </a:prstGeom>
            <a:noFill/>
            <a:ln w="12700">
              <a:noFill/>
              <a:miter lim="800000"/>
              <a:headEnd/>
              <a:tailEnd/>
            </a:ln>
            <a:effectLst/>
          </p:spPr>
          <p:txBody>
            <a:bodyPr wrap="none" lIns="3600" tIns="3600" rIns="3600" bIns="3600">
              <a:spAutoFit/>
            </a:bodyPr>
            <a:lstStyle/>
            <a:p>
              <a:pPr algn="ctr" eaLnBrk="0" hangingPunct="0"/>
              <a:r>
                <a:rPr lang="de-DE" sz="900">
                  <a:solidFill>
                    <a:schemeClr val="tx1"/>
                  </a:solidFill>
                </a:rPr>
                <a:t>M</a:t>
              </a:r>
            </a:p>
          </p:txBody>
        </p:sp>
        <p:sp>
          <p:nvSpPr>
            <p:cNvPr id="1679391" name="Text Box 31"/>
            <p:cNvSpPr txBox="1">
              <a:spLocks noChangeAspect="1" noChangeArrowheads="1"/>
            </p:cNvSpPr>
            <p:nvPr/>
          </p:nvSpPr>
          <p:spPr bwMode="auto">
            <a:xfrm>
              <a:off x="1069" y="2323"/>
              <a:ext cx="88" cy="90"/>
            </a:xfrm>
            <a:prstGeom prst="rect">
              <a:avLst/>
            </a:prstGeom>
            <a:noFill/>
            <a:ln w="12700">
              <a:noFill/>
              <a:miter lim="800000"/>
              <a:headEnd/>
              <a:tailEnd/>
            </a:ln>
            <a:effectLst/>
          </p:spPr>
          <p:txBody>
            <a:bodyPr wrap="none" lIns="3600" tIns="3600" rIns="3600" bIns="3600">
              <a:spAutoFit/>
            </a:bodyPr>
            <a:lstStyle/>
            <a:p>
              <a:pPr algn="ctr" eaLnBrk="0" hangingPunct="0"/>
              <a:r>
                <a:rPr lang="de-DE" sz="900">
                  <a:solidFill>
                    <a:schemeClr val="tx1"/>
                  </a:solidFill>
                </a:rPr>
                <a:t>C</a:t>
              </a:r>
              <a:r>
                <a:rPr lang="de-DE" sz="900" baseline="-25000">
                  <a:solidFill>
                    <a:schemeClr val="tx1"/>
                  </a:solidFill>
                </a:rPr>
                <a:t>A</a:t>
              </a:r>
              <a:endParaRPr lang="de-DE" sz="900">
                <a:solidFill>
                  <a:schemeClr val="tx1"/>
                </a:solidFill>
              </a:endParaRPr>
            </a:p>
          </p:txBody>
        </p:sp>
        <p:sp>
          <p:nvSpPr>
            <p:cNvPr id="1679392" name="Text Box 32"/>
            <p:cNvSpPr txBox="1">
              <a:spLocks noChangeAspect="1" noChangeArrowheads="1"/>
            </p:cNvSpPr>
            <p:nvPr/>
          </p:nvSpPr>
          <p:spPr bwMode="auto">
            <a:xfrm>
              <a:off x="1042" y="2448"/>
              <a:ext cx="88" cy="90"/>
            </a:xfrm>
            <a:prstGeom prst="rect">
              <a:avLst/>
            </a:prstGeom>
            <a:noFill/>
            <a:ln w="12700">
              <a:noFill/>
              <a:miter lim="800000"/>
              <a:headEnd/>
              <a:tailEnd/>
            </a:ln>
            <a:effectLst/>
          </p:spPr>
          <p:txBody>
            <a:bodyPr wrap="none" lIns="3600" tIns="3600" rIns="3600" bIns="3600">
              <a:spAutoFit/>
            </a:bodyPr>
            <a:lstStyle/>
            <a:p>
              <a:pPr algn="ctr" eaLnBrk="0" hangingPunct="0"/>
              <a:r>
                <a:rPr lang="de-DE" sz="900">
                  <a:solidFill>
                    <a:schemeClr val="tx1"/>
                  </a:solidFill>
                </a:rPr>
                <a:t>C</a:t>
              </a:r>
              <a:r>
                <a:rPr lang="de-DE" sz="900" baseline="-25000">
                  <a:solidFill>
                    <a:schemeClr val="tx1"/>
                  </a:solidFill>
                </a:rPr>
                <a:t>B</a:t>
              </a:r>
              <a:endParaRPr lang="de-DE" sz="900">
                <a:solidFill>
                  <a:schemeClr val="tx1"/>
                </a:solidFill>
              </a:endParaRPr>
            </a:p>
          </p:txBody>
        </p:sp>
        <p:sp>
          <p:nvSpPr>
            <p:cNvPr id="1679426" name="Line 66"/>
            <p:cNvSpPr>
              <a:spLocks noChangeAspect="1" noChangeShapeType="1"/>
            </p:cNvSpPr>
            <p:nvPr/>
          </p:nvSpPr>
          <p:spPr bwMode="auto">
            <a:xfrm>
              <a:off x="529" y="2101"/>
              <a:ext cx="0" cy="376"/>
            </a:xfrm>
            <a:prstGeom prst="line">
              <a:avLst/>
            </a:prstGeom>
            <a:noFill/>
            <a:ln w="6350">
              <a:solidFill>
                <a:schemeClr val="tx1"/>
              </a:solidFill>
              <a:round/>
              <a:headEnd/>
              <a:tailEnd/>
            </a:ln>
            <a:effectLst/>
          </p:spPr>
          <p:txBody>
            <a:bodyPr wrap="none" anchor="ctr"/>
            <a:lstStyle/>
            <a:p>
              <a:endParaRPr lang="es-CL"/>
            </a:p>
          </p:txBody>
        </p:sp>
      </p:grpSp>
      <p:graphicFrame>
        <p:nvGraphicFramePr>
          <p:cNvPr id="1679428" name="Group 68"/>
          <p:cNvGraphicFramePr>
            <a:graphicFrameLocks noGrp="1"/>
          </p:cNvGraphicFramePr>
          <p:nvPr/>
        </p:nvGraphicFramePr>
        <p:xfrm>
          <a:off x="25400" y="4451350"/>
          <a:ext cx="5038725" cy="1930402"/>
        </p:xfrm>
        <a:graphic>
          <a:graphicData uri="http://schemas.openxmlformats.org/drawingml/2006/table">
            <a:tbl>
              <a:tblPr/>
              <a:tblGrid>
                <a:gridCol w="3640138"/>
                <a:gridCol w="1398587"/>
              </a:tblGrid>
              <a:tr h="385763">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Ancho</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7.95 mts.</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r>
              <a:tr h="385763">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Alto</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8.61 mts.</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r>
              <a:tr h="387350">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Largo sin equipo hid. ½ H + P</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12.12 mts.    </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r>
              <a:tr h="385763">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Largo de Mango</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5.60 mts.</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r>
              <a:tr h="385763">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Largo de pluma</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7.60 mts.</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99FF"/>
                    </a:solidFill>
                  </a:tcPr>
                </a:tc>
              </a:tr>
            </a:tbl>
          </a:graphicData>
        </a:graphic>
      </p:graphicFrame>
      <p:sp>
        <p:nvSpPr>
          <p:cNvPr id="1679450" name="Rectangle 90"/>
          <p:cNvSpPr>
            <a:spLocks noChangeArrowheads="1"/>
          </p:cNvSpPr>
          <p:nvPr/>
        </p:nvSpPr>
        <p:spPr bwMode="auto">
          <a:xfrm>
            <a:off x="0" y="44450"/>
            <a:ext cx="9144000" cy="838200"/>
          </a:xfrm>
          <a:prstGeom prst="rect">
            <a:avLst/>
          </a:prstGeom>
          <a:noFill/>
          <a:ln w="9525">
            <a:noFill/>
            <a:miter lim="800000"/>
            <a:headEnd/>
            <a:tailEnd/>
          </a:ln>
          <a:effectLst/>
        </p:spPr>
        <p:txBody>
          <a:bodyPr lIns="180000" tIns="0" rIns="180000" bIns="0" anchor="ctr"/>
          <a:lstStyle/>
          <a:p>
            <a:pPr>
              <a:lnSpc>
                <a:spcPct val="80000"/>
              </a:lnSpc>
            </a:pPr>
            <a:r>
              <a:rPr lang="es-ES" sz="3200" b="1"/>
              <a:t>Dimensiones básicas</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pitchFamily="34" charset="0"/>
              <a:buChar char="•"/>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r>
              <a:rPr lang="es-ES_tradnl" sz="1900" b="1">
                <a:solidFill>
                  <a:srgbClr val="000099"/>
                </a:solidFill>
                <a:latin typeface="Arial" pitchFamily="34" charset="0"/>
              </a:rPr>
              <a:t>      </a:t>
            </a: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p:txBody>
      </p:sp>
      <p:sp>
        <p:nvSpPr>
          <p:cNvPr id="7" name="6 Rectángulo"/>
          <p:cNvSpPr/>
          <p:nvPr/>
        </p:nvSpPr>
        <p:spPr>
          <a:xfrm>
            <a:off x="142875" y="220784"/>
            <a:ext cx="4572000" cy="707886"/>
          </a:xfrm>
          <a:prstGeom prst="rect">
            <a:avLst/>
          </a:prstGeom>
        </p:spPr>
        <p:txBody>
          <a:bodyPr>
            <a:spAutoFit/>
          </a:bodyPr>
          <a:lstStyle/>
          <a:p>
            <a:pPr>
              <a:defRPr/>
            </a:pPr>
            <a:r>
              <a:rPr lang="es-ES_tradnl" sz="2000" b="1" dirty="0" smtClean="0">
                <a:solidFill>
                  <a:srgbClr val="000099"/>
                </a:solidFill>
                <a:effectLst>
                  <a:outerShdw blurRad="38100" dist="38100" dir="2700000" algn="tl">
                    <a:srgbClr val="000000"/>
                  </a:outerShdw>
                </a:effectLst>
                <a:latin typeface="Arial Black" pitchFamily="34" charset="0"/>
              </a:rPr>
              <a:t>PROCESOS DE OPERACIÓN Y MANTENIMIENTO</a:t>
            </a:r>
            <a:endParaRPr lang="es-CL" sz="2000" dirty="0"/>
          </a:p>
        </p:txBody>
      </p:sp>
      <p:pic>
        <p:nvPicPr>
          <p:cNvPr id="15364" name="Picture 2" descr="C:\Users\enrique\Desktop\tronaduras\Imagen 459.jpg"/>
          <p:cNvPicPr>
            <a:picLocks noChangeAspect="1" noChangeArrowheads="1"/>
          </p:cNvPicPr>
          <p:nvPr/>
        </p:nvPicPr>
        <p:blipFill>
          <a:blip r:embed="rId2" cstate="print"/>
          <a:srcRect/>
          <a:stretch>
            <a:fillRect/>
          </a:stretch>
        </p:blipFill>
        <p:spPr bwMode="auto">
          <a:xfrm>
            <a:off x="1157313" y="1487488"/>
            <a:ext cx="6986587" cy="4656137"/>
          </a:xfrm>
          <a:prstGeom prst="rect">
            <a:avLst/>
          </a:prstGeom>
          <a:noFill/>
          <a:ln w="9525">
            <a:noFill/>
            <a:miter lim="800000"/>
            <a:headEnd/>
            <a:tailEnd/>
          </a:ln>
        </p:spPr>
      </p:pic>
      <p:sp>
        <p:nvSpPr>
          <p:cNvPr id="15365" name="4 CuadroTexto"/>
          <p:cNvSpPr txBox="1">
            <a:spLocks noChangeArrowheads="1"/>
          </p:cNvSpPr>
          <p:nvPr/>
        </p:nvSpPr>
        <p:spPr bwMode="auto">
          <a:xfrm>
            <a:off x="3000393" y="895335"/>
            <a:ext cx="4143375" cy="369332"/>
          </a:xfrm>
          <a:prstGeom prst="rect">
            <a:avLst/>
          </a:prstGeom>
          <a:noFill/>
          <a:ln w="9525">
            <a:noFill/>
            <a:miter lim="800000"/>
            <a:headEnd/>
            <a:tailEnd/>
          </a:ln>
        </p:spPr>
        <p:txBody>
          <a:bodyPr>
            <a:spAutoFit/>
          </a:bodyPr>
          <a:lstStyle/>
          <a:p>
            <a:r>
              <a:rPr lang="es-MX" b="1" dirty="0"/>
              <a:t>MINERIA </a:t>
            </a:r>
            <a:r>
              <a:rPr lang="es-MX" b="1" dirty="0" smtClean="0"/>
              <a:t>A CIELO </a:t>
            </a:r>
            <a:r>
              <a:rPr lang="es-MX" b="1" dirty="0"/>
              <a:t>ABIERTO</a:t>
            </a:r>
            <a:endParaRPr lang="es-CL"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1558" name="Group 150"/>
          <p:cNvGraphicFramePr>
            <a:graphicFrameLocks noGrp="1"/>
          </p:cNvGraphicFramePr>
          <p:nvPr>
            <p:ph/>
          </p:nvPr>
        </p:nvGraphicFramePr>
        <p:xfrm>
          <a:off x="323850" y="1125538"/>
          <a:ext cx="7391400" cy="4992690"/>
        </p:xfrm>
        <a:graphic>
          <a:graphicData uri="http://schemas.openxmlformats.org/drawingml/2006/table">
            <a:tbl>
              <a:tblPr/>
              <a:tblGrid>
                <a:gridCol w="3994150"/>
                <a:gridCol w="722313"/>
                <a:gridCol w="2674937"/>
              </a:tblGrid>
              <a:tr h="671513">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pitchFamily="34" charset="0"/>
                        <a:buNone/>
                        <a:tabLst/>
                      </a:pPr>
                      <a:endParaRPr kumimoji="0" lang="de-DE" sz="1800" b="0" i="0" u="none" strike="noStrike" cap="none" normalizeH="0" baseline="0" smtClean="0">
                        <a:ln>
                          <a:noFill/>
                        </a:ln>
                        <a:solidFill>
                          <a:schemeClr val="tx1"/>
                        </a:solidFill>
                        <a:effectLst/>
                        <a:latin typeface="Arial" pitchFamily="34" charset="0"/>
                        <a:ea typeface="ＭＳ Ｐゴシック" pitchFamily="-110" charset="-128"/>
                      </a:endParaRPr>
                    </a:p>
                  </a:txBody>
                  <a:tcPr anchor="ctr" horzOverflow="overflow">
                    <a:lnL cap="flat">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pitchFamily="34" charset="0"/>
                        <a:buNone/>
                        <a:tabLst/>
                      </a:pPr>
                      <a:endParaRPr kumimoji="0" lang="de-DE" sz="1800" b="0" i="0" u="none" strike="noStrike" cap="none" normalizeH="0" baseline="0" smtClean="0">
                        <a:ln>
                          <a:noFill/>
                        </a:ln>
                        <a:solidFill>
                          <a:schemeClr val="tx1"/>
                        </a:solidFill>
                        <a:effectLst/>
                        <a:latin typeface="Arial" pitchFamily="34" charset="0"/>
                        <a:ea typeface="ＭＳ Ｐゴシック" pitchFamily="-110" charset="-128"/>
                      </a:endParaRPr>
                    </a:p>
                  </a:txBody>
                  <a:tcPr anchor="ctr" horzOverflow="overflow">
                    <a:lnL>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
                          <a:schemeClr val="accent2"/>
                        </a:buClr>
                        <a:buSzTx/>
                        <a:buFont typeface="Arial" pitchFamily="34" charset="0"/>
                        <a:buNone/>
                        <a:tabLst/>
                      </a:pPr>
                      <a:r>
                        <a:rPr kumimoji="0" lang="en-GB" sz="1800" b="0" i="0" u="none" strike="noStrike" cap="none" normalizeH="0" baseline="0" smtClean="0">
                          <a:ln>
                            <a:noFill/>
                          </a:ln>
                          <a:solidFill>
                            <a:schemeClr val="tx1"/>
                          </a:solidFill>
                          <a:effectLst/>
                          <a:latin typeface="Arial" pitchFamily="34" charset="0"/>
                          <a:ea typeface="ＭＳ Ｐゴシック" pitchFamily="-110" charset="-128"/>
                          <a:cs typeface="Arial" pitchFamily="34" charset="0"/>
                        </a:rPr>
                        <a:t>PC 5500</a:t>
                      </a:r>
                      <a:endParaRPr kumimoji="0" lang="en-GB" sz="1800" b="0" i="0" u="none" strike="noStrike" cap="none" normalizeH="0" baseline="0" smtClean="0">
                        <a:ln>
                          <a:noFill/>
                        </a:ln>
                        <a:solidFill>
                          <a:schemeClr val="tx1"/>
                        </a:solidFill>
                        <a:effectLst/>
                        <a:latin typeface="Arial" pitchFamily="34" charset="0"/>
                        <a:ea typeface="ＭＳ Ｐゴシック" pitchFamily="-11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r>
              <a:tr h="631825">
                <a:tc>
                  <a:txBody>
                    <a:bodyPr/>
                    <a:lstStyle/>
                    <a:p>
                      <a:pPr marL="0" marR="0" lvl="0" indent="0" algn="l" defTabSz="914400" rtl="0" eaLnBrk="1" fontAlgn="t" latinLnBrk="0" hangingPunct="1">
                        <a:lnSpc>
                          <a:spcPct val="90000"/>
                        </a:lnSpc>
                        <a:spcBef>
                          <a:spcPct val="0"/>
                        </a:spcBef>
                        <a:spcAft>
                          <a:spcPct val="0"/>
                        </a:spcAft>
                        <a:buClr>
                          <a:schemeClr val="accent2"/>
                        </a:buClr>
                        <a:buSzTx/>
                        <a:buFont typeface="Arial" pitchFamily="34" charset="0"/>
                        <a:buNone/>
                        <a:tabLst/>
                      </a:pPr>
                      <a:r>
                        <a:rPr kumimoji="0" lang="en-GB" sz="1800" b="0" i="0" u="none" strike="noStrike" cap="none" normalizeH="0" baseline="0" smtClean="0">
                          <a:ln>
                            <a:noFill/>
                          </a:ln>
                          <a:solidFill>
                            <a:schemeClr val="tx1"/>
                          </a:solidFill>
                          <a:effectLst/>
                          <a:latin typeface="Arial" pitchFamily="34" charset="0"/>
                          <a:ea typeface="ＭＳ Ｐゴシック" pitchFamily="-110" charset="-128"/>
                          <a:cs typeface="Arial" pitchFamily="34" charset="0"/>
                        </a:rPr>
                        <a:t>Motor Diesel</a:t>
                      </a:r>
                      <a:endParaRPr kumimoji="0" lang="en-GB" sz="1800" b="0" i="0" u="none" strike="noStrike" cap="none" normalizeH="0" baseline="0" smtClean="0">
                        <a:ln>
                          <a:noFill/>
                        </a:ln>
                        <a:solidFill>
                          <a:schemeClr val="tx1"/>
                        </a:solidFill>
                        <a:effectLst/>
                        <a:latin typeface="Arial" pitchFamily="34" charset="0"/>
                        <a:ea typeface="ＭＳ Ｐゴシック" pitchFamily="-110" charset="-128"/>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l" defTabSz="914400" rtl="0" eaLnBrk="1" fontAlgn="t" latinLnBrk="0" hangingPunct="1">
                        <a:lnSpc>
                          <a:spcPct val="90000"/>
                        </a:lnSpc>
                        <a:spcBef>
                          <a:spcPct val="0"/>
                        </a:spcBef>
                        <a:spcAft>
                          <a:spcPct val="0"/>
                        </a:spcAft>
                        <a:buClr>
                          <a:schemeClr val="accent2"/>
                        </a:buClr>
                        <a:buSzTx/>
                        <a:buFont typeface="Arial" pitchFamily="34" charset="0"/>
                        <a:buNone/>
                        <a:tabLst/>
                      </a:pPr>
                      <a:r>
                        <a:rPr kumimoji="0" lang="en-GB" sz="1800" b="0" i="0" u="none" strike="noStrike" cap="none" normalizeH="0" baseline="0" smtClean="0">
                          <a:ln>
                            <a:noFill/>
                          </a:ln>
                          <a:solidFill>
                            <a:schemeClr val="tx1"/>
                          </a:solidFill>
                          <a:effectLst/>
                          <a:latin typeface="Arial" pitchFamily="34" charset="0"/>
                          <a:ea typeface="ＭＳ Ｐゴシック" pitchFamily="-110" charset="-128"/>
                        </a:rPr>
                        <a:t>Mod.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ctr" defTabSz="914400" rtl="0" eaLnBrk="1" fontAlgn="ctr" latinLnBrk="0" hangingPunct="1">
                        <a:lnSpc>
                          <a:spcPct val="90000"/>
                        </a:lnSpc>
                        <a:spcBef>
                          <a:spcPct val="0"/>
                        </a:spcBef>
                        <a:spcAft>
                          <a:spcPct val="0"/>
                        </a:spcAft>
                        <a:buClr>
                          <a:schemeClr val="accent2"/>
                        </a:buClr>
                        <a:buSzTx/>
                        <a:buFont typeface="Arial" pitchFamily="34" charset="0"/>
                        <a:buNone/>
                        <a:tabLst/>
                      </a:pPr>
                      <a:r>
                        <a:rPr kumimoji="0" lang="en-GB" sz="1800" b="0" i="0" u="none" strike="noStrike" cap="none" normalizeH="0" baseline="0" smtClean="0">
                          <a:ln>
                            <a:noFill/>
                          </a:ln>
                          <a:solidFill>
                            <a:schemeClr val="tx1"/>
                          </a:solidFill>
                          <a:effectLst/>
                          <a:latin typeface="Arial" pitchFamily="34" charset="0"/>
                          <a:ea typeface="ＭＳ Ｐゴシック" pitchFamily="-110" charset="-128"/>
                          <a:cs typeface="Arial" pitchFamily="34" charset="0"/>
                        </a:rPr>
                        <a:t>Cummins KTTA -38 </a:t>
                      </a:r>
                      <a:endParaRPr kumimoji="0" lang="en-GB" sz="1800" b="0" i="0" u="none" strike="noStrike" cap="none" normalizeH="0" baseline="0" smtClean="0">
                        <a:ln>
                          <a:noFill/>
                        </a:ln>
                        <a:solidFill>
                          <a:schemeClr val="tx1"/>
                        </a:solidFill>
                        <a:effectLst/>
                        <a:latin typeface="Arial" pitchFamily="34" charset="0"/>
                        <a:ea typeface="ＭＳ Ｐゴシック" pitchFamily="-11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r>
              <a:tr h="647700">
                <a:tc>
                  <a:txBody>
                    <a:bodyPr/>
                    <a:lstStyle/>
                    <a:p>
                      <a:pPr marL="0" marR="0" lvl="0" indent="0" algn="l" defTabSz="914400" rtl="0" eaLnBrk="1" fontAlgn="ctr" latinLnBrk="0" hangingPunct="1">
                        <a:lnSpc>
                          <a:spcPct val="90000"/>
                        </a:lnSpc>
                        <a:spcBef>
                          <a:spcPct val="0"/>
                        </a:spcBef>
                        <a:spcAft>
                          <a:spcPct val="0"/>
                        </a:spcAft>
                        <a:buClr>
                          <a:schemeClr val="accent2"/>
                        </a:buClr>
                        <a:buSzTx/>
                        <a:buFont typeface="Arial" pitchFamily="34" charset="0"/>
                        <a:buNone/>
                        <a:tabLst/>
                      </a:pPr>
                      <a:r>
                        <a:rPr kumimoji="0" lang="en-GB" sz="1800" b="0" i="0" u="none" strike="noStrike" cap="none" normalizeH="0" baseline="0" smtClean="0">
                          <a:ln>
                            <a:noFill/>
                          </a:ln>
                          <a:solidFill>
                            <a:schemeClr val="tx1"/>
                          </a:solidFill>
                          <a:effectLst/>
                          <a:latin typeface="Arial" pitchFamily="34" charset="0"/>
                          <a:ea typeface="ＭＳ Ｐゴシック" pitchFamily="-110" charset="-128"/>
                          <a:cs typeface="Arial" pitchFamily="34" charset="0"/>
                        </a:rPr>
                        <a:t>Potencia Maxima RPM@1800</a:t>
                      </a:r>
                      <a:endParaRPr kumimoji="0" lang="en-GB" sz="1800" b="0" i="0" u="none" strike="noStrike" cap="none" normalizeH="0" baseline="0" smtClean="0">
                        <a:ln>
                          <a:noFill/>
                        </a:ln>
                        <a:solidFill>
                          <a:schemeClr val="tx1"/>
                        </a:solidFill>
                        <a:effectLst/>
                        <a:latin typeface="Arial" pitchFamily="34" charset="0"/>
                        <a:ea typeface="ＭＳ Ｐゴシック" pitchFamily="-110" charset="-128"/>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l" defTabSz="914400" rtl="0" eaLnBrk="1" fontAlgn="ctr" latinLnBrk="0" hangingPunct="1">
                        <a:lnSpc>
                          <a:spcPct val="90000"/>
                        </a:lnSpc>
                        <a:spcBef>
                          <a:spcPct val="0"/>
                        </a:spcBef>
                        <a:spcAft>
                          <a:spcPct val="0"/>
                        </a:spcAft>
                        <a:buClr>
                          <a:schemeClr val="accent2"/>
                        </a:buClr>
                        <a:buSzTx/>
                        <a:buFont typeface="Arial" pitchFamily="34" charset="0"/>
                        <a:buNone/>
                        <a:tabLst/>
                      </a:pPr>
                      <a:r>
                        <a:rPr kumimoji="0" lang="en-GB" sz="1800" b="0" i="0" u="none" strike="noStrike" cap="none" normalizeH="0" baseline="0" smtClean="0">
                          <a:ln>
                            <a:noFill/>
                          </a:ln>
                          <a:solidFill>
                            <a:schemeClr val="tx1"/>
                          </a:solidFill>
                          <a:effectLst/>
                          <a:latin typeface="Arial" pitchFamily="34" charset="0"/>
                          <a:ea typeface="ＭＳ Ｐゴシック" pitchFamily="-110" charset="-128"/>
                          <a:cs typeface="Arial" pitchFamily="34" charset="0"/>
                        </a:rPr>
                        <a:t>HP</a:t>
                      </a:r>
                      <a:endParaRPr kumimoji="0" lang="en-GB" sz="1800" b="0" i="0" u="none" strike="noStrike" cap="none" normalizeH="0" baseline="0" smtClean="0">
                        <a:ln>
                          <a:noFill/>
                        </a:ln>
                        <a:solidFill>
                          <a:schemeClr val="tx1"/>
                        </a:solidFill>
                        <a:effectLst/>
                        <a:latin typeface="Arial" pitchFamily="34" charset="0"/>
                        <a:ea typeface="ＭＳ Ｐゴシック" pitchFamily="-11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ctr" defTabSz="914400" rtl="0" eaLnBrk="1" fontAlgn="ctr" latinLnBrk="0" hangingPunct="1">
                        <a:lnSpc>
                          <a:spcPct val="90000"/>
                        </a:lnSpc>
                        <a:spcBef>
                          <a:spcPct val="0"/>
                        </a:spcBef>
                        <a:spcAft>
                          <a:spcPct val="0"/>
                        </a:spcAft>
                        <a:buClr>
                          <a:schemeClr val="accent2"/>
                        </a:buClr>
                        <a:buSzTx/>
                        <a:buFont typeface="Arial" pitchFamily="34" charset="0"/>
                        <a:buNone/>
                        <a:tabLst/>
                      </a:pPr>
                      <a:r>
                        <a:rPr kumimoji="0" lang="en-GB" sz="1800" b="0" i="0" u="none" strike="noStrike" cap="none" normalizeH="0" baseline="0" smtClean="0">
                          <a:ln>
                            <a:noFill/>
                          </a:ln>
                          <a:solidFill>
                            <a:schemeClr val="tx1"/>
                          </a:solidFill>
                          <a:effectLst/>
                          <a:latin typeface="Arial" pitchFamily="34" charset="0"/>
                          <a:ea typeface="ＭＳ Ｐゴシック" pitchFamily="-110" charset="-128"/>
                          <a:cs typeface="Arial" pitchFamily="34" charset="0"/>
                        </a:rPr>
                        <a:t>2520  KW1880</a:t>
                      </a:r>
                      <a:endParaRPr kumimoji="0" lang="en-GB" sz="1800" b="0" i="0" u="none" strike="noStrike" cap="none" normalizeH="0" baseline="0" smtClean="0">
                        <a:ln>
                          <a:noFill/>
                        </a:ln>
                        <a:solidFill>
                          <a:schemeClr val="tx1"/>
                        </a:solidFill>
                        <a:effectLst/>
                        <a:latin typeface="Arial" pitchFamily="34" charset="0"/>
                        <a:ea typeface="ＭＳ Ｐゴシック" pitchFamily="-11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r>
              <a:tr h="608013">
                <a:tc>
                  <a:txBody>
                    <a:bodyPr/>
                    <a:lstStyle/>
                    <a:p>
                      <a:pPr marL="0" marR="0" lvl="0" indent="0" algn="l" defTabSz="914400" rtl="0" eaLnBrk="1" fontAlgn="ctr" latinLnBrk="0" hangingPunct="1">
                        <a:lnSpc>
                          <a:spcPct val="90000"/>
                        </a:lnSpc>
                        <a:spcBef>
                          <a:spcPct val="0"/>
                        </a:spcBef>
                        <a:spcAft>
                          <a:spcPct val="0"/>
                        </a:spcAft>
                        <a:buClr>
                          <a:schemeClr val="accent2"/>
                        </a:buClr>
                        <a:buSzTx/>
                        <a:buFont typeface="Arial" pitchFamily="34" charset="0"/>
                        <a:buNone/>
                        <a:tabLst/>
                      </a:pPr>
                      <a:r>
                        <a:rPr kumimoji="0" lang="en-GB" sz="1800" b="0" i="0" u="none" strike="noStrike" cap="none" normalizeH="0" baseline="0" smtClean="0">
                          <a:ln>
                            <a:noFill/>
                          </a:ln>
                          <a:solidFill>
                            <a:schemeClr val="tx1"/>
                          </a:solidFill>
                          <a:effectLst/>
                          <a:latin typeface="Arial" pitchFamily="34" charset="0"/>
                          <a:ea typeface="ＭＳ Ｐゴシック" pitchFamily="-110" charset="-128"/>
                          <a:cs typeface="Arial" pitchFamily="34" charset="0"/>
                        </a:rPr>
                        <a:t>Caudal de bombas (total) </a:t>
                      </a:r>
                      <a:endParaRPr kumimoji="0" lang="en-GB" sz="1800" b="0" i="0" u="none" strike="noStrike" cap="none" normalizeH="0" baseline="0" smtClean="0">
                        <a:ln>
                          <a:noFill/>
                        </a:ln>
                        <a:solidFill>
                          <a:schemeClr val="tx1"/>
                        </a:solidFill>
                        <a:effectLst/>
                        <a:latin typeface="Arial" pitchFamily="34" charset="0"/>
                        <a:ea typeface="ＭＳ Ｐゴシック" pitchFamily="-110" charset="-128"/>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l" defTabSz="914400" rtl="0" eaLnBrk="1" fontAlgn="ctr" latinLnBrk="0" hangingPunct="1">
                        <a:lnSpc>
                          <a:spcPct val="90000"/>
                        </a:lnSpc>
                        <a:spcBef>
                          <a:spcPct val="0"/>
                        </a:spcBef>
                        <a:spcAft>
                          <a:spcPct val="0"/>
                        </a:spcAft>
                        <a:buClr>
                          <a:schemeClr val="accent2"/>
                        </a:buClr>
                        <a:buSzTx/>
                        <a:buFont typeface="Arial" pitchFamily="34" charset="0"/>
                        <a:buNone/>
                        <a:tabLst/>
                      </a:pPr>
                      <a:r>
                        <a:rPr kumimoji="0" lang="en-GB" sz="1800" b="0" i="0" u="none" strike="noStrike" cap="none" normalizeH="0" baseline="0" smtClean="0">
                          <a:ln>
                            <a:noFill/>
                          </a:ln>
                          <a:solidFill>
                            <a:schemeClr val="tx1"/>
                          </a:solidFill>
                          <a:effectLst/>
                          <a:latin typeface="Arial" pitchFamily="34" charset="0"/>
                          <a:ea typeface="ＭＳ Ｐゴシック" pitchFamily="-110" charset="-128"/>
                        </a:rPr>
                        <a:t>L/M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ctr" defTabSz="914400" rtl="0" eaLnBrk="1" fontAlgn="ctr" latinLnBrk="0" hangingPunct="1">
                        <a:lnSpc>
                          <a:spcPct val="90000"/>
                        </a:lnSpc>
                        <a:spcBef>
                          <a:spcPct val="0"/>
                        </a:spcBef>
                        <a:spcAft>
                          <a:spcPct val="0"/>
                        </a:spcAft>
                        <a:buClr>
                          <a:schemeClr val="accent2"/>
                        </a:buClr>
                        <a:buSzTx/>
                        <a:buFont typeface="Arial" pitchFamily="34" charset="0"/>
                        <a:buNone/>
                        <a:tabLst/>
                      </a:pPr>
                      <a:r>
                        <a:rPr kumimoji="0" lang="en-GB" sz="1800" b="0" i="0" u="none" strike="noStrike" cap="none" normalizeH="0" baseline="0" smtClean="0">
                          <a:ln>
                            <a:noFill/>
                          </a:ln>
                          <a:solidFill>
                            <a:schemeClr val="tx1"/>
                          </a:solidFill>
                          <a:effectLst/>
                          <a:latin typeface="Arial" pitchFamily="34" charset="0"/>
                          <a:ea typeface="ＭＳ Ｐゴシック" pitchFamily="-110" charset="-128"/>
                          <a:cs typeface="Arial" pitchFamily="34" charset="0"/>
                        </a:rPr>
                        <a:t>6x700 = 4200</a:t>
                      </a:r>
                      <a:endParaRPr kumimoji="0" lang="en-GB" sz="1800" b="0" i="0" u="none" strike="noStrike" cap="none" normalizeH="0" baseline="0" smtClean="0">
                        <a:ln>
                          <a:noFill/>
                        </a:ln>
                        <a:solidFill>
                          <a:schemeClr val="tx1"/>
                        </a:solidFill>
                        <a:effectLst/>
                        <a:latin typeface="Arial" pitchFamily="34" charset="0"/>
                        <a:ea typeface="ＭＳ Ｐゴシック" pitchFamily="-11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r>
              <a:tr h="623888">
                <a:tc>
                  <a:txBody>
                    <a:bodyPr/>
                    <a:lstStyle/>
                    <a:p>
                      <a:pPr marL="0" marR="0" lvl="0" indent="0" algn="l" defTabSz="914400" rtl="0" eaLnBrk="1" fontAlgn="b" latinLnBrk="0" hangingPunct="1">
                        <a:lnSpc>
                          <a:spcPct val="90000"/>
                        </a:lnSpc>
                        <a:spcBef>
                          <a:spcPct val="0"/>
                        </a:spcBef>
                        <a:spcAft>
                          <a:spcPct val="0"/>
                        </a:spcAft>
                        <a:buClr>
                          <a:schemeClr val="accent2"/>
                        </a:buClr>
                        <a:buSzTx/>
                        <a:buFont typeface="Arial" pitchFamily="34" charset="0"/>
                        <a:buNone/>
                        <a:tabLst/>
                      </a:pPr>
                      <a:r>
                        <a:rPr kumimoji="0" lang="en-GB" sz="1800" b="0" i="0" u="none" strike="noStrike" cap="none" normalizeH="0" baseline="0" smtClean="0">
                          <a:ln>
                            <a:noFill/>
                          </a:ln>
                          <a:solidFill>
                            <a:schemeClr val="tx1"/>
                          </a:solidFill>
                          <a:effectLst/>
                          <a:latin typeface="Arial" pitchFamily="34" charset="0"/>
                          <a:ea typeface="ＭＳ Ｐゴシック" pitchFamily="-110" charset="-128"/>
                          <a:cs typeface="Arial" pitchFamily="34" charset="0"/>
                        </a:rPr>
                        <a:t>Capacidad del balde SAE 2:1 heaped</a:t>
                      </a:r>
                      <a:endParaRPr kumimoji="0" lang="en-GB" sz="1800" b="0" i="0" u="none" strike="noStrike" cap="none" normalizeH="0" baseline="0" smtClean="0">
                        <a:ln>
                          <a:noFill/>
                        </a:ln>
                        <a:solidFill>
                          <a:schemeClr val="tx1"/>
                        </a:solidFill>
                        <a:effectLst/>
                        <a:latin typeface="Arial" pitchFamily="34" charset="0"/>
                        <a:ea typeface="ＭＳ Ｐゴシック" pitchFamily="-110" charset="-128"/>
                      </a:endParaRPr>
                    </a:p>
                  </a:txBody>
                  <a:tcPr anchor="b"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l" defTabSz="914400" rtl="0" eaLnBrk="1" fontAlgn="ctr" latinLnBrk="0" hangingPunct="1">
                        <a:lnSpc>
                          <a:spcPct val="90000"/>
                        </a:lnSpc>
                        <a:spcBef>
                          <a:spcPct val="0"/>
                        </a:spcBef>
                        <a:spcAft>
                          <a:spcPct val="0"/>
                        </a:spcAft>
                        <a:buClr>
                          <a:schemeClr val="accent2"/>
                        </a:buClr>
                        <a:buSzTx/>
                        <a:buFont typeface="Arial" pitchFamily="34" charset="0"/>
                        <a:buNone/>
                        <a:tabLst/>
                      </a:pPr>
                      <a:r>
                        <a:rPr kumimoji="0" lang="en-GB" sz="1800" b="0" i="0" u="none" strike="noStrike" cap="none" normalizeH="0" baseline="0" smtClean="0">
                          <a:ln>
                            <a:noFill/>
                          </a:ln>
                          <a:solidFill>
                            <a:schemeClr val="tx1"/>
                          </a:solidFill>
                          <a:effectLst/>
                          <a:latin typeface="Arial" pitchFamily="34" charset="0"/>
                          <a:ea typeface="ＭＳ Ｐゴシック" pitchFamily="-110" charset="-128"/>
                          <a:cs typeface="Arial" pitchFamily="34" charset="0"/>
                        </a:rPr>
                        <a:t>CU.</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ctr" defTabSz="914400" rtl="0" eaLnBrk="1" fontAlgn="ctr" latinLnBrk="0" hangingPunct="1">
                        <a:lnSpc>
                          <a:spcPct val="90000"/>
                        </a:lnSpc>
                        <a:spcBef>
                          <a:spcPct val="0"/>
                        </a:spcBef>
                        <a:spcAft>
                          <a:spcPct val="0"/>
                        </a:spcAft>
                        <a:buClr>
                          <a:schemeClr val="accent2"/>
                        </a:buClr>
                        <a:buSzTx/>
                        <a:buFont typeface="Arial" pitchFamily="34" charset="0"/>
                        <a:buNone/>
                        <a:tabLst/>
                      </a:pPr>
                      <a:r>
                        <a:rPr kumimoji="0" lang="en-GB" sz="1800" b="0" i="0" u="none" strike="noStrike" cap="none" normalizeH="0" baseline="0" smtClean="0">
                          <a:ln>
                            <a:noFill/>
                          </a:ln>
                          <a:solidFill>
                            <a:schemeClr val="tx1"/>
                          </a:solidFill>
                          <a:effectLst/>
                          <a:latin typeface="Arial" pitchFamily="34" charset="0"/>
                          <a:ea typeface="ＭＳ Ｐゴシック" pitchFamily="-110" charset="-128"/>
                          <a:cs typeface="Arial" pitchFamily="34" charset="0"/>
                        </a:rPr>
                        <a:t>28</a:t>
                      </a:r>
                      <a:endParaRPr kumimoji="0" lang="en-GB" sz="1800" b="0" i="0" u="none" strike="noStrike" cap="none" normalizeH="0" baseline="0" smtClean="0">
                        <a:ln>
                          <a:noFill/>
                        </a:ln>
                        <a:solidFill>
                          <a:schemeClr val="tx1"/>
                        </a:solidFill>
                        <a:effectLst/>
                        <a:latin typeface="Arial" pitchFamily="34" charset="0"/>
                        <a:ea typeface="ＭＳ Ｐゴシック" pitchFamily="-11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r>
              <a:tr h="592138">
                <a:tc>
                  <a:txBody>
                    <a:bodyPr/>
                    <a:lstStyle/>
                    <a:p>
                      <a:pPr marL="0" marR="0" lvl="0" indent="0" algn="l" defTabSz="914400" rtl="0" eaLnBrk="1" fontAlgn="ctr" latinLnBrk="0" hangingPunct="1">
                        <a:lnSpc>
                          <a:spcPct val="90000"/>
                        </a:lnSpc>
                        <a:spcBef>
                          <a:spcPct val="0"/>
                        </a:spcBef>
                        <a:spcAft>
                          <a:spcPct val="0"/>
                        </a:spcAft>
                        <a:buClr>
                          <a:schemeClr val="accent2"/>
                        </a:buClr>
                        <a:buSzTx/>
                        <a:buFont typeface="Arial" pitchFamily="34" charset="0"/>
                        <a:buNone/>
                        <a:tabLst/>
                      </a:pPr>
                      <a:r>
                        <a:rPr kumimoji="0" lang="en-GB" sz="1800" b="0" i="0" u="none" strike="noStrike" cap="none" normalizeH="0" baseline="0" smtClean="0">
                          <a:ln>
                            <a:noFill/>
                          </a:ln>
                          <a:solidFill>
                            <a:schemeClr val="tx1"/>
                          </a:solidFill>
                          <a:effectLst/>
                          <a:latin typeface="Arial" pitchFamily="34" charset="0"/>
                          <a:ea typeface="ＭＳ Ｐゴシック" pitchFamily="-110" charset="-128"/>
                          <a:cs typeface="Arial" pitchFamily="34" charset="0"/>
                        </a:rPr>
                        <a:t>Fuerza de penetración</a:t>
                      </a:r>
                      <a:endParaRPr kumimoji="0" lang="en-GB" sz="1800" b="0" i="0" u="none" strike="noStrike" cap="none" normalizeH="0" baseline="0" smtClean="0">
                        <a:ln>
                          <a:noFill/>
                        </a:ln>
                        <a:solidFill>
                          <a:schemeClr val="tx1"/>
                        </a:solidFill>
                        <a:effectLst/>
                        <a:latin typeface="Arial" pitchFamily="34" charset="0"/>
                        <a:ea typeface="ＭＳ Ｐゴシック" pitchFamily="-110" charset="-128"/>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l" defTabSz="914400" rtl="0" eaLnBrk="1" fontAlgn="ctr" latinLnBrk="0" hangingPunct="1">
                        <a:lnSpc>
                          <a:spcPct val="90000"/>
                        </a:lnSpc>
                        <a:spcBef>
                          <a:spcPct val="0"/>
                        </a:spcBef>
                        <a:spcAft>
                          <a:spcPct val="0"/>
                        </a:spcAft>
                        <a:buClr>
                          <a:schemeClr val="accent2"/>
                        </a:buClr>
                        <a:buSzTx/>
                        <a:buFont typeface="Arial" pitchFamily="34" charset="0"/>
                        <a:buNone/>
                        <a:tabLst/>
                      </a:pPr>
                      <a:r>
                        <a:rPr kumimoji="0" lang="en-GB" sz="1800" b="0" i="0" u="none" strike="noStrike" cap="none" normalizeH="0" baseline="0" smtClean="0">
                          <a:ln>
                            <a:noFill/>
                          </a:ln>
                          <a:solidFill>
                            <a:schemeClr val="tx1"/>
                          </a:solidFill>
                          <a:effectLst/>
                          <a:latin typeface="Arial" pitchFamily="34" charset="0"/>
                          <a:ea typeface="ＭＳ Ｐゴシック" pitchFamily="-110" charset="-128"/>
                          <a:cs typeface="Arial" pitchFamily="34" charset="0"/>
                        </a:rPr>
                        <a:t>kN</a:t>
                      </a:r>
                      <a:endParaRPr kumimoji="0" lang="en-GB" sz="1800" b="0" i="0" u="none" strike="noStrike" cap="none" normalizeH="0" baseline="0" smtClean="0">
                        <a:ln>
                          <a:noFill/>
                        </a:ln>
                        <a:solidFill>
                          <a:schemeClr val="tx1"/>
                        </a:solidFill>
                        <a:effectLst/>
                        <a:latin typeface="Arial" pitchFamily="34" charset="0"/>
                        <a:ea typeface="ＭＳ Ｐゴシック" pitchFamily="-11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ctr" defTabSz="914400" rtl="0" eaLnBrk="1" fontAlgn="ctr" latinLnBrk="0" hangingPunct="1">
                        <a:lnSpc>
                          <a:spcPct val="90000"/>
                        </a:lnSpc>
                        <a:spcBef>
                          <a:spcPct val="0"/>
                        </a:spcBef>
                        <a:spcAft>
                          <a:spcPct val="0"/>
                        </a:spcAft>
                        <a:buClr>
                          <a:schemeClr val="accent2"/>
                        </a:buClr>
                        <a:buSzTx/>
                        <a:buFont typeface="Arial" pitchFamily="34" charset="0"/>
                        <a:buNone/>
                        <a:tabLst/>
                      </a:pPr>
                      <a:r>
                        <a:rPr kumimoji="0" lang="en-GB" sz="1800" b="0" i="0" u="none" strike="noStrike" cap="none" normalizeH="0" baseline="0" smtClean="0">
                          <a:ln>
                            <a:noFill/>
                          </a:ln>
                          <a:solidFill>
                            <a:schemeClr val="tx1"/>
                          </a:solidFill>
                          <a:effectLst/>
                          <a:latin typeface="Arial" pitchFamily="34" charset="0"/>
                          <a:ea typeface="ＭＳ Ｐゴシック" pitchFamily="-110" charset="-128"/>
                          <a:cs typeface="Arial" pitchFamily="34" charset="0"/>
                        </a:rPr>
                        <a:t>1870</a:t>
                      </a:r>
                      <a:endParaRPr kumimoji="0" lang="en-GB" sz="1800" b="0" i="0" u="none" strike="noStrike" cap="none" normalizeH="0" baseline="0" smtClean="0">
                        <a:ln>
                          <a:noFill/>
                        </a:ln>
                        <a:solidFill>
                          <a:schemeClr val="tx1"/>
                        </a:solidFill>
                        <a:effectLst/>
                        <a:latin typeface="Arial" pitchFamily="34" charset="0"/>
                        <a:ea typeface="ＭＳ Ｐゴシック" pitchFamily="-11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r>
              <a:tr h="611188">
                <a:tc>
                  <a:txBody>
                    <a:bodyPr/>
                    <a:lstStyle/>
                    <a:p>
                      <a:pPr marL="0" marR="0" lvl="0" indent="0" algn="l" defTabSz="914400" rtl="0" eaLnBrk="1" fontAlgn="ctr" latinLnBrk="0" hangingPunct="1">
                        <a:lnSpc>
                          <a:spcPct val="90000"/>
                        </a:lnSpc>
                        <a:spcBef>
                          <a:spcPct val="0"/>
                        </a:spcBef>
                        <a:spcAft>
                          <a:spcPct val="0"/>
                        </a:spcAft>
                        <a:buClr>
                          <a:schemeClr val="accent2"/>
                        </a:buClr>
                        <a:buSzTx/>
                        <a:buFont typeface="Arial" pitchFamily="34" charset="0"/>
                        <a:buNone/>
                        <a:tabLst/>
                      </a:pPr>
                      <a:r>
                        <a:rPr kumimoji="0" lang="en-GB" sz="1800" b="0" i="0" u="none" strike="noStrike" cap="none" normalizeH="0" baseline="0" smtClean="0">
                          <a:ln>
                            <a:noFill/>
                          </a:ln>
                          <a:solidFill>
                            <a:schemeClr val="tx1"/>
                          </a:solidFill>
                          <a:effectLst/>
                          <a:latin typeface="Arial" pitchFamily="34" charset="0"/>
                          <a:ea typeface="ＭＳ Ｐゴシック" pitchFamily="-110" charset="-128"/>
                          <a:cs typeface="Arial" pitchFamily="34" charset="0"/>
                        </a:rPr>
                        <a:t>Fuerza de desprendimiento</a:t>
                      </a:r>
                      <a:endParaRPr kumimoji="0" lang="en-GB" sz="1800" b="0" i="0" u="none" strike="noStrike" cap="none" normalizeH="0" baseline="0" smtClean="0">
                        <a:ln>
                          <a:noFill/>
                        </a:ln>
                        <a:solidFill>
                          <a:schemeClr val="tx1"/>
                        </a:solidFill>
                        <a:effectLst/>
                        <a:latin typeface="Arial" pitchFamily="34" charset="0"/>
                        <a:ea typeface="ＭＳ Ｐゴシック" pitchFamily="-110" charset="-128"/>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l" defTabSz="914400" rtl="0" eaLnBrk="1" fontAlgn="ctr" latinLnBrk="0" hangingPunct="1">
                        <a:lnSpc>
                          <a:spcPct val="90000"/>
                        </a:lnSpc>
                        <a:spcBef>
                          <a:spcPct val="0"/>
                        </a:spcBef>
                        <a:spcAft>
                          <a:spcPct val="0"/>
                        </a:spcAft>
                        <a:buClr>
                          <a:schemeClr val="accent2"/>
                        </a:buClr>
                        <a:buSzTx/>
                        <a:buFont typeface="Arial" pitchFamily="34" charset="0"/>
                        <a:buNone/>
                        <a:tabLst/>
                      </a:pPr>
                      <a:r>
                        <a:rPr kumimoji="0" lang="en-GB" sz="1800" b="0" i="0" u="none" strike="noStrike" cap="none" normalizeH="0" baseline="0" smtClean="0">
                          <a:ln>
                            <a:noFill/>
                          </a:ln>
                          <a:solidFill>
                            <a:schemeClr val="tx1"/>
                          </a:solidFill>
                          <a:effectLst/>
                          <a:latin typeface="Arial" pitchFamily="34" charset="0"/>
                          <a:ea typeface="ＭＳ Ｐゴシック" pitchFamily="-110" charset="-128"/>
                          <a:cs typeface="Arial" pitchFamily="34" charset="0"/>
                        </a:rPr>
                        <a:t>kN</a:t>
                      </a:r>
                      <a:endParaRPr kumimoji="0" lang="en-GB" sz="1800" b="0" i="0" u="none" strike="noStrike" cap="none" normalizeH="0" baseline="0" smtClean="0">
                        <a:ln>
                          <a:noFill/>
                        </a:ln>
                        <a:solidFill>
                          <a:schemeClr val="tx1"/>
                        </a:solidFill>
                        <a:effectLst/>
                        <a:latin typeface="Arial" pitchFamily="34" charset="0"/>
                        <a:ea typeface="ＭＳ Ｐゴシック" pitchFamily="-11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ctr" defTabSz="914400" rtl="0" eaLnBrk="1" fontAlgn="ctr" latinLnBrk="0" hangingPunct="1">
                        <a:lnSpc>
                          <a:spcPct val="90000"/>
                        </a:lnSpc>
                        <a:spcBef>
                          <a:spcPct val="0"/>
                        </a:spcBef>
                        <a:spcAft>
                          <a:spcPct val="0"/>
                        </a:spcAft>
                        <a:buClr>
                          <a:schemeClr val="accent2"/>
                        </a:buClr>
                        <a:buSzTx/>
                        <a:buFont typeface="Arial" pitchFamily="34" charset="0"/>
                        <a:buNone/>
                        <a:tabLst/>
                      </a:pPr>
                      <a:r>
                        <a:rPr kumimoji="0" lang="en-GB" sz="1800" b="0" i="0" u="none" strike="noStrike" cap="none" normalizeH="0" baseline="0" smtClean="0">
                          <a:ln>
                            <a:noFill/>
                          </a:ln>
                          <a:solidFill>
                            <a:schemeClr val="tx1"/>
                          </a:solidFill>
                          <a:effectLst/>
                          <a:latin typeface="Arial" pitchFamily="34" charset="0"/>
                          <a:ea typeface="ＭＳ Ｐゴシック" pitchFamily="-110" charset="-128"/>
                          <a:cs typeface="Arial" pitchFamily="34" charset="0"/>
                        </a:rPr>
                        <a:t>1865</a:t>
                      </a:r>
                      <a:endParaRPr kumimoji="0" lang="en-GB" sz="1800" b="0" i="0" u="none" strike="noStrike" cap="none" normalizeH="0" baseline="0" smtClean="0">
                        <a:ln>
                          <a:noFill/>
                        </a:ln>
                        <a:solidFill>
                          <a:schemeClr val="tx1"/>
                        </a:solidFill>
                        <a:effectLst/>
                        <a:latin typeface="Arial" pitchFamily="34" charset="0"/>
                        <a:ea typeface="ＭＳ Ｐゴシック" pitchFamily="-11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r>
              <a:tr h="606425">
                <a:tc>
                  <a:txBody>
                    <a:bodyPr/>
                    <a:lstStyle/>
                    <a:p>
                      <a:pPr marL="0" marR="0" lvl="0" indent="0" algn="l" defTabSz="914400" rtl="0" eaLnBrk="1" fontAlgn="ctr" latinLnBrk="0" hangingPunct="1">
                        <a:lnSpc>
                          <a:spcPct val="90000"/>
                        </a:lnSpc>
                        <a:spcBef>
                          <a:spcPct val="0"/>
                        </a:spcBef>
                        <a:spcAft>
                          <a:spcPct val="0"/>
                        </a:spcAft>
                        <a:buClr>
                          <a:schemeClr val="accent2"/>
                        </a:buClr>
                        <a:buSzTx/>
                        <a:buFont typeface="Arial" pitchFamily="34" charset="0"/>
                        <a:buNone/>
                        <a:tabLst/>
                      </a:pPr>
                      <a:r>
                        <a:rPr kumimoji="0" lang="en-GB" sz="1800" b="0" i="0" u="none" strike="noStrike" cap="none" normalizeH="0" baseline="0" smtClean="0">
                          <a:ln>
                            <a:noFill/>
                          </a:ln>
                          <a:solidFill>
                            <a:schemeClr val="tx1"/>
                          </a:solidFill>
                          <a:effectLst/>
                          <a:latin typeface="Arial" pitchFamily="34" charset="0"/>
                          <a:ea typeface="ＭＳ Ｐゴシック" pitchFamily="-110" charset="-128"/>
                          <a:cs typeface="Arial" pitchFamily="34" charset="0"/>
                        </a:rPr>
                        <a:t>Peso de operación del equipo </a:t>
                      </a: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l" defTabSz="914400" rtl="0" eaLnBrk="1" fontAlgn="ctr" latinLnBrk="0" hangingPunct="1">
                        <a:lnSpc>
                          <a:spcPct val="90000"/>
                        </a:lnSpc>
                        <a:spcBef>
                          <a:spcPct val="0"/>
                        </a:spcBef>
                        <a:spcAft>
                          <a:spcPct val="0"/>
                        </a:spcAft>
                        <a:buClr>
                          <a:schemeClr val="accent2"/>
                        </a:buClr>
                        <a:buSzTx/>
                        <a:buFont typeface="Arial" pitchFamily="34" charset="0"/>
                        <a:buNone/>
                        <a:tabLst/>
                      </a:pPr>
                      <a:r>
                        <a:rPr kumimoji="0" lang="en-GB" sz="1800" b="0" i="0" u="none" strike="noStrike" cap="none" normalizeH="0" baseline="0" smtClean="0">
                          <a:ln>
                            <a:noFill/>
                          </a:ln>
                          <a:solidFill>
                            <a:schemeClr val="tx1"/>
                          </a:solidFill>
                          <a:effectLst/>
                          <a:latin typeface="Arial" pitchFamily="34" charset="0"/>
                          <a:ea typeface="ＭＳ Ｐゴシック" pitchFamily="-110" charset="-128"/>
                        </a:rPr>
                        <a:t>Ton.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ctr" defTabSz="914400" rtl="0" eaLnBrk="1" fontAlgn="ctr" latinLnBrk="0" hangingPunct="1">
                        <a:lnSpc>
                          <a:spcPct val="90000"/>
                        </a:lnSpc>
                        <a:spcBef>
                          <a:spcPct val="0"/>
                        </a:spcBef>
                        <a:spcAft>
                          <a:spcPct val="0"/>
                        </a:spcAft>
                        <a:buClr>
                          <a:schemeClr val="accent2"/>
                        </a:buClr>
                        <a:buSzTx/>
                        <a:buFont typeface="Arial" pitchFamily="34" charset="0"/>
                        <a:buNone/>
                        <a:tabLst/>
                      </a:pPr>
                      <a:r>
                        <a:rPr kumimoji="0" lang="en-GB" sz="1800" b="0" i="0" u="none" strike="noStrike" cap="none" normalizeH="0" baseline="0" smtClean="0">
                          <a:ln>
                            <a:noFill/>
                          </a:ln>
                          <a:solidFill>
                            <a:schemeClr val="tx1"/>
                          </a:solidFill>
                          <a:effectLst/>
                          <a:latin typeface="Arial" pitchFamily="34" charset="0"/>
                          <a:ea typeface="ＭＳ Ｐゴシック" pitchFamily="-110" charset="-128"/>
                        </a:rPr>
                        <a:t>527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r>
            </a:tbl>
          </a:graphicData>
        </a:graphic>
      </p:graphicFrame>
      <p:sp>
        <p:nvSpPr>
          <p:cNvPr id="1681461" name="Rectangle 53"/>
          <p:cNvSpPr>
            <a:spLocks noChangeArrowheads="1"/>
          </p:cNvSpPr>
          <p:nvPr/>
        </p:nvSpPr>
        <p:spPr bwMode="auto">
          <a:xfrm>
            <a:off x="104808" y="233346"/>
            <a:ext cx="9182100" cy="838200"/>
          </a:xfrm>
          <a:prstGeom prst="rect">
            <a:avLst/>
          </a:prstGeom>
          <a:noFill/>
          <a:ln w="9525">
            <a:noFill/>
            <a:miter lim="800000"/>
            <a:headEnd/>
            <a:tailEnd/>
          </a:ln>
          <a:effectLst/>
        </p:spPr>
        <p:txBody>
          <a:bodyPr lIns="180000" tIns="0" rIns="180000" bIns="0" anchor="ctr"/>
          <a:lstStyle/>
          <a:p>
            <a:pPr>
              <a:lnSpc>
                <a:spcPct val="80000"/>
              </a:lnSpc>
            </a:pPr>
            <a:r>
              <a:rPr lang="es-ES" sz="3200" b="1" dirty="0"/>
              <a:t>Características principales (Diesel)</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3459" name="Group 3"/>
          <p:cNvGraphicFramePr>
            <a:graphicFrameLocks noGrp="1"/>
          </p:cNvGraphicFramePr>
          <p:nvPr/>
        </p:nvGraphicFramePr>
        <p:xfrm>
          <a:off x="179388" y="1484313"/>
          <a:ext cx="8820150" cy="4752978"/>
        </p:xfrm>
        <a:graphic>
          <a:graphicData uri="http://schemas.openxmlformats.org/drawingml/2006/table">
            <a:tbl>
              <a:tblPr/>
              <a:tblGrid>
                <a:gridCol w="6472237"/>
                <a:gridCol w="2347913"/>
              </a:tblGrid>
              <a:tr h="471488">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Carter del motor (diesel)</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ctr"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2 x 190 lts.</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r>
              <a:tr h="474663">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Centinel (diesel)</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ctr"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2 x 425 lts.</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r>
              <a:tr h="469900">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Refrigerante (diesel)</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ctr"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2 x 360 lts.</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r>
              <a:tr h="503238">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Combustible</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ctr"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10300 lts.</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r>
              <a:tr h="473075">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Estanque hidraulico</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ctr"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3800 lts.</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r>
              <a:tr h="473075">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Capacidad total sistema hidraulico</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ctr"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6000 lts.</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r>
              <a:tr h="471488">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Propulsión</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ctr"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2 x 120 lts.</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r>
              <a:tr h="473075">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Motores de giro</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ctr"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2 x 120 lts.</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r>
              <a:tr h="471488">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PTO</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ctr"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2 x 95 lts.</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r>
              <a:tr h="471488">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Estanques de grasa</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ctr" defTabSz="914400" rtl="0" eaLnBrk="1" fontAlgn="base" latinLnBrk="0" hangingPunct="1">
                        <a:lnSpc>
                          <a:spcPct val="90000"/>
                        </a:lnSpc>
                        <a:spcBef>
                          <a:spcPct val="20000"/>
                        </a:spcBef>
                        <a:spcAft>
                          <a:spcPct val="0"/>
                        </a:spcAft>
                        <a:buClr>
                          <a:schemeClr val="accent2"/>
                        </a:buClr>
                        <a:buSzTx/>
                        <a:buFont typeface="Arial" pitchFamily="34" charset="0"/>
                        <a:buNone/>
                        <a:tabLst/>
                      </a:pPr>
                      <a:r>
                        <a:rPr kumimoji="0" lang="es-MX" sz="1800" b="0" i="0" u="none" strike="noStrike" cap="none" normalizeH="0" baseline="0" smtClean="0">
                          <a:ln>
                            <a:noFill/>
                          </a:ln>
                          <a:solidFill>
                            <a:schemeClr val="tx1"/>
                          </a:solidFill>
                          <a:effectLst/>
                          <a:latin typeface="Arial" pitchFamily="34" charset="0"/>
                          <a:ea typeface="ＭＳ Ｐゴシック" pitchFamily="-110" charset="-128"/>
                        </a:rPr>
                        <a:t>2 x 270 kilos</a:t>
                      </a:r>
                      <a:endParaRPr kumimoji="0" lang="es-ES" sz="1800" b="0" i="0" u="none" strike="noStrike" cap="none" normalizeH="0" baseline="0" smtClean="0">
                        <a:ln>
                          <a:noFill/>
                        </a:ln>
                        <a:solidFill>
                          <a:schemeClr val="tx1"/>
                        </a:solidFill>
                        <a:effectLst/>
                        <a:latin typeface="Arial" pitchFamily="34"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99FF"/>
                    </a:solidFill>
                  </a:tcPr>
                </a:tc>
              </a:tr>
            </a:tbl>
          </a:graphicData>
        </a:graphic>
      </p:graphicFrame>
      <p:sp>
        <p:nvSpPr>
          <p:cNvPr id="1683494" name="Rectangle 38"/>
          <p:cNvSpPr>
            <a:spLocks noChangeArrowheads="1"/>
          </p:cNvSpPr>
          <p:nvPr/>
        </p:nvSpPr>
        <p:spPr bwMode="auto">
          <a:xfrm>
            <a:off x="142908" y="233346"/>
            <a:ext cx="9144000" cy="838200"/>
          </a:xfrm>
          <a:prstGeom prst="rect">
            <a:avLst/>
          </a:prstGeom>
          <a:noFill/>
          <a:ln w="9525">
            <a:noFill/>
            <a:miter lim="800000"/>
            <a:headEnd/>
            <a:tailEnd/>
          </a:ln>
          <a:effectLst/>
        </p:spPr>
        <p:txBody>
          <a:bodyPr lIns="180000" tIns="0" rIns="180000" bIns="0" anchor="ctr"/>
          <a:lstStyle/>
          <a:p>
            <a:pPr>
              <a:lnSpc>
                <a:spcPct val="80000"/>
              </a:lnSpc>
            </a:pPr>
            <a:r>
              <a:rPr lang="es-ES" sz="3200" b="1" dirty="0"/>
              <a:t>Capacidades de fluidos (Diesel y </a:t>
            </a:r>
            <a:r>
              <a:rPr lang="es-ES" sz="3200" b="1" dirty="0" err="1"/>
              <a:t>Eléc</a:t>
            </a:r>
            <a:r>
              <a:rPr lang="es-ES" sz="3200" b="1" dirty="0"/>
              <a:t>.)</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6530" name="Picture 2" descr="15017_1stday_k"/>
          <p:cNvPicPr>
            <a:picLocks noChangeAspect="1" noChangeArrowheads="1"/>
          </p:cNvPicPr>
          <p:nvPr/>
        </p:nvPicPr>
        <p:blipFill>
          <a:blip r:embed="rId3" cstate="print"/>
          <a:srcRect/>
          <a:stretch>
            <a:fillRect/>
          </a:stretch>
        </p:blipFill>
        <p:spPr bwMode="auto">
          <a:xfrm>
            <a:off x="971550" y="1557338"/>
            <a:ext cx="6661150" cy="4397375"/>
          </a:xfrm>
          <a:prstGeom prst="rect">
            <a:avLst/>
          </a:prstGeom>
          <a:solidFill>
            <a:srgbClr val="FF9900"/>
          </a:solidFill>
          <a:ln w="19050">
            <a:solidFill>
              <a:schemeClr val="accent2"/>
            </a:solidFill>
            <a:miter lim="800000"/>
            <a:headEnd/>
            <a:tailEnd/>
          </a:ln>
        </p:spPr>
      </p:pic>
      <p:sp>
        <p:nvSpPr>
          <p:cNvPr id="1686531" name="Text Box 3"/>
          <p:cNvSpPr txBox="1">
            <a:spLocks noChangeArrowheads="1"/>
          </p:cNvSpPr>
          <p:nvPr/>
        </p:nvSpPr>
        <p:spPr bwMode="auto">
          <a:xfrm>
            <a:off x="323850" y="6108700"/>
            <a:ext cx="3024188" cy="415925"/>
          </a:xfrm>
          <a:prstGeom prst="rect">
            <a:avLst/>
          </a:prstGeom>
          <a:noFill/>
          <a:ln w="9525" algn="ctr">
            <a:solidFill>
              <a:schemeClr val="accent2"/>
            </a:solidFill>
            <a:miter lim="800000"/>
            <a:headEnd/>
            <a:tailEnd/>
          </a:ln>
          <a:effectLst/>
        </p:spPr>
        <p:txBody>
          <a:bodyPr anchor="ctr"/>
          <a:lstStyle/>
          <a:p>
            <a:r>
              <a:rPr lang="es-ES" sz="2400">
                <a:solidFill>
                  <a:srgbClr val="333399"/>
                </a:solidFill>
              </a:rPr>
              <a:t>Bastidor de orugas</a:t>
            </a:r>
          </a:p>
        </p:txBody>
      </p:sp>
      <p:sp>
        <p:nvSpPr>
          <p:cNvPr id="1686533" name="Line 5"/>
          <p:cNvSpPr>
            <a:spLocks noChangeShapeType="1"/>
          </p:cNvSpPr>
          <p:nvPr/>
        </p:nvSpPr>
        <p:spPr bwMode="auto">
          <a:xfrm flipV="1">
            <a:off x="2195513" y="5300663"/>
            <a:ext cx="2417762" cy="865187"/>
          </a:xfrm>
          <a:prstGeom prst="line">
            <a:avLst/>
          </a:prstGeom>
          <a:noFill/>
          <a:ln w="28575">
            <a:solidFill>
              <a:srgbClr val="F10F1F"/>
            </a:solidFill>
            <a:round/>
            <a:headEnd/>
            <a:tailEnd type="arrow" w="med" len="med"/>
          </a:ln>
          <a:effectLst/>
        </p:spPr>
        <p:txBody>
          <a:bodyPr/>
          <a:lstStyle/>
          <a:p>
            <a:endParaRPr lang="es-CL"/>
          </a:p>
        </p:txBody>
      </p:sp>
      <p:sp>
        <p:nvSpPr>
          <p:cNvPr id="1686536" name="Text Box 8"/>
          <p:cNvSpPr txBox="1">
            <a:spLocks noChangeArrowheads="1"/>
          </p:cNvSpPr>
          <p:nvPr/>
        </p:nvSpPr>
        <p:spPr bwMode="auto">
          <a:xfrm>
            <a:off x="179388" y="642918"/>
            <a:ext cx="2592387" cy="735033"/>
          </a:xfrm>
          <a:prstGeom prst="rect">
            <a:avLst/>
          </a:prstGeom>
          <a:noFill/>
          <a:ln w="9525" algn="ctr">
            <a:solidFill>
              <a:schemeClr val="accent2"/>
            </a:solidFill>
            <a:miter lim="800000"/>
            <a:headEnd/>
            <a:tailEnd/>
          </a:ln>
          <a:effectLst/>
        </p:spPr>
        <p:txBody>
          <a:bodyPr anchor="ctr"/>
          <a:lstStyle/>
          <a:p>
            <a:r>
              <a:rPr lang="es-MX" sz="2400" dirty="0">
                <a:solidFill>
                  <a:srgbClr val="333399"/>
                </a:solidFill>
              </a:rPr>
              <a:t>Equipo de trabajo </a:t>
            </a:r>
            <a:endParaRPr lang="es-ES" sz="2400" dirty="0">
              <a:solidFill>
                <a:srgbClr val="333399"/>
              </a:solidFill>
            </a:endParaRPr>
          </a:p>
        </p:txBody>
      </p:sp>
      <p:sp>
        <p:nvSpPr>
          <p:cNvPr id="1686537" name="Line 9"/>
          <p:cNvSpPr>
            <a:spLocks noChangeShapeType="1"/>
          </p:cNvSpPr>
          <p:nvPr/>
        </p:nvSpPr>
        <p:spPr bwMode="auto">
          <a:xfrm>
            <a:off x="1979613" y="1341438"/>
            <a:ext cx="1008062" cy="1079500"/>
          </a:xfrm>
          <a:prstGeom prst="line">
            <a:avLst/>
          </a:prstGeom>
          <a:noFill/>
          <a:ln w="28575">
            <a:solidFill>
              <a:srgbClr val="F10F1F"/>
            </a:solidFill>
            <a:round/>
            <a:headEnd/>
            <a:tailEnd type="arrow" w="med" len="med"/>
          </a:ln>
          <a:effectLst/>
        </p:spPr>
        <p:txBody>
          <a:bodyPr/>
          <a:lstStyle/>
          <a:p>
            <a:endParaRPr lang="es-CL"/>
          </a:p>
        </p:txBody>
      </p:sp>
      <p:sp>
        <p:nvSpPr>
          <p:cNvPr id="1686538" name="Text Box 10"/>
          <p:cNvSpPr txBox="1">
            <a:spLocks noChangeArrowheads="1"/>
          </p:cNvSpPr>
          <p:nvPr/>
        </p:nvSpPr>
        <p:spPr bwMode="auto">
          <a:xfrm>
            <a:off x="6084888" y="981075"/>
            <a:ext cx="2808287" cy="415925"/>
          </a:xfrm>
          <a:prstGeom prst="rect">
            <a:avLst/>
          </a:prstGeom>
          <a:noFill/>
          <a:ln w="9525" algn="ctr">
            <a:solidFill>
              <a:schemeClr val="accent2"/>
            </a:solidFill>
            <a:miter lim="800000"/>
            <a:headEnd/>
            <a:tailEnd/>
          </a:ln>
          <a:effectLst/>
        </p:spPr>
        <p:txBody>
          <a:bodyPr anchor="ctr"/>
          <a:lstStyle/>
          <a:p>
            <a:r>
              <a:rPr lang="es-MX" sz="2400" dirty="0" smtClean="0">
                <a:solidFill>
                  <a:srgbClr val="333399"/>
                </a:solidFill>
              </a:rPr>
              <a:t>Estructura</a:t>
            </a:r>
            <a:endParaRPr lang="es-ES" sz="2400" dirty="0">
              <a:solidFill>
                <a:srgbClr val="333399"/>
              </a:solidFill>
            </a:endParaRPr>
          </a:p>
        </p:txBody>
      </p:sp>
      <p:sp>
        <p:nvSpPr>
          <p:cNvPr id="1686539" name="Line 11"/>
          <p:cNvSpPr>
            <a:spLocks noChangeShapeType="1"/>
          </p:cNvSpPr>
          <p:nvPr/>
        </p:nvSpPr>
        <p:spPr bwMode="auto">
          <a:xfrm flipH="1">
            <a:off x="6080125" y="1341438"/>
            <a:ext cx="868363" cy="2420937"/>
          </a:xfrm>
          <a:prstGeom prst="line">
            <a:avLst/>
          </a:prstGeom>
          <a:noFill/>
          <a:ln w="28575">
            <a:solidFill>
              <a:srgbClr val="F10F1F"/>
            </a:solidFill>
            <a:round/>
            <a:headEnd/>
            <a:tailEnd type="arrow" w="med" len="med"/>
          </a:ln>
          <a:effectLst/>
        </p:spPr>
        <p:txBody>
          <a:bodyPr/>
          <a:lstStyle/>
          <a:p>
            <a:endParaRPr lang="es-CL"/>
          </a:p>
        </p:txBody>
      </p:sp>
      <p:sp>
        <p:nvSpPr>
          <p:cNvPr id="1686541" name="Rectangle 13"/>
          <p:cNvSpPr>
            <a:spLocks noChangeArrowheads="1"/>
          </p:cNvSpPr>
          <p:nvPr/>
        </p:nvSpPr>
        <p:spPr bwMode="auto">
          <a:xfrm>
            <a:off x="0" y="0"/>
            <a:ext cx="9144000" cy="838200"/>
          </a:xfrm>
          <a:prstGeom prst="rect">
            <a:avLst/>
          </a:prstGeom>
          <a:noFill/>
          <a:ln w="9525">
            <a:noFill/>
            <a:miter lim="800000"/>
            <a:headEnd/>
            <a:tailEnd/>
          </a:ln>
          <a:effectLst/>
        </p:spPr>
        <p:txBody>
          <a:bodyPr lIns="180000" tIns="0" rIns="180000" bIns="0" anchor="ctr"/>
          <a:lstStyle/>
          <a:p>
            <a:pPr>
              <a:lnSpc>
                <a:spcPct val="80000"/>
              </a:lnSpc>
            </a:pPr>
            <a:r>
              <a:rPr lang="es-ES" sz="3200" b="1"/>
              <a:t>Componentes principales</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42" name="Picture 2" descr="15037"/>
          <p:cNvPicPr>
            <a:picLocks noChangeAspect="1" noChangeArrowheads="1"/>
          </p:cNvPicPr>
          <p:nvPr/>
        </p:nvPicPr>
        <p:blipFill>
          <a:blip r:embed="rId2" cstate="print"/>
          <a:srcRect/>
          <a:stretch>
            <a:fillRect/>
          </a:stretch>
        </p:blipFill>
        <p:spPr bwMode="auto">
          <a:xfrm>
            <a:off x="1042988" y="1501775"/>
            <a:ext cx="7058025" cy="4405313"/>
          </a:xfrm>
          <a:prstGeom prst="rect">
            <a:avLst/>
          </a:prstGeom>
          <a:noFill/>
          <a:ln w="19050">
            <a:solidFill>
              <a:schemeClr val="accent2"/>
            </a:solidFill>
            <a:miter lim="800000"/>
            <a:headEnd/>
            <a:tailEnd/>
          </a:ln>
        </p:spPr>
      </p:pic>
      <p:sp>
        <p:nvSpPr>
          <p:cNvPr id="1904643" name="Line 3"/>
          <p:cNvSpPr>
            <a:spLocks noChangeShapeType="1"/>
          </p:cNvSpPr>
          <p:nvPr/>
        </p:nvSpPr>
        <p:spPr bwMode="auto">
          <a:xfrm flipH="1">
            <a:off x="4643438" y="1246188"/>
            <a:ext cx="2641600" cy="1030287"/>
          </a:xfrm>
          <a:prstGeom prst="line">
            <a:avLst/>
          </a:prstGeom>
          <a:noFill/>
          <a:ln w="28575">
            <a:solidFill>
              <a:srgbClr val="F10F1F"/>
            </a:solidFill>
            <a:round/>
            <a:headEnd/>
            <a:tailEnd type="arrow" w="med" len="med"/>
          </a:ln>
          <a:effectLst/>
        </p:spPr>
        <p:txBody>
          <a:bodyPr/>
          <a:lstStyle/>
          <a:p>
            <a:endParaRPr lang="es-CL"/>
          </a:p>
        </p:txBody>
      </p:sp>
      <p:sp>
        <p:nvSpPr>
          <p:cNvPr id="1904644" name="Text Box 4"/>
          <p:cNvSpPr txBox="1">
            <a:spLocks noChangeArrowheads="1"/>
          </p:cNvSpPr>
          <p:nvPr/>
        </p:nvSpPr>
        <p:spPr bwMode="auto">
          <a:xfrm>
            <a:off x="179388" y="908050"/>
            <a:ext cx="1392237" cy="538163"/>
          </a:xfrm>
          <a:prstGeom prst="rect">
            <a:avLst/>
          </a:prstGeom>
          <a:noFill/>
          <a:ln w="9525" algn="ctr">
            <a:solidFill>
              <a:schemeClr val="accent2"/>
            </a:solidFill>
            <a:miter lim="800000"/>
            <a:headEnd/>
            <a:tailEnd/>
          </a:ln>
          <a:effectLst/>
        </p:spPr>
        <p:txBody>
          <a:bodyPr anchor="ctr"/>
          <a:lstStyle/>
          <a:p>
            <a:r>
              <a:rPr lang="es-MX" sz="2400">
                <a:solidFill>
                  <a:srgbClr val="333399"/>
                </a:solidFill>
              </a:rPr>
              <a:t>Mango </a:t>
            </a:r>
            <a:endParaRPr lang="es-ES" sz="2400">
              <a:solidFill>
                <a:srgbClr val="333399"/>
              </a:solidFill>
            </a:endParaRPr>
          </a:p>
        </p:txBody>
      </p:sp>
      <p:sp>
        <p:nvSpPr>
          <p:cNvPr id="1904645" name="Text Box 5"/>
          <p:cNvSpPr txBox="1">
            <a:spLocks noChangeArrowheads="1"/>
          </p:cNvSpPr>
          <p:nvPr/>
        </p:nvSpPr>
        <p:spPr bwMode="auto">
          <a:xfrm>
            <a:off x="179388" y="5949950"/>
            <a:ext cx="1212850" cy="538163"/>
          </a:xfrm>
          <a:prstGeom prst="rect">
            <a:avLst/>
          </a:prstGeom>
          <a:noFill/>
          <a:ln w="9525" algn="ctr">
            <a:solidFill>
              <a:schemeClr val="accent2"/>
            </a:solidFill>
            <a:miter lim="800000"/>
            <a:headEnd/>
            <a:tailEnd/>
          </a:ln>
          <a:effectLst/>
        </p:spPr>
        <p:txBody>
          <a:bodyPr anchor="ctr"/>
          <a:lstStyle/>
          <a:p>
            <a:pPr algn="ctr"/>
            <a:r>
              <a:rPr lang="es-MX" sz="2400">
                <a:solidFill>
                  <a:srgbClr val="333399"/>
                </a:solidFill>
              </a:rPr>
              <a:t>Balde </a:t>
            </a:r>
            <a:endParaRPr lang="es-ES" sz="2400">
              <a:solidFill>
                <a:srgbClr val="333399"/>
              </a:solidFill>
            </a:endParaRPr>
          </a:p>
        </p:txBody>
      </p:sp>
      <p:sp>
        <p:nvSpPr>
          <p:cNvPr id="1904646" name="Text Box 6"/>
          <p:cNvSpPr txBox="1">
            <a:spLocks noChangeArrowheads="1"/>
          </p:cNvSpPr>
          <p:nvPr/>
        </p:nvSpPr>
        <p:spPr bwMode="auto">
          <a:xfrm>
            <a:off x="7350125" y="909638"/>
            <a:ext cx="1311275" cy="538162"/>
          </a:xfrm>
          <a:prstGeom prst="rect">
            <a:avLst/>
          </a:prstGeom>
          <a:noFill/>
          <a:ln w="9525" algn="ctr">
            <a:solidFill>
              <a:schemeClr val="accent2"/>
            </a:solidFill>
            <a:miter lim="800000"/>
            <a:headEnd/>
            <a:tailEnd/>
          </a:ln>
          <a:effectLst/>
        </p:spPr>
        <p:txBody>
          <a:bodyPr anchor="ctr"/>
          <a:lstStyle/>
          <a:p>
            <a:r>
              <a:rPr lang="es-MX" sz="2400">
                <a:solidFill>
                  <a:srgbClr val="333399"/>
                </a:solidFill>
              </a:rPr>
              <a:t>Pluma </a:t>
            </a:r>
            <a:endParaRPr lang="es-ES" sz="2400">
              <a:solidFill>
                <a:srgbClr val="333399"/>
              </a:solidFill>
            </a:endParaRPr>
          </a:p>
        </p:txBody>
      </p:sp>
      <p:sp>
        <p:nvSpPr>
          <p:cNvPr id="1904647" name="Line 7"/>
          <p:cNvSpPr>
            <a:spLocks noChangeShapeType="1"/>
          </p:cNvSpPr>
          <p:nvPr/>
        </p:nvSpPr>
        <p:spPr bwMode="auto">
          <a:xfrm flipV="1">
            <a:off x="755650" y="4876800"/>
            <a:ext cx="1819275" cy="928688"/>
          </a:xfrm>
          <a:prstGeom prst="line">
            <a:avLst/>
          </a:prstGeom>
          <a:noFill/>
          <a:ln w="28575">
            <a:solidFill>
              <a:srgbClr val="F10F1F"/>
            </a:solidFill>
            <a:round/>
            <a:headEnd/>
            <a:tailEnd type="arrow" w="med" len="med"/>
          </a:ln>
          <a:effectLst/>
        </p:spPr>
        <p:txBody>
          <a:bodyPr/>
          <a:lstStyle/>
          <a:p>
            <a:endParaRPr lang="es-CL"/>
          </a:p>
        </p:txBody>
      </p:sp>
      <p:sp>
        <p:nvSpPr>
          <p:cNvPr id="1904648" name="Text Box 8"/>
          <p:cNvSpPr txBox="1">
            <a:spLocks noChangeArrowheads="1"/>
          </p:cNvSpPr>
          <p:nvPr/>
        </p:nvSpPr>
        <p:spPr bwMode="auto">
          <a:xfrm>
            <a:off x="5222875" y="5949950"/>
            <a:ext cx="3452813" cy="538163"/>
          </a:xfrm>
          <a:prstGeom prst="rect">
            <a:avLst/>
          </a:prstGeom>
          <a:noFill/>
          <a:ln w="9525" algn="ctr">
            <a:solidFill>
              <a:schemeClr val="accent2"/>
            </a:solidFill>
            <a:miter lim="800000"/>
            <a:headEnd/>
            <a:tailEnd/>
          </a:ln>
          <a:effectLst/>
        </p:spPr>
        <p:txBody>
          <a:bodyPr anchor="ctr"/>
          <a:lstStyle/>
          <a:p>
            <a:r>
              <a:rPr lang="es-MX" sz="2400">
                <a:solidFill>
                  <a:srgbClr val="333399"/>
                </a:solidFill>
              </a:rPr>
              <a:t>Cilindros Hidr</a:t>
            </a:r>
            <a:r>
              <a:rPr lang="es-MX" sz="2400">
                <a:solidFill>
                  <a:srgbClr val="333399"/>
                </a:solidFill>
                <a:latin typeface="ＭＳ Ｐゴシック"/>
              </a:rPr>
              <a:t>á</a:t>
            </a:r>
            <a:r>
              <a:rPr lang="es-MX" sz="2400">
                <a:solidFill>
                  <a:srgbClr val="333399"/>
                </a:solidFill>
              </a:rPr>
              <a:t>ulicos</a:t>
            </a:r>
            <a:endParaRPr lang="es-ES" sz="2400">
              <a:solidFill>
                <a:srgbClr val="333399"/>
              </a:solidFill>
            </a:endParaRPr>
          </a:p>
        </p:txBody>
      </p:sp>
      <p:sp>
        <p:nvSpPr>
          <p:cNvPr id="1904649" name="Line 9"/>
          <p:cNvSpPr>
            <a:spLocks noChangeShapeType="1"/>
          </p:cNvSpPr>
          <p:nvPr/>
        </p:nvSpPr>
        <p:spPr bwMode="auto">
          <a:xfrm flipH="1" flipV="1">
            <a:off x="4787900" y="3429000"/>
            <a:ext cx="1152525" cy="2592388"/>
          </a:xfrm>
          <a:prstGeom prst="line">
            <a:avLst/>
          </a:prstGeom>
          <a:noFill/>
          <a:ln w="28575">
            <a:solidFill>
              <a:srgbClr val="F10F1F"/>
            </a:solidFill>
            <a:round/>
            <a:headEnd/>
            <a:tailEnd type="arrow" w="med" len="med"/>
          </a:ln>
          <a:effectLst/>
        </p:spPr>
        <p:txBody>
          <a:bodyPr/>
          <a:lstStyle/>
          <a:p>
            <a:endParaRPr lang="es-CL"/>
          </a:p>
        </p:txBody>
      </p:sp>
      <p:sp>
        <p:nvSpPr>
          <p:cNvPr id="1904650" name="Line 10"/>
          <p:cNvSpPr>
            <a:spLocks noChangeShapeType="1"/>
          </p:cNvSpPr>
          <p:nvPr/>
        </p:nvSpPr>
        <p:spPr bwMode="auto">
          <a:xfrm flipH="1" flipV="1">
            <a:off x="4284663" y="3284538"/>
            <a:ext cx="1655762" cy="2736850"/>
          </a:xfrm>
          <a:prstGeom prst="line">
            <a:avLst/>
          </a:prstGeom>
          <a:noFill/>
          <a:ln w="28575">
            <a:solidFill>
              <a:srgbClr val="F10F1F"/>
            </a:solidFill>
            <a:round/>
            <a:headEnd/>
            <a:tailEnd type="arrow" w="med" len="med"/>
          </a:ln>
          <a:effectLst/>
        </p:spPr>
        <p:txBody>
          <a:bodyPr/>
          <a:lstStyle/>
          <a:p>
            <a:endParaRPr lang="es-CL"/>
          </a:p>
        </p:txBody>
      </p:sp>
      <p:sp>
        <p:nvSpPr>
          <p:cNvPr id="1904651" name="Line 11"/>
          <p:cNvSpPr>
            <a:spLocks noChangeShapeType="1"/>
          </p:cNvSpPr>
          <p:nvPr/>
        </p:nvSpPr>
        <p:spPr bwMode="auto">
          <a:xfrm flipH="1" flipV="1">
            <a:off x="3995738" y="3644900"/>
            <a:ext cx="1944687" cy="2376488"/>
          </a:xfrm>
          <a:prstGeom prst="line">
            <a:avLst/>
          </a:prstGeom>
          <a:noFill/>
          <a:ln w="28575">
            <a:solidFill>
              <a:srgbClr val="F10F1F"/>
            </a:solidFill>
            <a:round/>
            <a:headEnd/>
            <a:tailEnd type="arrow" w="med" len="med"/>
          </a:ln>
          <a:effectLst/>
        </p:spPr>
        <p:txBody>
          <a:bodyPr/>
          <a:lstStyle/>
          <a:p>
            <a:endParaRPr lang="es-CL"/>
          </a:p>
        </p:txBody>
      </p:sp>
      <p:sp>
        <p:nvSpPr>
          <p:cNvPr id="1904652" name="Rectangle 12"/>
          <p:cNvSpPr>
            <a:spLocks noChangeArrowheads="1"/>
          </p:cNvSpPr>
          <p:nvPr/>
        </p:nvSpPr>
        <p:spPr bwMode="auto">
          <a:xfrm>
            <a:off x="0" y="0"/>
            <a:ext cx="9144000" cy="838200"/>
          </a:xfrm>
          <a:prstGeom prst="rect">
            <a:avLst/>
          </a:prstGeom>
          <a:noFill/>
          <a:ln w="9525">
            <a:noFill/>
            <a:miter lim="800000"/>
            <a:headEnd/>
            <a:tailEnd/>
          </a:ln>
          <a:effectLst/>
        </p:spPr>
        <p:txBody>
          <a:bodyPr lIns="180000" tIns="0" rIns="180000" bIns="0" anchor="ctr"/>
          <a:lstStyle/>
          <a:p>
            <a:pPr>
              <a:lnSpc>
                <a:spcPct val="80000"/>
              </a:lnSpc>
            </a:pPr>
            <a:r>
              <a:rPr lang="es-ES" sz="3200" b="1"/>
              <a:t>Equipo de trabajo</a:t>
            </a:r>
          </a:p>
        </p:txBody>
      </p:sp>
      <p:sp>
        <p:nvSpPr>
          <p:cNvPr id="1904653" name="Line 13"/>
          <p:cNvSpPr>
            <a:spLocks noChangeShapeType="1"/>
          </p:cNvSpPr>
          <p:nvPr/>
        </p:nvSpPr>
        <p:spPr bwMode="auto">
          <a:xfrm>
            <a:off x="827088" y="1484313"/>
            <a:ext cx="2449512" cy="1439862"/>
          </a:xfrm>
          <a:prstGeom prst="line">
            <a:avLst/>
          </a:prstGeom>
          <a:noFill/>
          <a:ln w="28575">
            <a:solidFill>
              <a:srgbClr val="F10F1F"/>
            </a:solidFill>
            <a:round/>
            <a:headEnd/>
            <a:tailEnd type="arrow" w="med" len="med"/>
          </a:ln>
          <a:effectLst/>
        </p:spPr>
        <p:txBody>
          <a:bodyPr/>
          <a:lstStyle/>
          <a:p>
            <a:endParaRPr lang="es-CL"/>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3698" name="Rectangle 2"/>
          <p:cNvSpPr>
            <a:spLocks noChangeArrowheads="1"/>
          </p:cNvSpPr>
          <p:nvPr/>
        </p:nvSpPr>
        <p:spPr bwMode="auto">
          <a:xfrm>
            <a:off x="250825" y="5665788"/>
            <a:ext cx="8675688" cy="822325"/>
          </a:xfrm>
          <a:prstGeom prst="rect">
            <a:avLst/>
          </a:prstGeom>
          <a:noFill/>
          <a:ln w="9525">
            <a:noFill/>
            <a:miter lim="800000"/>
            <a:headEnd/>
            <a:tailEnd/>
          </a:ln>
          <a:effectLst/>
        </p:spPr>
        <p:txBody>
          <a:bodyPr>
            <a:spAutoFit/>
          </a:bodyPr>
          <a:lstStyle/>
          <a:p>
            <a:pPr>
              <a:spcBef>
                <a:spcPct val="30000"/>
              </a:spcBef>
            </a:pPr>
            <a:r>
              <a:rPr lang="es-MX" sz="2400"/>
              <a:t>El equipo puede operar con diferentes opciones de balde dependiendo de la aplicación.</a:t>
            </a:r>
            <a:endParaRPr lang="es-ES" sz="2400"/>
          </a:p>
        </p:txBody>
      </p:sp>
      <p:sp>
        <p:nvSpPr>
          <p:cNvPr id="1693700" name="Text Box 4"/>
          <p:cNvSpPr txBox="1">
            <a:spLocks noChangeArrowheads="1"/>
          </p:cNvSpPr>
          <p:nvPr/>
        </p:nvSpPr>
        <p:spPr bwMode="auto">
          <a:xfrm>
            <a:off x="7431088" y="3429000"/>
            <a:ext cx="874712" cy="323850"/>
          </a:xfrm>
          <a:prstGeom prst="rect">
            <a:avLst/>
          </a:prstGeom>
          <a:noFill/>
          <a:ln w="19050">
            <a:solidFill>
              <a:schemeClr val="accent2"/>
            </a:solidFill>
            <a:miter lim="800000"/>
            <a:headEnd/>
            <a:tailEnd/>
          </a:ln>
          <a:effectLst/>
        </p:spPr>
        <p:txBody>
          <a:bodyPr wrap="none">
            <a:spAutoFit/>
          </a:bodyPr>
          <a:lstStyle/>
          <a:p>
            <a:pPr defTabSz="762000" eaLnBrk="0" hangingPunct="0"/>
            <a:r>
              <a:rPr lang="en-US" sz="1400" b="1"/>
              <a:t>FS-WP4</a:t>
            </a:r>
          </a:p>
        </p:txBody>
      </p:sp>
      <p:sp>
        <p:nvSpPr>
          <p:cNvPr id="1693701" name="Text Box 5"/>
          <p:cNvSpPr txBox="1">
            <a:spLocks noChangeArrowheads="1"/>
          </p:cNvSpPr>
          <p:nvPr/>
        </p:nvSpPr>
        <p:spPr bwMode="auto">
          <a:xfrm>
            <a:off x="5194300" y="3322638"/>
            <a:ext cx="973138" cy="323850"/>
          </a:xfrm>
          <a:prstGeom prst="rect">
            <a:avLst/>
          </a:prstGeom>
          <a:noFill/>
          <a:ln w="19050">
            <a:solidFill>
              <a:schemeClr val="accent2"/>
            </a:solidFill>
            <a:miter lim="800000"/>
            <a:headEnd/>
            <a:tailEnd/>
          </a:ln>
          <a:effectLst/>
        </p:spPr>
        <p:txBody>
          <a:bodyPr wrap="none">
            <a:spAutoFit/>
          </a:bodyPr>
          <a:lstStyle/>
          <a:p>
            <a:pPr defTabSz="762000" eaLnBrk="0" hangingPunct="0"/>
            <a:r>
              <a:rPr lang="en-US" sz="1400" b="1"/>
              <a:t>  FS-WP3</a:t>
            </a:r>
          </a:p>
        </p:txBody>
      </p:sp>
      <p:pic>
        <p:nvPicPr>
          <p:cNvPr id="1693702" name="Picture 6" descr="FSWP3V"/>
          <p:cNvPicPr>
            <a:picLocks noChangeAspect="1" noChangeArrowheads="1"/>
          </p:cNvPicPr>
          <p:nvPr/>
        </p:nvPicPr>
        <p:blipFill>
          <a:blip r:embed="rId3" cstate="print"/>
          <a:srcRect/>
          <a:stretch>
            <a:fillRect/>
          </a:stretch>
        </p:blipFill>
        <p:spPr bwMode="auto">
          <a:xfrm>
            <a:off x="4602163" y="3740150"/>
            <a:ext cx="2170112" cy="1803400"/>
          </a:xfrm>
          <a:prstGeom prst="rect">
            <a:avLst/>
          </a:prstGeom>
          <a:noFill/>
          <a:ln w="19050">
            <a:solidFill>
              <a:schemeClr val="accent2"/>
            </a:solidFill>
            <a:miter lim="800000"/>
            <a:headEnd/>
            <a:tailEnd/>
          </a:ln>
        </p:spPr>
      </p:pic>
      <p:sp>
        <p:nvSpPr>
          <p:cNvPr id="1693703" name="Text Box 7"/>
          <p:cNvSpPr txBox="1">
            <a:spLocks noChangeArrowheads="1"/>
          </p:cNvSpPr>
          <p:nvPr/>
        </p:nvSpPr>
        <p:spPr bwMode="auto">
          <a:xfrm>
            <a:off x="2981325" y="3025775"/>
            <a:ext cx="873125" cy="323850"/>
          </a:xfrm>
          <a:prstGeom prst="rect">
            <a:avLst/>
          </a:prstGeom>
          <a:noFill/>
          <a:ln w="19050">
            <a:solidFill>
              <a:schemeClr val="accent2"/>
            </a:solidFill>
            <a:miter lim="800000"/>
            <a:headEnd/>
            <a:tailEnd/>
          </a:ln>
          <a:effectLst/>
        </p:spPr>
        <p:txBody>
          <a:bodyPr wrap="none">
            <a:spAutoFit/>
          </a:bodyPr>
          <a:lstStyle/>
          <a:p>
            <a:pPr defTabSz="762000" eaLnBrk="0" hangingPunct="0"/>
            <a:r>
              <a:rPr lang="en-US" sz="1400" b="1"/>
              <a:t>FS-WP2</a:t>
            </a:r>
          </a:p>
        </p:txBody>
      </p:sp>
      <p:pic>
        <p:nvPicPr>
          <p:cNvPr id="1693704" name="Picture 8" descr="FSWP2V"/>
          <p:cNvPicPr>
            <a:picLocks noChangeAspect="1" noChangeArrowheads="1"/>
          </p:cNvPicPr>
          <p:nvPr/>
        </p:nvPicPr>
        <p:blipFill>
          <a:blip r:embed="rId4" cstate="print"/>
          <a:srcRect/>
          <a:stretch>
            <a:fillRect/>
          </a:stretch>
        </p:blipFill>
        <p:spPr bwMode="auto">
          <a:xfrm>
            <a:off x="2411413" y="3441700"/>
            <a:ext cx="2087562" cy="1803400"/>
          </a:xfrm>
          <a:prstGeom prst="rect">
            <a:avLst/>
          </a:prstGeom>
          <a:noFill/>
          <a:ln w="19050">
            <a:solidFill>
              <a:schemeClr val="accent2"/>
            </a:solidFill>
            <a:miter lim="800000"/>
            <a:headEnd/>
            <a:tailEnd/>
          </a:ln>
        </p:spPr>
      </p:pic>
      <p:pic>
        <p:nvPicPr>
          <p:cNvPr id="1693705" name="Picture 9" descr="FSWP1V"/>
          <p:cNvPicPr>
            <a:picLocks noChangeAspect="1" noChangeArrowheads="1"/>
          </p:cNvPicPr>
          <p:nvPr/>
        </p:nvPicPr>
        <p:blipFill>
          <a:blip r:embed="rId5" cstate="print"/>
          <a:srcRect/>
          <a:stretch>
            <a:fillRect/>
          </a:stretch>
        </p:blipFill>
        <p:spPr bwMode="auto">
          <a:xfrm>
            <a:off x="60325" y="2659063"/>
            <a:ext cx="2251075" cy="1803400"/>
          </a:xfrm>
          <a:prstGeom prst="rect">
            <a:avLst/>
          </a:prstGeom>
          <a:noFill/>
          <a:ln w="19050">
            <a:solidFill>
              <a:schemeClr val="accent2"/>
            </a:solidFill>
            <a:miter lim="800000"/>
            <a:headEnd/>
            <a:tailEnd/>
          </a:ln>
        </p:spPr>
      </p:pic>
      <p:pic>
        <p:nvPicPr>
          <p:cNvPr id="1693706" name="Picture 10" descr="FSWP4V2"/>
          <p:cNvPicPr>
            <a:picLocks noChangeAspect="1" noChangeArrowheads="1"/>
          </p:cNvPicPr>
          <p:nvPr/>
        </p:nvPicPr>
        <p:blipFill>
          <a:blip r:embed="rId6" cstate="print"/>
          <a:srcRect/>
          <a:stretch>
            <a:fillRect/>
          </a:stretch>
        </p:blipFill>
        <p:spPr bwMode="auto">
          <a:xfrm>
            <a:off x="6862763" y="3860800"/>
            <a:ext cx="2236787" cy="1892300"/>
          </a:xfrm>
          <a:prstGeom prst="rect">
            <a:avLst/>
          </a:prstGeom>
          <a:noFill/>
          <a:ln w="19050">
            <a:solidFill>
              <a:schemeClr val="accent2"/>
            </a:solidFill>
            <a:miter lim="800000"/>
            <a:headEnd/>
            <a:tailEnd/>
          </a:ln>
        </p:spPr>
      </p:pic>
      <p:pic>
        <p:nvPicPr>
          <p:cNvPr id="1693707" name="Picture 11" descr="Griffin coal collie australien 022"/>
          <p:cNvPicPr>
            <a:picLocks noChangeAspect="1" noChangeArrowheads="1"/>
          </p:cNvPicPr>
          <p:nvPr/>
        </p:nvPicPr>
        <p:blipFill>
          <a:blip r:embed="rId7" cstate="print"/>
          <a:srcRect/>
          <a:stretch>
            <a:fillRect/>
          </a:stretch>
        </p:blipFill>
        <p:spPr bwMode="auto">
          <a:xfrm>
            <a:off x="6361113" y="908050"/>
            <a:ext cx="2674937" cy="2287588"/>
          </a:xfrm>
          <a:prstGeom prst="rect">
            <a:avLst/>
          </a:prstGeom>
          <a:noFill/>
          <a:ln w="19050">
            <a:solidFill>
              <a:schemeClr val="accent2"/>
            </a:solidFill>
            <a:miter lim="800000"/>
            <a:headEnd/>
            <a:tailEnd/>
          </a:ln>
        </p:spPr>
      </p:pic>
      <p:sp>
        <p:nvSpPr>
          <p:cNvPr id="1693708" name="Text Box 12"/>
          <p:cNvSpPr txBox="1">
            <a:spLocks noChangeArrowheads="1"/>
          </p:cNvSpPr>
          <p:nvPr/>
        </p:nvSpPr>
        <p:spPr bwMode="auto">
          <a:xfrm>
            <a:off x="755650" y="2205038"/>
            <a:ext cx="874713" cy="323850"/>
          </a:xfrm>
          <a:prstGeom prst="rect">
            <a:avLst/>
          </a:prstGeom>
          <a:noFill/>
          <a:ln w="19050">
            <a:solidFill>
              <a:schemeClr val="accent2"/>
            </a:solidFill>
            <a:miter lim="800000"/>
            <a:headEnd/>
            <a:tailEnd/>
          </a:ln>
          <a:effectLst/>
        </p:spPr>
        <p:txBody>
          <a:bodyPr wrap="none">
            <a:spAutoFit/>
          </a:bodyPr>
          <a:lstStyle/>
          <a:p>
            <a:r>
              <a:rPr lang="es-MX" sz="1400" b="1"/>
              <a:t>FS-WP1</a:t>
            </a:r>
            <a:endParaRPr lang="es-ES" sz="1400" b="1"/>
          </a:p>
        </p:txBody>
      </p:sp>
      <p:sp>
        <p:nvSpPr>
          <p:cNvPr id="1693709" name="Rectangle 13"/>
          <p:cNvSpPr>
            <a:spLocks noChangeArrowheads="1"/>
          </p:cNvSpPr>
          <p:nvPr/>
        </p:nvSpPr>
        <p:spPr bwMode="auto">
          <a:xfrm>
            <a:off x="214346" y="447660"/>
            <a:ext cx="9144000" cy="838200"/>
          </a:xfrm>
          <a:prstGeom prst="rect">
            <a:avLst/>
          </a:prstGeom>
          <a:noFill/>
          <a:ln w="9525">
            <a:noFill/>
            <a:miter lim="800000"/>
            <a:headEnd/>
            <a:tailEnd/>
          </a:ln>
          <a:effectLst/>
        </p:spPr>
        <p:txBody>
          <a:bodyPr lIns="180000" tIns="0" rIns="180000" bIns="0" anchor="ctr"/>
          <a:lstStyle/>
          <a:p>
            <a:pPr>
              <a:lnSpc>
                <a:spcPct val="80000"/>
              </a:lnSpc>
            </a:pPr>
            <a:r>
              <a:rPr lang="es-ES" sz="3200" b="1" dirty="0"/>
              <a:t>Balde</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2675" name="Picture 3"/>
          <p:cNvPicPr>
            <a:picLocks noChangeAspect="1" noChangeArrowheads="1"/>
          </p:cNvPicPr>
          <p:nvPr/>
        </p:nvPicPr>
        <p:blipFill>
          <a:blip r:embed="rId2" cstate="print"/>
          <a:srcRect/>
          <a:stretch>
            <a:fillRect/>
          </a:stretch>
        </p:blipFill>
        <p:spPr bwMode="auto">
          <a:xfrm>
            <a:off x="4927600" y="2349500"/>
            <a:ext cx="4146550" cy="2959100"/>
          </a:xfrm>
          <a:prstGeom prst="rect">
            <a:avLst/>
          </a:prstGeom>
          <a:noFill/>
          <a:ln w="19050">
            <a:solidFill>
              <a:schemeClr val="accent2"/>
            </a:solidFill>
            <a:miter lim="800000"/>
            <a:headEnd/>
            <a:tailEnd/>
          </a:ln>
        </p:spPr>
      </p:pic>
      <p:sp>
        <p:nvSpPr>
          <p:cNvPr id="1692676" name="Text Box 4"/>
          <p:cNvSpPr txBox="1">
            <a:spLocks noChangeArrowheads="1"/>
          </p:cNvSpPr>
          <p:nvPr/>
        </p:nvSpPr>
        <p:spPr bwMode="auto">
          <a:xfrm>
            <a:off x="5784850" y="5505450"/>
            <a:ext cx="1930400" cy="660400"/>
          </a:xfrm>
          <a:prstGeom prst="rect">
            <a:avLst/>
          </a:prstGeom>
          <a:noFill/>
          <a:ln w="19050">
            <a:solidFill>
              <a:schemeClr val="accent2"/>
            </a:solidFill>
            <a:miter lim="800000"/>
            <a:headEnd/>
            <a:tailEnd/>
          </a:ln>
          <a:effectLst/>
        </p:spPr>
        <p:txBody>
          <a:bodyPr wrap="none">
            <a:spAutoFit/>
          </a:bodyPr>
          <a:lstStyle/>
          <a:p>
            <a:r>
              <a:rPr lang="es-MX" b="1"/>
              <a:t>FS-WP1</a:t>
            </a:r>
            <a:endParaRPr lang="es-ES" b="1"/>
          </a:p>
        </p:txBody>
      </p:sp>
      <p:sp>
        <p:nvSpPr>
          <p:cNvPr id="1692677" name="Text Box 5"/>
          <p:cNvSpPr txBox="1">
            <a:spLocks noChangeArrowheads="1"/>
          </p:cNvSpPr>
          <p:nvPr/>
        </p:nvSpPr>
        <p:spPr bwMode="auto">
          <a:xfrm>
            <a:off x="803275" y="5516563"/>
            <a:ext cx="2184400" cy="660400"/>
          </a:xfrm>
          <a:prstGeom prst="rect">
            <a:avLst/>
          </a:prstGeom>
          <a:noFill/>
          <a:ln w="19050">
            <a:solidFill>
              <a:schemeClr val="accent2"/>
            </a:solidFill>
            <a:miter lim="800000"/>
            <a:headEnd/>
            <a:tailEnd/>
          </a:ln>
          <a:effectLst/>
        </p:spPr>
        <p:txBody>
          <a:bodyPr wrap="none">
            <a:spAutoFit/>
          </a:bodyPr>
          <a:lstStyle/>
          <a:p>
            <a:pPr defTabSz="762000" eaLnBrk="0" hangingPunct="0"/>
            <a:r>
              <a:rPr lang="en-US" b="1"/>
              <a:t>  FS-WP3</a:t>
            </a:r>
          </a:p>
        </p:txBody>
      </p:sp>
      <p:pic>
        <p:nvPicPr>
          <p:cNvPr id="1692678" name="Picture 6"/>
          <p:cNvPicPr>
            <a:picLocks noChangeAspect="1" noChangeArrowheads="1"/>
          </p:cNvPicPr>
          <p:nvPr/>
        </p:nvPicPr>
        <p:blipFill>
          <a:blip r:embed="rId3" cstate="print"/>
          <a:srcRect/>
          <a:stretch>
            <a:fillRect/>
          </a:stretch>
        </p:blipFill>
        <p:spPr bwMode="auto">
          <a:xfrm>
            <a:off x="77788" y="1377950"/>
            <a:ext cx="4756150" cy="3948113"/>
          </a:xfrm>
          <a:prstGeom prst="rect">
            <a:avLst/>
          </a:prstGeom>
          <a:noFill/>
          <a:ln w="19050">
            <a:solidFill>
              <a:schemeClr val="accent2"/>
            </a:solidFill>
            <a:miter lim="800000"/>
            <a:headEnd/>
            <a:tailEnd/>
          </a:ln>
        </p:spPr>
      </p:pic>
      <p:sp>
        <p:nvSpPr>
          <p:cNvPr id="1692679" name="Rectangle 7"/>
          <p:cNvSpPr>
            <a:spLocks noChangeArrowheads="1"/>
          </p:cNvSpPr>
          <p:nvPr/>
        </p:nvSpPr>
        <p:spPr bwMode="auto">
          <a:xfrm>
            <a:off x="142908" y="304784"/>
            <a:ext cx="9144000" cy="838200"/>
          </a:xfrm>
          <a:prstGeom prst="rect">
            <a:avLst/>
          </a:prstGeom>
          <a:noFill/>
          <a:ln w="9525">
            <a:noFill/>
            <a:miter lim="800000"/>
            <a:headEnd/>
            <a:tailEnd/>
          </a:ln>
          <a:effectLst/>
        </p:spPr>
        <p:txBody>
          <a:bodyPr lIns="180000" tIns="0" rIns="180000" bIns="0" anchor="ctr"/>
          <a:lstStyle/>
          <a:p>
            <a:pPr>
              <a:lnSpc>
                <a:spcPct val="80000"/>
              </a:lnSpc>
            </a:pPr>
            <a:r>
              <a:rPr lang="es-ES" sz="3200" b="1" dirty="0"/>
              <a:t>Balde</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24" name="Picture 4" descr="Imagen1"/>
          <p:cNvPicPr>
            <a:picLocks noChangeAspect="1" noChangeArrowheads="1"/>
          </p:cNvPicPr>
          <p:nvPr/>
        </p:nvPicPr>
        <p:blipFill>
          <a:blip r:embed="rId2" cstate="print"/>
          <a:srcRect/>
          <a:stretch>
            <a:fillRect/>
          </a:stretch>
        </p:blipFill>
        <p:spPr bwMode="auto">
          <a:xfrm>
            <a:off x="395288" y="1052513"/>
            <a:ext cx="3563937" cy="5075237"/>
          </a:xfrm>
          <a:prstGeom prst="rect">
            <a:avLst/>
          </a:prstGeom>
          <a:noFill/>
          <a:ln w="19050" algn="ctr">
            <a:solidFill>
              <a:schemeClr val="accent2"/>
            </a:solidFill>
            <a:miter lim="800000"/>
            <a:headEnd/>
            <a:tailEnd/>
          </a:ln>
          <a:effectLst/>
        </p:spPr>
      </p:pic>
      <p:sp>
        <p:nvSpPr>
          <p:cNvPr id="1822725" name="Text Box 5"/>
          <p:cNvSpPr txBox="1">
            <a:spLocks noChangeArrowheads="1"/>
          </p:cNvSpPr>
          <p:nvPr/>
        </p:nvSpPr>
        <p:spPr bwMode="auto">
          <a:xfrm>
            <a:off x="4356100" y="1412875"/>
            <a:ext cx="2160588" cy="538163"/>
          </a:xfrm>
          <a:prstGeom prst="rect">
            <a:avLst/>
          </a:prstGeom>
          <a:noFill/>
          <a:ln w="9525" algn="ctr">
            <a:solidFill>
              <a:schemeClr val="accent2"/>
            </a:solidFill>
            <a:miter lim="800000"/>
            <a:headEnd/>
            <a:tailEnd/>
          </a:ln>
          <a:effectLst/>
        </p:spPr>
        <p:txBody>
          <a:bodyPr anchor="ctr"/>
          <a:lstStyle/>
          <a:p>
            <a:r>
              <a:rPr lang="es-MX" sz="2400">
                <a:solidFill>
                  <a:srgbClr val="333399"/>
                </a:solidFill>
              </a:rPr>
              <a:t>MANDIBULA </a:t>
            </a:r>
            <a:endParaRPr lang="es-ES" sz="2400">
              <a:solidFill>
                <a:srgbClr val="333399"/>
              </a:solidFill>
            </a:endParaRPr>
          </a:p>
        </p:txBody>
      </p:sp>
      <p:sp>
        <p:nvSpPr>
          <p:cNvPr id="1822726" name="Text Box 6"/>
          <p:cNvSpPr txBox="1">
            <a:spLocks noChangeArrowheads="1"/>
          </p:cNvSpPr>
          <p:nvPr/>
        </p:nvSpPr>
        <p:spPr bwMode="auto">
          <a:xfrm>
            <a:off x="4427538" y="4259263"/>
            <a:ext cx="1392237" cy="538162"/>
          </a:xfrm>
          <a:prstGeom prst="rect">
            <a:avLst/>
          </a:prstGeom>
          <a:noFill/>
          <a:ln w="9525" algn="ctr">
            <a:solidFill>
              <a:schemeClr val="accent2"/>
            </a:solidFill>
            <a:miter lim="800000"/>
            <a:headEnd/>
            <a:tailEnd/>
          </a:ln>
          <a:effectLst/>
        </p:spPr>
        <p:txBody>
          <a:bodyPr anchor="ctr"/>
          <a:lstStyle/>
          <a:p>
            <a:r>
              <a:rPr lang="es-MX" sz="2400">
                <a:solidFill>
                  <a:srgbClr val="333399"/>
                </a:solidFill>
              </a:rPr>
              <a:t>TAPA </a:t>
            </a:r>
            <a:endParaRPr lang="es-ES" sz="2400">
              <a:solidFill>
                <a:srgbClr val="333399"/>
              </a:solidFill>
            </a:endParaRPr>
          </a:p>
        </p:txBody>
      </p:sp>
      <p:sp>
        <p:nvSpPr>
          <p:cNvPr id="1822727" name="Line 7"/>
          <p:cNvSpPr>
            <a:spLocks noChangeShapeType="1"/>
          </p:cNvSpPr>
          <p:nvPr/>
        </p:nvSpPr>
        <p:spPr bwMode="auto">
          <a:xfrm flipH="1">
            <a:off x="1403350" y="1700213"/>
            <a:ext cx="2879725" cy="1944687"/>
          </a:xfrm>
          <a:prstGeom prst="line">
            <a:avLst/>
          </a:prstGeom>
          <a:noFill/>
          <a:ln w="28575">
            <a:solidFill>
              <a:srgbClr val="F10F1F"/>
            </a:solidFill>
            <a:round/>
            <a:headEnd/>
            <a:tailEnd type="arrow" w="med" len="med"/>
          </a:ln>
          <a:effectLst/>
        </p:spPr>
        <p:txBody>
          <a:bodyPr/>
          <a:lstStyle/>
          <a:p>
            <a:endParaRPr lang="es-CL"/>
          </a:p>
        </p:txBody>
      </p:sp>
      <p:sp>
        <p:nvSpPr>
          <p:cNvPr id="1822728" name="Line 8"/>
          <p:cNvSpPr>
            <a:spLocks noChangeShapeType="1"/>
          </p:cNvSpPr>
          <p:nvPr/>
        </p:nvSpPr>
        <p:spPr bwMode="auto">
          <a:xfrm flipH="1" flipV="1">
            <a:off x="2700338" y="4437063"/>
            <a:ext cx="1727200" cy="71437"/>
          </a:xfrm>
          <a:prstGeom prst="line">
            <a:avLst/>
          </a:prstGeom>
          <a:noFill/>
          <a:ln w="28575">
            <a:solidFill>
              <a:srgbClr val="F10F1F"/>
            </a:solidFill>
            <a:round/>
            <a:headEnd/>
            <a:tailEnd type="arrow" w="med" len="med"/>
          </a:ln>
          <a:effectLst/>
        </p:spPr>
        <p:txBody>
          <a:bodyPr/>
          <a:lstStyle/>
          <a:p>
            <a:endParaRPr lang="es-CL"/>
          </a:p>
        </p:txBody>
      </p:sp>
      <p:sp>
        <p:nvSpPr>
          <p:cNvPr id="1822729" name="Rectangle 9"/>
          <p:cNvSpPr>
            <a:spLocks noChangeArrowheads="1"/>
          </p:cNvSpPr>
          <p:nvPr/>
        </p:nvSpPr>
        <p:spPr bwMode="auto">
          <a:xfrm>
            <a:off x="142908" y="161908"/>
            <a:ext cx="9144000" cy="838200"/>
          </a:xfrm>
          <a:prstGeom prst="rect">
            <a:avLst/>
          </a:prstGeom>
          <a:noFill/>
          <a:ln w="9525">
            <a:noFill/>
            <a:miter lim="800000"/>
            <a:headEnd/>
            <a:tailEnd/>
          </a:ln>
          <a:effectLst/>
        </p:spPr>
        <p:txBody>
          <a:bodyPr lIns="180000" tIns="0" rIns="180000" bIns="0" anchor="ctr"/>
          <a:lstStyle/>
          <a:p>
            <a:pPr>
              <a:lnSpc>
                <a:spcPct val="80000"/>
              </a:lnSpc>
            </a:pPr>
            <a:r>
              <a:rPr lang="es-ES" sz="3200" b="1" dirty="0"/>
              <a:t>Balde, componentes principales.</a:t>
            </a:r>
          </a:p>
        </p:txBody>
      </p:sp>
      <p:pic>
        <p:nvPicPr>
          <p:cNvPr id="1822730" name="Picture 10"/>
          <p:cNvPicPr>
            <a:picLocks noChangeAspect="1" noChangeArrowheads="1"/>
          </p:cNvPicPr>
          <p:nvPr/>
        </p:nvPicPr>
        <p:blipFill>
          <a:blip r:embed="rId3" cstate="print"/>
          <a:srcRect/>
          <a:stretch>
            <a:fillRect/>
          </a:stretch>
        </p:blipFill>
        <p:spPr bwMode="auto">
          <a:xfrm>
            <a:off x="6659563" y="1052513"/>
            <a:ext cx="2414587" cy="1722437"/>
          </a:xfrm>
          <a:prstGeom prst="rect">
            <a:avLst/>
          </a:prstGeom>
          <a:noFill/>
          <a:ln w="19050">
            <a:solidFill>
              <a:schemeClr val="accent2"/>
            </a:solid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3748" name="Picture 4"/>
          <p:cNvPicPr>
            <a:picLocks noChangeAspect="1" noChangeArrowheads="1"/>
          </p:cNvPicPr>
          <p:nvPr/>
        </p:nvPicPr>
        <p:blipFill>
          <a:blip r:embed="rId2" cstate="print"/>
          <a:srcRect/>
          <a:stretch>
            <a:fillRect/>
          </a:stretch>
        </p:blipFill>
        <p:spPr bwMode="auto">
          <a:xfrm>
            <a:off x="3995738" y="1203325"/>
            <a:ext cx="4968875" cy="4124325"/>
          </a:xfrm>
          <a:prstGeom prst="rect">
            <a:avLst/>
          </a:prstGeom>
          <a:noFill/>
          <a:ln w="19050">
            <a:solidFill>
              <a:schemeClr val="accent2"/>
            </a:solidFill>
            <a:miter lim="800000"/>
            <a:headEnd/>
            <a:tailEnd/>
          </a:ln>
        </p:spPr>
      </p:pic>
      <p:sp>
        <p:nvSpPr>
          <p:cNvPr id="1823749" name="Rectangle 5"/>
          <p:cNvSpPr>
            <a:spLocks noChangeArrowheads="1"/>
          </p:cNvSpPr>
          <p:nvPr/>
        </p:nvSpPr>
        <p:spPr bwMode="auto">
          <a:xfrm>
            <a:off x="142908" y="376222"/>
            <a:ext cx="9144000" cy="838200"/>
          </a:xfrm>
          <a:prstGeom prst="rect">
            <a:avLst/>
          </a:prstGeom>
          <a:noFill/>
          <a:ln w="9525">
            <a:noFill/>
            <a:miter lim="800000"/>
            <a:headEnd/>
            <a:tailEnd/>
          </a:ln>
          <a:effectLst/>
        </p:spPr>
        <p:txBody>
          <a:bodyPr lIns="180000" tIns="0" rIns="180000" bIns="0" anchor="ctr"/>
          <a:lstStyle/>
          <a:p>
            <a:pPr>
              <a:lnSpc>
                <a:spcPct val="80000"/>
              </a:lnSpc>
            </a:pPr>
            <a:r>
              <a:rPr lang="es-ES" sz="3200" b="1" dirty="0"/>
              <a:t>Balde, componentes principales.</a:t>
            </a:r>
          </a:p>
        </p:txBody>
      </p:sp>
      <p:sp>
        <p:nvSpPr>
          <p:cNvPr id="1823750" name="Text Box 6"/>
          <p:cNvSpPr txBox="1">
            <a:spLocks noChangeArrowheads="1"/>
          </p:cNvSpPr>
          <p:nvPr/>
        </p:nvSpPr>
        <p:spPr bwMode="auto">
          <a:xfrm>
            <a:off x="179388" y="5589588"/>
            <a:ext cx="4824412" cy="503237"/>
          </a:xfrm>
          <a:prstGeom prst="rect">
            <a:avLst/>
          </a:prstGeom>
          <a:noFill/>
          <a:ln w="9525" algn="ctr">
            <a:solidFill>
              <a:schemeClr val="accent2"/>
            </a:solidFill>
            <a:miter lim="800000"/>
            <a:headEnd/>
            <a:tailEnd/>
          </a:ln>
          <a:effectLst/>
        </p:spPr>
        <p:txBody>
          <a:bodyPr anchor="ctr"/>
          <a:lstStyle/>
          <a:p>
            <a:r>
              <a:rPr lang="es-MX" sz="2000">
                <a:solidFill>
                  <a:srgbClr val="333399"/>
                </a:solidFill>
              </a:rPr>
              <a:t>Elementos de Desgaste: Dientes </a:t>
            </a:r>
            <a:endParaRPr lang="es-ES" sz="2000">
              <a:solidFill>
                <a:srgbClr val="333399"/>
              </a:solidFill>
            </a:endParaRPr>
          </a:p>
        </p:txBody>
      </p:sp>
      <p:sp>
        <p:nvSpPr>
          <p:cNvPr id="1823751" name="Line 7"/>
          <p:cNvSpPr>
            <a:spLocks noChangeShapeType="1"/>
          </p:cNvSpPr>
          <p:nvPr/>
        </p:nvSpPr>
        <p:spPr bwMode="auto">
          <a:xfrm flipV="1">
            <a:off x="3779838" y="4868863"/>
            <a:ext cx="1655762" cy="647700"/>
          </a:xfrm>
          <a:prstGeom prst="line">
            <a:avLst/>
          </a:prstGeom>
          <a:noFill/>
          <a:ln w="28575">
            <a:solidFill>
              <a:srgbClr val="F10F1F"/>
            </a:solidFill>
            <a:round/>
            <a:headEnd/>
            <a:tailEnd type="arrow" w="med" len="med"/>
          </a:ln>
          <a:effectLst/>
        </p:spPr>
        <p:txBody>
          <a:bodyPr/>
          <a:lstStyle/>
          <a:p>
            <a:endParaRPr lang="es-CL"/>
          </a:p>
        </p:txBody>
      </p:sp>
      <p:sp>
        <p:nvSpPr>
          <p:cNvPr id="1823752" name="Text Box 8"/>
          <p:cNvSpPr txBox="1">
            <a:spLocks noChangeArrowheads="1"/>
          </p:cNvSpPr>
          <p:nvPr/>
        </p:nvSpPr>
        <p:spPr bwMode="auto">
          <a:xfrm>
            <a:off x="107950" y="3643314"/>
            <a:ext cx="2519363" cy="785817"/>
          </a:xfrm>
          <a:prstGeom prst="rect">
            <a:avLst/>
          </a:prstGeom>
          <a:noFill/>
          <a:ln w="9525" algn="ctr">
            <a:solidFill>
              <a:schemeClr val="accent2"/>
            </a:solidFill>
            <a:miter lim="800000"/>
            <a:headEnd/>
            <a:tailEnd/>
          </a:ln>
          <a:effectLst/>
        </p:spPr>
        <p:txBody>
          <a:bodyPr anchor="ctr"/>
          <a:lstStyle/>
          <a:p>
            <a:r>
              <a:rPr lang="es-MX" sz="2400" dirty="0">
                <a:solidFill>
                  <a:srgbClr val="333399"/>
                </a:solidFill>
              </a:rPr>
              <a:t>Labios Laterales</a:t>
            </a:r>
            <a:endParaRPr lang="es-ES" sz="2400" dirty="0">
              <a:solidFill>
                <a:srgbClr val="333399"/>
              </a:solidFill>
            </a:endParaRPr>
          </a:p>
        </p:txBody>
      </p:sp>
      <p:sp>
        <p:nvSpPr>
          <p:cNvPr id="1823753" name="Line 9"/>
          <p:cNvSpPr>
            <a:spLocks noChangeShapeType="1"/>
          </p:cNvSpPr>
          <p:nvPr/>
        </p:nvSpPr>
        <p:spPr bwMode="auto">
          <a:xfrm flipV="1">
            <a:off x="2843213" y="3644900"/>
            <a:ext cx="2089150" cy="431800"/>
          </a:xfrm>
          <a:prstGeom prst="line">
            <a:avLst/>
          </a:prstGeom>
          <a:noFill/>
          <a:ln w="28575">
            <a:solidFill>
              <a:srgbClr val="F10F1F"/>
            </a:solidFill>
            <a:round/>
            <a:headEnd/>
            <a:tailEnd type="arrow" w="med" len="med"/>
          </a:ln>
          <a:effectLst/>
        </p:spPr>
        <p:txBody>
          <a:bodyPr/>
          <a:lstStyle/>
          <a:p>
            <a:endParaRPr lang="es-CL"/>
          </a:p>
        </p:txBody>
      </p:sp>
      <p:sp>
        <p:nvSpPr>
          <p:cNvPr id="1823754" name="Line 10"/>
          <p:cNvSpPr>
            <a:spLocks noChangeShapeType="1"/>
          </p:cNvSpPr>
          <p:nvPr/>
        </p:nvSpPr>
        <p:spPr bwMode="auto">
          <a:xfrm flipV="1">
            <a:off x="2771775" y="4005263"/>
            <a:ext cx="4392613" cy="71437"/>
          </a:xfrm>
          <a:prstGeom prst="line">
            <a:avLst/>
          </a:prstGeom>
          <a:noFill/>
          <a:ln w="28575">
            <a:solidFill>
              <a:srgbClr val="F10F1F"/>
            </a:solidFill>
            <a:round/>
            <a:headEnd/>
            <a:tailEnd type="arrow" w="med" len="med"/>
          </a:ln>
          <a:effectLst/>
        </p:spPr>
        <p:txBody>
          <a:bodyPr/>
          <a:lstStyle/>
          <a:p>
            <a:endParaRPr lang="es-CL"/>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8738" name="Picture 2" descr="SIDEFRAM2"/>
          <p:cNvPicPr>
            <a:picLocks noChangeAspect="1" noChangeArrowheads="1"/>
          </p:cNvPicPr>
          <p:nvPr/>
        </p:nvPicPr>
        <p:blipFill>
          <a:blip r:embed="rId3" cstate="print">
            <a:lum bright="6000"/>
          </a:blip>
          <a:srcRect l="9491" b="13837"/>
          <a:stretch>
            <a:fillRect/>
          </a:stretch>
        </p:blipFill>
        <p:spPr bwMode="auto">
          <a:xfrm>
            <a:off x="107950" y="1217613"/>
            <a:ext cx="6192838" cy="4391025"/>
          </a:xfrm>
          <a:prstGeom prst="rect">
            <a:avLst/>
          </a:prstGeom>
          <a:noFill/>
          <a:ln w="19050">
            <a:solidFill>
              <a:schemeClr val="accent2"/>
            </a:solidFill>
            <a:miter lim="800000"/>
            <a:headEnd/>
            <a:tailEnd/>
          </a:ln>
        </p:spPr>
      </p:pic>
      <p:sp>
        <p:nvSpPr>
          <p:cNvPr id="1908739" name="Rectangle 3"/>
          <p:cNvSpPr>
            <a:spLocks noChangeArrowheads="1"/>
          </p:cNvSpPr>
          <p:nvPr/>
        </p:nvSpPr>
        <p:spPr bwMode="auto">
          <a:xfrm>
            <a:off x="0" y="0"/>
            <a:ext cx="9144000" cy="838200"/>
          </a:xfrm>
          <a:prstGeom prst="rect">
            <a:avLst/>
          </a:prstGeom>
          <a:noFill/>
          <a:ln w="9525">
            <a:noFill/>
            <a:miter lim="800000"/>
            <a:headEnd/>
            <a:tailEnd/>
          </a:ln>
          <a:effectLst/>
        </p:spPr>
        <p:txBody>
          <a:bodyPr lIns="180000" tIns="0" rIns="180000" bIns="0" anchor="ctr"/>
          <a:lstStyle/>
          <a:p>
            <a:pPr>
              <a:lnSpc>
                <a:spcPct val="80000"/>
              </a:lnSpc>
            </a:pPr>
            <a:r>
              <a:rPr lang="es-ES" sz="3200" b="1"/>
              <a:t>Componentes principales bastidor de oruga</a:t>
            </a:r>
          </a:p>
        </p:txBody>
      </p:sp>
      <p:pic>
        <p:nvPicPr>
          <p:cNvPr id="1908740" name="Picture 4" descr="SIDEFRAMCON2"/>
          <p:cNvPicPr>
            <a:picLocks noChangeAspect="1" noChangeArrowheads="1"/>
          </p:cNvPicPr>
          <p:nvPr/>
        </p:nvPicPr>
        <p:blipFill>
          <a:blip r:embed="rId4" cstate="print">
            <a:lum bright="6000"/>
          </a:blip>
          <a:srcRect/>
          <a:stretch>
            <a:fillRect/>
          </a:stretch>
        </p:blipFill>
        <p:spPr bwMode="auto">
          <a:xfrm>
            <a:off x="6451600" y="1196975"/>
            <a:ext cx="2417763" cy="2097088"/>
          </a:xfrm>
          <a:prstGeom prst="rect">
            <a:avLst/>
          </a:prstGeom>
          <a:noFill/>
          <a:ln w="19050" algn="ctr">
            <a:solidFill>
              <a:schemeClr val="accent2"/>
            </a:solidFill>
            <a:miter lim="800000"/>
            <a:headEnd/>
            <a:tailEnd/>
          </a:ln>
          <a:effectLst/>
        </p:spPr>
      </p:pic>
      <p:pic>
        <p:nvPicPr>
          <p:cNvPr id="1908741" name="Picture 5" descr="SERVICEARMUP2"/>
          <p:cNvPicPr>
            <a:picLocks noChangeAspect="1" noChangeArrowheads="1"/>
          </p:cNvPicPr>
          <p:nvPr/>
        </p:nvPicPr>
        <p:blipFill>
          <a:blip r:embed="rId5" cstate="print">
            <a:lum bright="6000"/>
          </a:blip>
          <a:srcRect t="3954"/>
          <a:stretch>
            <a:fillRect/>
          </a:stretch>
        </p:blipFill>
        <p:spPr bwMode="auto">
          <a:xfrm>
            <a:off x="6443663" y="3500438"/>
            <a:ext cx="2449512" cy="2097087"/>
          </a:xfrm>
          <a:prstGeom prst="rect">
            <a:avLst/>
          </a:prstGeom>
          <a:noFill/>
          <a:ln w="19050" algn="ctr">
            <a:solidFill>
              <a:schemeClr val="accent2"/>
            </a:solidFill>
            <a:miter lim="800000"/>
            <a:headEnd/>
            <a:tailEnd/>
          </a:ln>
          <a:effec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0786" name="Picture 2" descr="LAUFROL"/>
          <p:cNvPicPr>
            <a:picLocks noChangeAspect="1" noChangeArrowheads="1"/>
          </p:cNvPicPr>
          <p:nvPr/>
        </p:nvPicPr>
        <p:blipFill>
          <a:blip r:embed="rId3" cstate="print"/>
          <a:srcRect/>
          <a:stretch>
            <a:fillRect/>
          </a:stretch>
        </p:blipFill>
        <p:spPr bwMode="auto">
          <a:xfrm>
            <a:off x="1692275" y="1052513"/>
            <a:ext cx="5473700" cy="4052887"/>
          </a:xfrm>
          <a:prstGeom prst="rect">
            <a:avLst/>
          </a:prstGeom>
          <a:noFill/>
          <a:ln w="19050">
            <a:solidFill>
              <a:schemeClr val="accent2"/>
            </a:solidFill>
            <a:miter lim="800000"/>
            <a:headEnd/>
            <a:tailEnd/>
          </a:ln>
        </p:spPr>
      </p:pic>
      <p:sp>
        <p:nvSpPr>
          <p:cNvPr id="1910787" name="Rectangle 3"/>
          <p:cNvSpPr>
            <a:spLocks noChangeArrowheads="1"/>
          </p:cNvSpPr>
          <p:nvPr/>
        </p:nvSpPr>
        <p:spPr bwMode="auto">
          <a:xfrm>
            <a:off x="250825" y="5340350"/>
            <a:ext cx="8135938" cy="1184275"/>
          </a:xfrm>
          <a:prstGeom prst="rect">
            <a:avLst/>
          </a:prstGeom>
          <a:noFill/>
          <a:ln w="12700">
            <a:noFill/>
            <a:miter lim="800000"/>
            <a:headEnd/>
            <a:tailEnd/>
          </a:ln>
          <a:effectLst/>
        </p:spPr>
        <p:txBody>
          <a:bodyPr lIns="90488" tIns="44450" rIns="90488" bIns="44450">
            <a:spAutoFit/>
          </a:bodyPr>
          <a:lstStyle/>
          <a:p>
            <a:pPr algn="just" defTabSz="762000" eaLnBrk="0" hangingPunct="0">
              <a:tabLst>
                <a:tab pos="292100" algn="l"/>
              </a:tabLst>
            </a:pPr>
            <a:r>
              <a:rPr lang="es-ES" sz="2400"/>
              <a:t>Rodillo de sección curva en la zona de contacto de la oruga, combinado con un gran diámetro.</a:t>
            </a:r>
          </a:p>
          <a:p>
            <a:pPr algn="just" defTabSz="762000" eaLnBrk="0" hangingPunct="0">
              <a:tabLst>
                <a:tab pos="292100" algn="l"/>
              </a:tabLst>
            </a:pPr>
            <a:endParaRPr lang="es-ES" sz="2400" b="1"/>
          </a:p>
        </p:txBody>
      </p:sp>
      <p:sp>
        <p:nvSpPr>
          <p:cNvPr id="1910788" name="Rectangle 4"/>
          <p:cNvSpPr>
            <a:spLocks noChangeArrowheads="1"/>
          </p:cNvSpPr>
          <p:nvPr/>
        </p:nvSpPr>
        <p:spPr bwMode="auto">
          <a:xfrm>
            <a:off x="0" y="0"/>
            <a:ext cx="9144000" cy="838200"/>
          </a:xfrm>
          <a:prstGeom prst="rect">
            <a:avLst/>
          </a:prstGeom>
          <a:noFill/>
          <a:ln w="9525">
            <a:noFill/>
            <a:miter lim="800000"/>
            <a:headEnd/>
            <a:tailEnd/>
          </a:ln>
          <a:effectLst/>
        </p:spPr>
        <p:txBody>
          <a:bodyPr lIns="180000" tIns="0" rIns="180000" bIns="0" anchor="ctr"/>
          <a:lstStyle/>
          <a:p>
            <a:pPr>
              <a:lnSpc>
                <a:spcPct val="80000"/>
              </a:lnSpc>
            </a:pPr>
            <a:r>
              <a:rPr lang="es-ES" sz="3200" b="1"/>
              <a:t>Rodillos y zapatas</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charset="0"/>
              <a:buChar char="•"/>
            </a:pPr>
            <a:endParaRPr lang="es-ES_tradnl" sz="1900" b="1">
              <a:solidFill>
                <a:srgbClr val="000099"/>
              </a:solidFill>
              <a:latin typeface="Arial" charset="0"/>
            </a:endParaRPr>
          </a:p>
          <a:p>
            <a:pPr marL="381000" indent="-381000" eaLnBrk="0" hangingPunct="0">
              <a:lnSpc>
                <a:spcPct val="170000"/>
              </a:lnSpc>
              <a:buClr>
                <a:srgbClr val="FF0000"/>
              </a:buClr>
              <a:buSzPct val="120000"/>
            </a:pPr>
            <a:r>
              <a:rPr lang="es-ES_tradnl" sz="1900" b="1">
                <a:solidFill>
                  <a:srgbClr val="000099"/>
                </a:solidFill>
                <a:latin typeface="Arial" charset="0"/>
              </a:rPr>
              <a:t>      </a:t>
            </a: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p:txBody>
      </p:sp>
      <p:sp>
        <p:nvSpPr>
          <p:cNvPr id="25604" name="3 Rectángulo"/>
          <p:cNvSpPr>
            <a:spLocks noChangeArrowheads="1"/>
          </p:cNvSpPr>
          <p:nvPr/>
        </p:nvSpPr>
        <p:spPr bwMode="auto">
          <a:xfrm>
            <a:off x="0" y="1648414"/>
            <a:ext cx="6143625" cy="4801314"/>
          </a:xfrm>
          <a:prstGeom prst="rect">
            <a:avLst/>
          </a:prstGeom>
          <a:noFill/>
          <a:ln w="9525">
            <a:noFill/>
            <a:miter lim="800000"/>
            <a:headEnd/>
            <a:tailEnd/>
          </a:ln>
        </p:spPr>
        <p:txBody>
          <a:bodyPr wrap="square">
            <a:spAutoFit/>
          </a:bodyPr>
          <a:lstStyle/>
          <a:p>
            <a:r>
              <a:rPr lang="es-CL" dirty="0" smtClean="0"/>
              <a:t>El carguío y transporte constituyen también acciones muy importantes en la operación de una faena minera. Estos son los responsables del movimiento del mineral o estéril que ha sido fragmentado en el proceso de tronadura.</a:t>
            </a:r>
          </a:p>
          <a:p>
            <a:endParaRPr lang="es-CL" dirty="0" smtClean="0"/>
          </a:p>
          <a:p>
            <a:r>
              <a:rPr lang="es-CL" b="1" dirty="0" smtClean="0"/>
              <a:t>EL CARGUIO</a:t>
            </a:r>
          </a:p>
          <a:p>
            <a:endParaRPr lang="es-CL" b="1" dirty="0" smtClean="0"/>
          </a:p>
          <a:p>
            <a:r>
              <a:rPr lang="es-CL" dirty="0" smtClean="0"/>
              <a:t>El carguío consiste en la carga </a:t>
            </a:r>
            <a:r>
              <a:rPr lang="es-CL" dirty="0" err="1" smtClean="0"/>
              <a:t>deL</a:t>
            </a:r>
            <a:r>
              <a:rPr lang="es-CL" dirty="0" smtClean="0"/>
              <a:t> material mineralizado del yacimiento para conducirlo a los posibles destinos, ya sea al chancado, stock de mineral o botadero de estéril.</a:t>
            </a:r>
          </a:p>
          <a:p>
            <a:endParaRPr lang="es-CL" b="1" dirty="0" smtClean="0"/>
          </a:p>
          <a:p>
            <a:r>
              <a:rPr lang="es-CL" dirty="0"/>
              <a:t>L</a:t>
            </a:r>
            <a:r>
              <a:rPr lang="es-CL" dirty="0" smtClean="0"/>
              <a:t>a operación de carguío involucra el desarrollo de una serie de funciones que aseguran que el proceso se lleve a cabo con normalidad y eficiencia.</a:t>
            </a:r>
          </a:p>
          <a:p>
            <a:r>
              <a:rPr lang="es-CL" dirty="0" smtClean="0"/>
              <a:t> </a:t>
            </a:r>
            <a:r>
              <a:rPr lang="es-CL" b="1" dirty="0" smtClean="0"/>
              <a:t>   </a:t>
            </a:r>
            <a:endParaRPr lang="es-CL" sz="2000" b="1" dirty="0"/>
          </a:p>
        </p:txBody>
      </p:sp>
      <p:pic>
        <p:nvPicPr>
          <p:cNvPr id="25605" name="Picture 2" descr="http://www.codelco.cl/educa/images/divisiones/norte/info/f_procesos/CH-05.jpg">
            <a:hlinkClick r:id="rId2"/>
          </p:cNvPr>
          <p:cNvPicPr>
            <a:picLocks noChangeAspect="1" noChangeArrowheads="1"/>
          </p:cNvPicPr>
          <p:nvPr/>
        </p:nvPicPr>
        <p:blipFill>
          <a:blip r:embed="rId3" cstate="print"/>
          <a:srcRect/>
          <a:stretch>
            <a:fillRect/>
          </a:stretch>
        </p:blipFill>
        <p:spPr bwMode="auto">
          <a:xfrm>
            <a:off x="6143625" y="285729"/>
            <a:ext cx="2857500" cy="2143139"/>
          </a:xfrm>
          <a:prstGeom prst="rect">
            <a:avLst/>
          </a:prstGeom>
          <a:noFill/>
          <a:ln w="9525">
            <a:noFill/>
            <a:miter lim="800000"/>
            <a:headEnd/>
            <a:tailEnd/>
          </a:ln>
        </p:spPr>
      </p:pic>
      <p:pic>
        <p:nvPicPr>
          <p:cNvPr id="25607" name="Picture 7" descr="C:\Users\enrique\Documents\Clases Aconcagua\tronaduras\Imagen 466.jpg"/>
          <p:cNvPicPr>
            <a:picLocks noChangeAspect="1" noChangeArrowheads="1"/>
          </p:cNvPicPr>
          <p:nvPr/>
        </p:nvPicPr>
        <p:blipFill>
          <a:blip r:embed="rId4" cstate="print"/>
          <a:srcRect/>
          <a:stretch>
            <a:fillRect/>
          </a:stretch>
        </p:blipFill>
        <p:spPr bwMode="auto">
          <a:xfrm>
            <a:off x="6143625" y="2500307"/>
            <a:ext cx="2857500" cy="2143139"/>
          </a:xfrm>
          <a:prstGeom prst="rect">
            <a:avLst/>
          </a:prstGeom>
          <a:noFill/>
          <a:ln w="9525">
            <a:noFill/>
            <a:miter lim="800000"/>
            <a:headEnd/>
            <a:tailEnd/>
          </a:ln>
        </p:spPr>
      </p:pic>
      <p:sp>
        <p:nvSpPr>
          <p:cNvPr id="10" name="9 Rectángulo"/>
          <p:cNvSpPr>
            <a:spLocks noChangeArrowheads="1"/>
          </p:cNvSpPr>
          <p:nvPr/>
        </p:nvSpPr>
        <p:spPr bwMode="auto">
          <a:xfrm>
            <a:off x="285720" y="619764"/>
            <a:ext cx="4176143" cy="523220"/>
          </a:xfrm>
          <a:prstGeom prst="rect">
            <a:avLst/>
          </a:prstGeom>
          <a:noFill/>
          <a:ln w="9525">
            <a:noFill/>
            <a:miter lim="800000"/>
            <a:headEnd/>
            <a:tailEnd/>
          </a:ln>
        </p:spPr>
        <p:txBody>
          <a:bodyPr wrap="none">
            <a:spAutoFit/>
          </a:bodyPr>
          <a:lstStyle/>
          <a:p>
            <a:r>
              <a:rPr lang="es-CL" sz="2800" b="1" dirty="0" smtClean="0">
                <a:solidFill>
                  <a:schemeClr val="accent1">
                    <a:lumMod val="75000"/>
                  </a:schemeClr>
                </a:solidFill>
              </a:rPr>
              <a:t>PROCESO DE CARGUIO</a:t>
            </a:r>
            <a:endParaRPr lang="es-CL" sz="2800" b="1" dirty="0">
              <a:solidFill>
                <a:schemeClr val="accent1">
                  <a:lumMod val="75000"/>
                </a:schemeClr>
              </a:solidFill>
            </a:endParaRPr>
          </a:p>
        </p:txBody>
      </p:sp>
      <p:pic>
        <p:nvPicPr>
          <p:cNvPr id="15" name="Picture 7" descr="Haga Click para ver mas fotos">
            <a:hlinkClick r:id="rId5"/>
          </p:cNvPr>
          <p:cNvPicPr>
            <a:picLocks noChangeAspect="1" noChangeArrowheads="1"/>
          </p:cNvPicPr>
          <p:nvPr/>
        </p:nvPicPr>
        <p:blipFill>
          <a:blip r:embed="rId6" cstate="print"/>
          <a:srcRect/>
          <a:stretch>
            <a:fillRect/>
          </a:stretch>
        </p:blipFill>
        <p:spPr bwMode="auto">
          <a:xfrm>
            <a:off x="6143625" y="4714884"/>
            <a:ext cx="2928938" cy="207170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7" name="Picture 17" descr="15017_1stday_k"/>
          <p:cNvPicPr>
            <a:picLocks noChangeAspect="1" noChangeArrowheads="1"/>
          </p:cNvPicPr>
          <p:nvPr/>
        </p:nvPicPr>
        <p:blipFill>
          <a:blip r:embed="rId3" cstate="print"/>
          <a:srcRect/>
          <a:stretch>
            <a:fillRect/>
          </a:stretch>
        </p:blipFill>
        <p:spPr bwMode="auto">
          <a:xfrm>
            <a:off x="847725" y="925513"/>
            <a:ext cx="7721600" cy="5095875"/>
          </a:xfrm>
          <a:prstGeom prst="rect">
            <a:avLst/>
          </a:prstGeom>
          <a:solidFill>
            <a:srgbClr val="FF9900"/>
          </a:solidFill>
          <a:ln w="19050">
            <a:solidFill>
              <a:schemeClr val="accent2"/>
            </a:solidFill>
            <a:miter lim="800000"/>
            <a:headEnd/>
            <a:tailEnd/>
          </a:ln>
        </p:spPr>
      </p:pic>
      <p:sp>
        <p:nvSpPr>
          <p:cNvPr id="1689603" name="Line 3"/>
          <p:cNvSpPr>
            <a:spLocks noChangeShapeType="1"/>
          </p:cNvSpPr>
          <p:nvPr/>
        </p:nvSpPr>
        <p:spPr bwMode="auto">
          <a:xfrm flipH="1" flipV="1">
            <a:off x="6899275" y="4165600"/>
            <a:ext cx="184150" cy="1512888"/>
          </a:xfrm>
          <a:prstGeom prst="line">
            <a:avLst/>
          </a:prstGeom>
          <a:noFill/>
          <a:ln w="38100">
            <a:solidFill>
              <a:srgbClr val="FF0000"/>
            </a:solidFill>
            <a:round/>
            <a:headEnd/>
            <a:tailEnd type="arrow" w="med" len="med"/>
          </a:ln>
          <a:effectLst/>
        </p:spPr>
        <p:txBody>
          <a:bodyPr/>
          <a:lstStyle/>
          <a:p>
            <a:endParaRPr lang="es-CL"/>
          </a:p>
        </p:txBody>
      </p:sp>
      <p:sp>
        <p:nvSpPr>
          <p:cNvPr id="1689604" name="Line 4"/>
          <p:cNvSpPr>
            <a:spLocks noChangeShapeType="1"/>
          </p:cNvSpPr>
          <p:nvPr/>
        </p:nvSpPr>
        <p:spPr bwMode="auto">
          <a:xfrm>
            <a:off x="7727950" y="2179638"/>
            <a:ext cx="588963" cy="1249362"/>
          </a:xfrm>
          <a:prstGeom prst="line">
            <a:avLst/>
          </a:prstGeom>
          <a:noFill/>
          <a:ln w="38100">
            <a:solidFill>
              <a:srgbClr val="FF0000"/>
            </a:solidFill>
            <a:round/>
            <a:headEnd/>
            <a:tailEnd type="arrow" w="med" len="med"/>
          </a:ln>
          <a:effectLst/>
        </p:spPr>
        <p:txBody>
          <a:bodyPr/>
          <a:lstStyle/>
          <a:p>
            <a:endParaRPr lang="es-CL"/>
          </a:p>
        </p:txBody>
      </p:sp>
      <p:sp>
        <p:nvSpPr>
          <p:cNvPr id="1689605" name="Line 5"/>
          <p:cNvSpPr>
            <a:spLocks noChangeShapeType="1"/>
          </p:cNvSpPr>
          <p:nvPr/>
        </p:nvSpPr>
        <p:spPr bwMode="auto">
          <a:xfrm flipV="1">
            <a:off x="3924300" y="3933825"/>
            <a:ext cx="2087563" cy="358775"/>
          </a:xfrm>
          <a:prstGeom prst="line">
            <a:avLst/>
          </a:prstGeom>
          <a:noFill/>
          <a:ln w="38100">
            <a:solidFill>
              <a:srgbClr val="FF0000"/>
            </a:solidFill>
            <a:round/>
            <a:headEnd/>
            <a:tailEnd type="arrow" w="med" len="med"/>
          </a:ln>
          <a:effectLst/>
        </p:spPr>
        <p:txBody>
          <a:bodyPr/>
          <a:lstStyle/>
          <a:p>
            <a:endParaRPr lang="es-CL"/>
          </a:p>
        </p:txBody>
      </p:sp>
      <p:sp>
        <p:nvSpPr>
          <p:cNvPr id="1689607" name="Line 7"/>
          <p:cNvSpPr>
            <a:spLocks noChangeShapeType="1"/>
          </p:cNvSpPr>
          <p:nvPr/>
        </p:nvSpPr>
        <p:spPr bwMode="auto">
          <a:xfrm flipV="1">
            <a:off x="7091363" y="4076700"/>
            <a:ext cx="865187" cy="1584325"/>
          </a:xfrm>
          <a:prstGeom prst="line">
            <a:avLst/>
          </a:prstGeom>
          <a:noFill/>
          <a:ln w="38100">
            <a:solidFill>
              <a:srgbClr val="FF0000"/>
            </a:solidFill>
            <a:round/>
            <a:headEnd/>
            <a:tailEnd type="arrow" w="med" len="med"/>
          </a:ln>
          <a:effectLst/>
        </p:spPr>
        <p:txBody>
          <a:bodyPr/>
          <a:lstStyle/>
          <a:p>
            <a:endParaRPr lang="es-CL"/>
          </a:p>
        </p:txBody>
      </p:sp>
      <p:sp>
        <p:nvSpPr>
          <p:cNvPr id="1689610" name="Text Box 10"/>
          <p:cNvSpPr txBox="1">
            <a:spLocks noChangeArrowheads="1"/>
          </p:cNvSpPr>
          <p:nvPr/>
        </p:nvSpPr>
        <p:spPr bwMode="auto">
          <a:xfrm>
            <a:off x="4787900" y="5589588"/>
            <a:ext cx="2238375" cy="476250"/>
          </a:xfrm>
          <a:prstGeom prst="rect">
            <a:avLst/>
          </a:prstGeom>
          <a:solidFill>
            <a:srgbClr val="E6E6E6"/>
          </a:solidFill>
          <a:ln w="19050" algn="ctr">
            <a:solidFill>
              <a:schemeClr val="accent2"/>
            </a:solidFill>
            <a:miter lim="800000"/>
            <a:headEnd/>
            <a:tailEnd/>
          </a:ln>
          <a:effectLst/>
        </p:spPr>
        <p:txBody>
          <a:bodyPr wrap="none">
            <a:spAutoFit/>
          </a:bodyPr>
          <a:lstStyle/>
          <a:p>
            <a:r>
              <a:rPr lang="es-MX" sz="2400"/>
              <a:t>Motores Diesel</a:t>
            </a:r>
            <a:endParaRPr lang="es-ES" sz="2400"/>
          </a:p>
        </p:txBody>
      </p:sp>
      <p:sp>
        <p:nvSpPr>
          <p:cNvPr id="1689611" name="Text Box 11"/>
          <p:cNvSpPr txBox="1">
            <a:spLocks noChangeArrowheads="1"/>
          </p:cNvSpPr>
          <p:nvPr/>
        </p:nvSpPr>
        <p:spPr bwMode="auto">
          <a:xfrm>
            <a:off x="6448425" y="1685925"/>
            <a:ext cx="1981227" cy="461665"/>
          </a:xfrm>
          <a:prstGeom prst="rect">
            <a:avLst/>
          </a:prstGeom>
          <a:solidFill>
            <a:srgbClr val="E6E6E6"/>
          </a:solidFill>
          <a:ln w="19050" algn="ctr">
            <a:solidFill>
              <a:schemeClr val="accent2"/>
            </a:solidFill>
            <a:miter lim="800000"/>
            <a:headEnd/>
            <a:tailEnd/>
          </a:ln>
          <a:effectLst/>
        </p:spPr>
        <p:txBody>
          <a:bodyPr wrap="square">
            <a:spAutoFit/>
          </a:bodyPr>
          <a:lstStyle/>
          <a:p>
            <a:r>
              <a:rPr lang="es-MX" sz="2400" dirty="0"/>
              <a:t>Contrapeso</a:t>
            </a:r>
            <a:endParaRPr lang="es-ES" sz="2400" dirty="0"/>
          </a:p>
        </p:txBody>
      </p:sp>
      <p:sp>
        <p:nvSpPr>
          <p:cNvPr id="1689612" name="Text Box 12"/>
          <p:cNvSpPr txBox="1">
            <a:spLocks noChangeArrowheads="1"/>
          </p:cNvSpPr>
          <p:nvPr/>
        </p:nvSpPr>
        <p:spPr bwMode="auto">
          <a:xfrm>
            <a:off x="142844" y="4044950"/>
            <a:ext cx="4143404" cy="461665"/>
          </a:xfrm>
          <a:prstGeom prst="rect">
            <a:avLst/>
          </a:prstGeom>
          <a:solidFill>
            <a:srgbClr val="E6E6E6"/>
          </a:solidFill>
          <a:ln w="19050">
            <a:solidFill>
              <a:schemeClr val="accent2"/>
            </a:solidFill>
            <a:miter lim="800000"/>
            <a:headEnd/>
            <a:tailEnd/>
          </a:ln>
          <a:effectLst/>
        </p:spPr>
        <p:txBody>
          <a:bodyPr wrap="square">
            <a:spAutoFit/>
          </a:bodyPr>
          <a:lstStyle/>
          <a:p>
            <a:r>
              <a:rPr lang="es-MX" sz="2400" dirty="0"/>
              <a:t>Estanque de Combustible</a:t>
            </a:r>
            <a:endParaRPr lang="es-ES" sz="2400" dirty="0"/>
          </a:p>
        </p:txBody>
      </p:sp>
      <p:sp>
        <p:nvSpPr>
          <p:cNvPr id="1689614" name="Rectangle 14"/>
          <p:cNvSpPr>
            <a:spLocks noChangeArrowheads="1"/>
          </p:cNvSpPr>
          <p:nvPr/>
        </p:nvSpPr>
        <p:spPr bwMode="auto">
          <a:xfrm>
            <a:off x="0" y="0"/>
            <a:ext cx="9144000" cy="838200"/>
          </a:xfrm>
          <a:prstGeom prst="rect">
            <a:avLst/>
          </a:prstGeom>
          <a:noFill/>
          <a:ln w="9525">
            <a:noFill/>
            <a:miter lim="800000"/>
            <a:headEnd/>
            <a:tailEnd/>
          </a:ln>
          <a:effectLst/>
        </p:spPr>
        <p:txBody>
          <a:bodyPr lIns="180000" tIns="0" rIns="180000" bIns="0" anchor="ctr"/>
          <a:lstStyle/>
          <a:p>
            <a:pPr>
              <a:lnSpc>
                <a:spcPct val="80000"/>
              </a:lnSpc>
            </a:pPr>
            <a:r>
              <a:rPr lang="es-ES" sz="3200" b="1" dirty="0"/>
              <a:t>Componentes </a:t>
            </a:r>
            <a:r>
              <a:rPr lang="es-ES" sz="3200" b="1" dirty="0" smtClean="0"/>
              <a:t>principales: Estructura</a:t>
            </a:r>
            <a:endParaRPr lang="es-ES" sz="3200" b="1" dirty="0"/>
          </a:p>
        </p:txBody>
      </p:sp>
      <p:sp>
        <p:nvSpPr>
          <p:cNvPr id="1689615" name="Text Box 15"/>
          <p:cNvSpPr txBox="1">
            <a:spLocks noChangeArrowheads="1"/>
          </p:cNvSpPr>
          <p:nvPr/>
        </p:nvSpPr>
        <p:spPr bwMode="auto">
          <a:xfrm>
            <a:off x="2490788" y="1004888"/>
            <a:ext cx="1366832" cy="461665"/>
          </a:xfrm>
          <a:prstGeom prst="rect">
            <a:avLst/>
          </a:prstGeom>
          <a:solidFill>
            <a:srgbClr val="E6E6E6"/>
          </a:solidFill>
          <a:ln w="19050">
            <a:solidFill>
              <a:schemeClr val="accent2"/>
            </a:solidFill>
            <a:miter lim="800000"/>
            <a:headEnd/>
            <a:tailEnd/>
          </a:ln>
          <a:effectLst/>
        </p:spPr>
        <p:txBody>
          <a:bodyPr wrap="square">
            <a:spAutoFit/>
          </a:bodyPr>
          <a:lstStyle/>
          <a:p>
            <a:r>
              <a:rPr lang="es-MX" sz="2400" dirty="0"/>
              <a:t>Cabina</a:t>
            </a:r>
            <a:endParaRPr lang="es-ES" sz="2400" dirty="0"/>
          </a:p>
        </p:txBody>
      </p:sp>
      <p:sp>
        <p:nvSpPr>
          <p:cNvPr id="1689616" name="Line 16"/>
          <p:cNvSpPr>
            <a:spLocks noChangeShapeType="1"/>
          </p:cNvSpPr>
          <p:nvPr/>
        </p:nvSpPr>
        <p:spPr bwMode="auto">
          <a:xfrm>
            <a:off x="3140075" y="1468438"/>
            <a:ext cx="1287463" cy="863600"/>
          </a:xfrm>
          <a:prstGeom prst="line">
            <a:avLst/>
          </a:prstGeom>
          <a:noFill/>
          <a:ln w="38100">
            <a:solidFill>
              <a:srgbClr val="FF0000"/>
            </a:solidFill>
            <a:round/>
            <a:headEnd/>
            <a:tailEnd type="arrow" w="med" len="med"/>
          </a:ln>
          <a:effectLst/>
        </p:spPr>
        <p:txBody>
          <a:bodyPr/>
          <a:lstStyle/>
          <a:p>
            <a:endParaRPr lang="es-CL"/>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0980" name="Picture 4" descr="CRIM0004"/>
          <p:cNvPicPr>
            <a:picLocks noChangeAspect="1" noChangeArrowheads="1"/>
          </p:cNvPicPr>
          <p:nvPr/>
        </p:nvPicPr>
        <p:blipFill>
          <a:blip r:embed="rId2" cstate="print"/>
          <a:srcRect/>
          <a:stretch>
            <a:fillRect/>
          </a:stretch>
        </p:blipFill>
        <p:spPr bwMode="auto">
          <a:xfrm>
            <a:off x="900113" y="908050"/>
            <a:ext cx="7488237" cy="5473700"/>
          </a:xfrm>
          <a:prstGeom prst="rect">
            <a:avLst/>
          </a:prstGeom>
          <a:noFill/>
          <a:ln w="28575">
            <a:solidFill>
              <a:schemeClr val="accent2"/>
            </a:solidFill>
            <a:miter lim="800000"/>
            <a:headEnd/>
            <a:tailEnd/>
          </a:ln>
        </p:spPr>
      </p:pic>
      <p:sp>
        <p:nvSpPr>
          <p:cNvPr id="1790981" name="Rectangle 5"/>
          <p:cNvSpPr>
            <a:spLocks noChangeArrowheads="1"/>
          </p:cNvSpPr>
          <p:nvPr/>
        </p:nvSpPr>
        <p:spPr bwMode="auto">
          <a:xfrm>
            <a:off x="36511" y="44450"/>
            <a:ext cx="9144001" cy="838200"/>
          </a:xfrm>
          <a:prstGeom prst="rect">
            <a:avLst/>
          </a:prstGeom>
          <a:noFill/>
          <a:ln w="9525">
            <a:noFill/>
            <a:miter lim="800000"/>
            <a:headEnd/>
            <a:tailEnd/>
          </a:ln>
          <a:effectLst/>
        </p:spPr>
        <p:txBody>
          <a:bodyPr lIns="180000" tIns="0" rIns="180000" bIns="0" anchor="ctr"/>
          <a:lstStyle/>
          <a:p>
            <a:pPr>
              <a:lnSpc>
                <a:spcPct val="80000"/>
              </a:lnSpc>
            </a:pPr>
            <a:r>
              <a:rPr lang="es-ES" sz="3200" b="1" dirty="0"/>
              <a:t>Componentes </a:t>
            </a:r>
            <a:r>
              <a:rPr lang="es-ES" sz="3200" b="1" dirty="0" smtClean="0"/>
              <a:t>principales: Estructura </a:t>
            </a:r>
            <a:endParaRPr lang="es-ES" sz="3200" b="1" dirty="0"/>
          </a:p>
        </p:txBody>
      </p:sp>
      <p:sp>
        <p:nvSpPr>
          <p:cNvPr id="1790982" name="Line 6"/>
          <p:cNvSpPr>
            <a:spLocks noChangeShapeType="1"/>
          </p:cNvSpPr>
          <p:nvPr/>
        </p:nvSpPr>
        <p:spPr bwMode="auto">
          <a:xfrm flipH="1" flipV="1">
            <a:off x="1476375" y="3284538"/>
            <a:ext cx="287338" cy="2592387"/>
          </a:xfrm>
          <a:prstGeom prst="line">
            <a:avLst/>
          </a:prstGeom>
          <a:noFill/>
          <a:ln w="38100">
            <a:solidFill>
              <a:srgbClr val="FF3300"/>
            </a:solidFill>
            <a:round/>
            <a:headEnd/>
            <a:tailEnd type="arrow" w="med" len="med"/>
          </a:ln>
          <a:effectLst/>
        </p:spPr>
        <p:txBody>
          <a:bodyPr/>
          <a:lstStyle/>
          <a:p>
            <a:endParaRPr lang="es-CL"/>
          </a:p>
        </p:txBody>
      </p:sp>
      <p:sp>
        <p:nvSpPr>
          <p:cNvPr id="1790983" name="Text Box 7"/>
          <p:cNvSpPr txBox="1">
            <a:spLocks noChangeArrowheads="1"/>
          </p:cNvSpPr>
          <p:nvPr/>
        </p:nvSpPr>
        <p:spPr bwMode="auto">
          <a:xfrm>
            <a:off x="971550" y="5949950"/>
            <a:ext cx="2028814" cy="476250"/>
          </a:xfrm>
          <a:prstGeom prst="rect">
            <a:avLst/>
          </a:prstGeom>
          <a:solidFill>
            <a:srgbClr val="E6E6E6"/>
          </a:solidFill>
          <a:ln w="19050" algn="ctr">
            <a:solidFill>
              <a:schemeClr val="accent2"/>
            </a:solidFill>
            <a:miter lim="800000"/>
            <a:headEnd/>
            <a:tailEnd/>
          </a:ln>
          <a:effectLst/>
        </p:spPr>
        <p:txBody>
          <a:bodyPr wrap="square">
            <a:spAutoFit/>
          </a:bodyPr>
          <a:lstStyle/>
          <a:p>
            <a:r>
              <a:rPr lang="es-MX" sz="2400" dirty="0"/>
              <a:t>Contrapeso</a:t>
            </a:r>
            <a:endParaRPr lang="es-ES" sz="2400" dirty="0"/>
          </a:p>
        </p:txBody>
      </p:sp>
      <p:sp>
        <p:nvSpPr>
          <p:cNvPr id="1790984" name="Text Box 8"/>
          <p:cNvSpPr txBox="1">
            <a:spLocks noChangeArrowheads="1"/>
          </p:cNvSpPr>
          <p:nvPr/>
        </p:nvSpPr>
        <p:spPr bwMode="auto">
          <a:xfrm>
            <a:off x="5786446" y="2852738"/>
            <a:ext cx="3357554" cy="461665"/>
          </a:xfrm>
          <a:prstGeom prst="rect">
            <a:avLst/>
          </a:prstGeom>
          <a:solidFill>
            <a:srgbClr val="E6E6E6"/>
          </a:solidFill>
          <a:ln w="19050" algn="ctr">
            <a:solidFill>
              <a:schemeClr val="accent2"/>
            </a:solidFill>
            <a:miter lim="800000"/>
            <a:headEnd/>
            <a:tailEnd/>
          </a:ln>
          <a:effectLst/>
        </p:spPr>
        <p:txBody>
          <a:bodyPr wrap="square">
            <a:spAutoFit/>
          </a:bodyPr>
          <a:lstStyle/>
          <a:p>
            <a:r>
              <a:rPr lang="es-MX" sz="2400" dirty="0"/>
              <a:t>Enfriadores de aceite</a:t>
            </a:r>
            <a:endParaRPr lang="es-ES" sz="2400" dirty="0"/>
          </a:p>
        </p:txBody>
      </p:sp>
      <p:sp>
        <p:nvSpPr>
          <p:cNvPr id="1790985" name="Line 9"/>
          <p:cNvSpPr>
            <a:spLocks noChangeShapeType="1"/>
          </p:cNvSpPr>
          <p:nvPr/>
        </p:nvSpPr>
        <p:spPr bwMode="auto">
          <a:xfrm flipH="1" flipV="1">
            <a:off x="5148263" y="3068638"/>
            <a:ext cx="792162" cy="0"/>
          </a:xfrm>
          <a:prstGeom prst="line">
            <a:avLst/>
          </a:prstGeom>
          <a:noFill/>
          <a:ln w="38100">
            <a:solidFill>
              <a:srgbClr val="FF3300"/>
            </a:solidFill>
            <a:round/>
            <a:headEnd/>
            <a:tailEnd type="arrow" w="med" len="med"/>
          </a:ln>
          <a:effectLst/>
        </p:spPr>
        <p:txBody>
          <a:bodyPr/>
          <a:lstStyle/>
          <a:p>
            <a:endParaRPr lang="es-CL"/>
          </a:p>
        </p:txBody>
      </p:sp>
      <p:sp>
        <p:nvSpPr>
          <p:cNvPr id="1790986" name="Text Box 10"/>
          <p:cNvSpPr txBox="1">
            <a:spLocks noChangeArrowheads="1"/>
          </p:cNvSpPr>
          <p:nvPr/>
        </p:nvSpPr>
        <p:spPr bwMode="auto">
          <a:xfrm>
            <a:off x="5786446" y="5013325"/>
            <a:ext cx="3143272" cy="461665"/>
          </a:xfrm>
          <a:prstGeom prst="rect">
            <a:avLst/>
          </a:prstGeom>
          <a:solidFill>
            <a:srgbClr val="E6E6E6"/>
          </a:solidFill>
          <a:ln w="19050" algn="ctr">
            <a:solidFill>
              <a:schemeClr val="accent2"/>
            </a:solidFill>
            <a:miter lim="800000"/>
            <a:headEnd/>
            <a:tailEnd/>
          </a:ln>
          <a:effectLst/>
        </p:spPr>
        <p:txBody>
          <a:bodyPr wrap="square">
            <a:spAutoFit/>
          </a:bodyPr>
          <a:lstStyle/>
          <a:p>
            <a:r>
              <a:rPr lang="es-MX" sz="2400" dirty="0"/>
              <a:t>Estanque </a:t>
            </a:r>
            <a:r>
              <a:rPr lang="es-MX" sz="2400" dirty="0" smtClean="0"/>
              <a:t>hidráulico</a:t>
            </a:r>
            <a:endParaRPr lang="es-ES" sz="2400" dirty="0"/>
          </a:p>
        </p:txBody>
      </p:sp>
      <p:sp>
        <p:nvSpPr>
          <p:cNvPr id="1790987" name="Line 11"/>
          <p:cNvSpPr>
            <a:spLocks noChangeShapeType="1"/>
          </p:cNvSpPr>
          <p:nvPr/>
        </p:nvSpPr>
        <p:spPr bwMode="auto">
          <a:xfrm flipH="1" flipV="1">
            <a:off x="4140200" y="3357563"/>
            <a:ext cx="2232025" cy="1655762"/>
          </a:xfrm>
          <a:prstGeom prst="line">
            <a:avLst/>
          </a:prstGeom>
          <a:noFill/>
          <a:ln w="38100">
            <a:solidFill>
              <a:srgbClr val="FF3300"/>
            </a:solidFill>
            <a:round/>
            <a:headEnd/>
            <a:tailEnd type="arrow" w="med" len="med"/>
          </a:ln>
          <a:effectLst/>
        </p:spPr>
        <p:txBody>
          <a:bodyPr/>
          <a:lstStyle/>
          <a:p>
            <a:endParaRPr lang="es-CL"/>
          </a:p>
        </p:txBody>
      </p:sp>
      <p:sp>
        <p:nvSpPr>
          <p:cNvPr id="1790988" name="Text Box 12"/>
          <p:cNvSpPr txBox="1">
            <a:spLocks noChangeArrowheads="1"/>
          </p:cNvSpPr>
          <p:nvPr/>
        </p:nvSpPr>
        <p:spPr bwMode="auto">
          <a:xfrm>
            <a:off x="4427538" y="981075"/>
            <a:ext cx="1858974" cy="476250"/>
          </a:xfrm>
          <a:prstGeom prst="rect">
            <a:avLst/>
          </a:prstGeom>
          <a:solidFill>
            <a:srgbClr val="E6E6E6"/>
          </a:solidFill>
          <a:ln w="19050" algn="ctr">
            <a:solidFill>
              <a:schemeClr val="accent2"/>
            </a:solidFill>
            <a:miter lim="800000"/>
            <a:headEnd/>
            <a:tailEnd/>
          </a:ln>
          <a:effectLst/>
        </p:spPr>
        <p:txBody>
          <a:bodyPr wrap="square">
            <a:spAutoFit/>
          </a:bodyPr>
          <a:lstStyle/>
          <a:p>
            <a:r>
              <a:rPr lang="es-MX" sz="2400" dirty="0"/>
              <a:t>Plataforma</a:t>
            </a:r>
            <a:endParaRPr lang="es-ES" sz="2400" dirty="0"/>
          </a:p>
        </p:txBody>
      </p:sp>
      <p:sp>
        <p:nvSpPr>
          <p:cNvPr id="1790990" name="Line 14"/>
          <p:cNvSpPr>
            <a:spLocks noChangeShapeType="1"/>
          </p:cNvSpPr>
          <p:nvPr/>
        </p:nvSpPr>
        <p:spPr bwMode="auto">
          <a:xfrm flipH="1">
            <a:off x="3348038" y="1196975"/>
            <a:ext cx="1079500" cy="647700"/>
          </a:xfrm>
          <a:prstGeom prst="line">
            <a:avLst/>
          </a:prstGeom>
          <a:noFill/>
          <a:ln w="38100">
            <a:solidFill>
              <a:srgbClr val="FF3300"/>
            </a:solidFill>
            <a:round/>
            <a:headEnd/>
            <a:tailEnd type="arrow" w="med" len="med"/>
          </a:ln>
          <a:effectLst/>
        </p:spPr>
        <p:txBody>
          <a:bodyPr/>
          <a:lstStyle/>
          <a:p>
            <a:endParaRPr lang="es-CL"/>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1634" name="Picture 2" descr="CRIM0008"/>
          <p:cNvPicPr>
            <a:picLocks noChangeAspect="1" noChangeArrowheads="1"/>
          </p:cNvPicPr>
          <p:nvPr/>
        </p:nvPicPr>
        <p:blipFill>
          <a:blip r:embed="rId2" cstate="print"/>
          <a:srcRect/>
          <a:stretch>
            <a:fillRect/>
          </a:stretch>
        </p:blipFill>
        <p:spPr bwMode="auto">
          <a:xfrm>
            <a:off x="149225" y="1052513"/>
            <a:ext cx="8869363" cy="5319712"/>
          </a:xfrm>
          <a:prstGeom prst="rect">
            <a:avLst/>
          </a:prstGeom>
          <a:noFill/>
          <a:ln w="28575">
            <a:solidFill>
              <a:schemeClr val="accent2"/>
            </a:solidFill>
            <a:miter lim="800000"/>
            <a:headEnd/>
            <a:tailEnd/>
          </a:ln>
        </p:spPr>
      </p:pic>
      <p:sp>
        <p:nvSpPr>
          <p:cNvPr id="1861635" name="Line 3"/>
          <p:cNvSpPr>
            <a:spLocks noChangeShapeType="1"/>
          </p:cNvSpPr>
          <p:nvPr/>
        </p:nvSpPr>
        <p:spPr bwMode="auto">
          <a:xfrm flipH="1" flipV="1">
            <a:off x="4211638" y="3644900"/>
            <a:ext cx="1947862" cy="1619250"/>
          </a:xfrm>
          <a:prstGeom prst="line">
            <a:avLst/>
          </a:prstGeom>
          <a:noFill/>
          <a:ln w="38100">
            <a:solidFill>
              <a:srgbClr val="FF3300"/>
            </a:solidFill>
            <a:round/>
            <a:headEnd/>
            <a:tailEnd type="arrow" w="med" len="med"/>
          </a:ln>
          <a:effectLst/>
        </p:spPr>
        <p:txBody>
          <a:bodyPr/>
          <a:lstStyle/>
          <a:p>
            <a:endParaRPr lang="es-CL"/>
          </a:p>
        </p:txBody>
      </p:sp>
      <p:sp>
        <p:nvSpPr>
          <p:cNvPr id="1861636" name="Text Box 4"/>
          <p:cNvSpPr txBox="1">
            <a:spLocks noChangeArrowheads="1"/>
          </p:cNvSpPr>
          <p:nvPr/>
        </p:nvSpPr>
        <p:spPr bwMode="auto">
          <a:xfrm>
            <a:off x="4500562" y="5233988"/>
            <a:ext cx="4071966" cy="830997"/>
          </a:xfrm>
          <a:prstGeom prst="rect">
            <a:avLst/>
          </a:prstGeom>
          <a:solidFill>
            <a:srgbClr val="E6E6E6"/>
          </a:solidFill>
          <a:ln w="28575">
            <a:solidFill>
              <a:schemeClr val="accent2"/>
            </a:solidFill>
            <a:miter lim="800000"/>
            <a:headEnd/>
            <a:tailEnd/>
          </a:ln>
          <a:effectLst/>
        </p:spPr>
        <p:txBody>
          <a:bodyPr wrap="square">
            <a:spAutoFit/>
          </a:bodyPr>
          <a:lstStyle/>
          <a:p>
            <a:r>
              <a:rPr lang="es-MX" sz="2400" dirty="0"/>
              <a:t>Batería de acumuladores</a:t>
            </a:r>
          </a:p>
          <a:p>
            <a:r>
              <a:rPr lang="es-MX" sz="2400" dirty="0"/>
              <a:t>polvo químico seco.</a:t>
            </a:r>
            <a:endParaRPr lang="es-ES" sz="2400" dirty="0"/>
          </a:p>
        </p:txBody>
      </p:sp>
      <p:sp>
        <p:nvSpPr>
          <p:cNvPr id="1861637" name="Rectangle 5"/>
          <p:cNvSpPr>
            <a:spLocks noChangeArrowheads="1"/>
          </p:cNvSpPr>
          <p:nvPr/>
        </p:nvSpPr>
        <p:spPr bwMode="auto">
          <a:xfrm>
            <a:off x="142908" y="161908"/>
            <a:ext cx="9144000" cy="838200"/>
          </a:xfrm>
          <a:prstGeom prst="rect">
            <a:avLst/>
          </a:prstGeom>
          <a:noFill/>
          <a:ln w="9525">
            <a:noFill/>
            <a:miter lim="800000"/>
            <a:headEnd/>
            <a:tailEnd/>
          </a:ln>
          <a:effectLst/>
        </p:spPr>
        <p:txBody>
          <a:bodyPr lIns="180000" tIns="0" rIns="180000" bIns="0" anchor="ctr"/>
          <a:lstStyle/>
          <a:p>
            <a:pPr>
              <a:lnSpc>
                <a:spcPct val="80000"/>
              </a:lnSpc>
            </a:pPr>
            <a:r>
              <a:rPr lang="es-ES_tradnl" sz="3200" b="1" dirty="0"/>
              <a:t>Sistema contra incendio</a:t>
            </a:r>
            <a:endParaRPr lang="es-ES" sz="3200" b="1"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136525" y="1628775"/>
            <a:ext cx="5084763" cy="3810000"/>
            <a:chOff x="86" y="1026"/>
            <a:chExt cx="3203" cy="2400"/>
          </a:xfrm>
        </p:grpSpPr>
        <p:sp>
          <p:nvSpPr>
            <p:cNvPr id="1862658" name="Text Box 2"/>
            <p:cNvSpPr txBox="1">
              <a:spLocks noChangeArrowheads="1"/>
            </p:cNvSpPr>
            <p:nvPr/>
          </p:nvSpPr>
          <p:spPr bwMode="auto">
            <a:xfrm>
              <a:off x="295" y="1298"/>
              <a:ext cx="2994" cy="2128"/>
            </a:xfrm>
            <a:prstGeom prst="rect">
              <a:avLst/>
            </a:prstGeom>
            <a:noFill/>
            <a:ln w="9525">
              <a:noFill/>
              <a:miter lim="800000"/>
              <a:headEnd/>
              <a:tailEnd/>
            </a:ln>
            <a:effectLst/>
          </p:spPr>
          <p:txBody>
            <a:bodyPr lIns="90000" tIns="46800" rIns="90000" bIns="46800" anchor="ctr">
              <a:spAutoFit/>
            </a:bodyPr>
            <a:lstStyle/>
            <a:p>
              <a:pPr defTabSz="762000"/>
              <a:endParaRPr lang="es-ES" sz="2400"/>
            </a:p>
            <a:p>
              <a:pPr defTabSz="762000"/>
              <a:r>
                <a:rPr lang="es-ES" sz="2400"/>
                <a:t>Interruptor manual para activar el sistema de extinción de incendio  </a:t>
              </a:r>
            </a:p>
            <a:p>
              <a:pPr defTabSz="762000"/>
              <a:endParaRPr lang="en-GB" sz="2400"/>
            </a:p>
            <a:p>
              <a:pPr defTabSz="762000"/>
              <a:endParaRPr lang="en-GB" sz="2400"/>
            </a:p>
            <a:p>
              <a:pPr defTabSz="762000" eaLnBrk="0" hangingPunct="0"/>
              <a:r>
                <a:rPr lang="en-GB" sz="2400"/>
                <a:t>Extintor Manual de Incendio</a:t>
              </a:r>
            </a:p>
            <a:p>
              <a:pPr defTabSz="762000" eaLnBrk="0" hangingPunct="0"/>
              <a:endParaRPr lang="en-GB" sz="2400"/>
            </a:p>
            <a:p>
              <a:pPr defTabSz="762000" eaLnBrk="0" hangingPunct="0"/>
              <a:endParaRPr lang="en-GB" sz="2400"/>
            </a:p>
            <a:p>
              <a:pPr defTabSz="762000" eaLnBrk="0" hangingPunct="0"/>
              <a:r>
                <a:rPr lang="en-GB" sz="2400"/>
                <a:t>Escalera de Emergencia</a:t>
              </a:r>
            </a:p>
          </p:txBody>
        </p:sp>
        <p:sp>
          <p:nvSpPr>
            <p:cNvPr id="1862659" name="Text Box 3"/>
            <p:cNvSpPr txBox="1">
              <a:spLocks noChangeArrowheads="1"/>
            </p:cNvSpPr>
            <p:nvPr/>
          </p:nvSpPr>
          <p:spPr bwMode="auto">
            <a:xfrm>
              <a:off x="340" y="1026"/>
              <a:ext cx="2676" cy="288"/>
            </a:xfrm>
            <a:prstGeom prst="rect">
              <a:avLst/>
            </a:prstGeom>
            <a:noFill/>
            <a:ln w="12700">
              <a:noFill/>
              <a:miter lim="800000"/>
              <a:headEnd/>
              <a:tailEnd/>
            </a:ln>
            <a:effectLst/>
          </p:spPr>
          <p:txBody>
            <a:bodyPr>
              <a:spAutoFit/>
            </a:bodyPr>
            <a:lstStyle/>
            <a:p>
              <a:pPr defTabSz="762000" eaLnBrk="0" hangingPunct="0">
                <a:spcBef>
                  <a:spcPct val="50000"/>
                </a:spcBef>
              </a:pPr>
              <a:r>
                <a:rPr lang="en-GB" sz="2400"/>
                <a:t>Parada de Emergencia</a:t>
              </a:r>
            </a:p>
          </p:txBody>
        </p:sp>
        <p:sp>
          <p:nvSpPr>
            <p:cNvPr id="1862661" name="Rectangle 5"/>
            <p:cNvSpPr>
              <a:spLocks noChangeArrowheads="1"/>
            </p:cNvSpPr>
            <p:nvPr/>
          </p:nvSpPr>
          <p:spPr bwMode="auto">
            <a:xfrm>
              <a:off x="118" y="2487"/>
              <a:ext cx="147" cy="336"/>
            </a:xfrm>
            <a:prstGeom prst="rect">
              <a:avLst/>
            </a:prstGeom>
            <a:solidFill>
              <a:srgbClr val="33CC33"/>
            </a:solidFill>
            <a:ln w="9525">
              <a:noFill/>
              <a:miter lim="800000"/>
              <a:headEnd/>
              <a:tailEnd/>
            </a:ln>
            <a:effectLst/>
          </p:spPr>
          <p:txBody>
            <a:bodyPr wrap="none" lIns="90000" tIns="46800" rIns="90000" bIns="46800" anchor="ctr"/>
            <a:lstStyle/>
            <a:p>
              <a:endParaRPr lang="es-CL"/>
            </a:p>
          </p:txBody>
        </p:sp>
        <p:sp>
          <p:nvSpPr>
            <p:cNvPr id="1862662" name="AutoShape 6"/>
            <p:cNvSpPr>
              <a:spLocks noChangeArrowheads="1"/>
            </p:cNvSpPr>
            <p:nvPr/>
          </p:nvSpPr>
          <p:spPr bwMode="auto">
            <a:xfrm>
              <a:off x="86" y="1580"/>
              <a:ext cx="213" cy="346"/>
            </a:xfrm>
            <a:prstGeom prst="diamond">
              <a:avLst/>
            </a:prstGeom>
            <a:solidFill>
              <a:srgbClr val="008080"/>
            </a:solidFill>
            <a:ln w="9525">
              <a:noFill/>
              <a:miter lim="800000"/>
              <a:headEnd/>
              <a:tailEnd/>
            </a:ln>
            <a:effectLst/>
          </p:spPr>
          <p:txBody>
            <a:bodyPr wrap="none" anchor="ctr"/>
            <a:lstStyle/>
            <a:p>
              <a:endParaRPr lang="es-CL"/>
            </a:p>
          </p:txBody>
        </p:sp>
        <p:sp>
          <p:nvSpPr>
            <p:cNvPr id="1862663" name="Oval 7"/>
            <p:cNvSpPr>
              <a:spLocks noChangeAspect="1" noChangeArrowheads="1"/>
            </p:cNvSpPr>
            <p:nvPr/>
          </p:nvSpPr>
          <p:spPr bwMode="auto">
            <a:xfrm>
              <a:off x="113" y="1117"/>
              <a:ext cx="177" cy="193"/>
            </a:xfrm>
            <a:prstGeom prst="ellipse">
              <a:avLst/>
            </a:prstGeom>
            <a:solidFill>
              <a:srgbClr val="FF3300"/>
            </a:solidFill>
            <a:ln w="9525">
              <a:noFill/>
              <a:round/>
              <a:headEnd/>
              <a:tailEnd/>
            </a:ln>
            <a:effectLst/>
          </p:spPr>
          <p:txBody>
            <a:bodyPr wrap="none" anchor="ctr"/>
            <a:lstStyle/>
            <a:p>
              <a:endParaRPr lang="es-CL"/>
            </a:p>
          </p:txBody>
        </p:sp>
      </p:grpSp>
      <p:pic>
        <p:nvPicPr>
          <p:cNvPr id="1862664" name="Picture 8" descr="Bild2"/>
          <p:cNvPicPr>
            <a:picLocks noChangeAspect="1" noChangeArrowheads="1"/>
          </p:cNvPicPr>
          <p:nvPr/>
        </p:nvPicPr>
        <p:blipFill>
          <a:blip r:embed="rId3" cstate="print"/>
          <a:srcRect/>
          <a:stretch>
            <a:fillRect/>
          </a:stretch>
        </p:blipFill>
        <p:spPr bwMode="auto">
          <a:xfrm>
            <a:off x="34925" y="4868863"/>
            <a:ext cx="468313" cy="674687"/>
          </a:xfrm>
          <a:prstGeom prst="rect">
            <a:avLst/>
          </a:prstGeom>
          <a:noFill/>
        </p:spPr>
      </p:pic>
      <p:grpSp>
        <p:nvGrpSpPr>
          <p:cNvPr id="3" name="Group 9"/>
          <p:cNvGrpSpPr>
            <a:grpSpLocks/>
          </p:cNvGrpSpPr>
          <p:nvPr/>
        </p:nvGrpSpPr>
        <p:grpSpPr bwMode="auto">
          <a:xfrm>
            <a:off x="5091113" y="1133475"/>
            <a:ext cx="3973512" cy="3617913"/>
            <a:chOff x="3016" y="663"/>
            <a:chExt cx="2359" cy="2127"/>
          </a:xfrm>
        </p:grpSpPr>
        <p:pic>
          <p:nvPicPr>
            <p:cNvPr id="1862666" name="Picture 10" descr="SKZ5501_12"/>
            <p:cNvPicPr>
              <a:picLocks noChangeAspect="1" noChangeArrowheads="1"/>
            </p:cNvPicPr>
            <p:nvPr/>
          </p:nvPicPr>
          <p:blipFill>
            <a:blip r:embed="rId4" cstate="print">
              <a:clrChange>
                <a:clrFrom>
                  <a:srgbClr val="BEDEFC"/>
                </a:clrFrom>
                <a:clrTo>
                  <a:srgbClr val="BEDEFC">
                    <a:alpha val="0"/>
                  </a:srgbClr>
                </a:clrTo>
              </a:clrChange>
            </a:blip>
            <a:srcRect/>
            <a:stretch>
              <a:fillRect/>
            </a:stretch>
          </p:blipFill>
          <p:spPr bwMode="auto">
            <a:xfrm>
              <a:off x="3016" y="709"/>
              <a:ext cx="2359" cy="1823"/>
            </a:xfrm>
            <a:prstGeom prst="rect">
              <a:avLst/>
            </a:prstGeom>
            <a:noFill/>
            <a:ln w="28575">
              <a:solidFill>
                <a:schemeClr val="accent2"/>
              </a:solidFill>
              <a:miter lim="800000"/>
              <a:headEnd/>
              <a:tailEnd/>
            </a:ln>
          </p:spPr>
        </p:pic>
        <p:sp>
          <p:nvSpPr>
            <p:cNvPr id="1862667" name="Oval 11"/>
            <p:cNvSpPr>
              <a:spLocks noChangeAspect="1" noChangeArrowheads="1"/>
            </p:cNvSpPr>
            <p:nvPr/>
          </p:nvSpPr>
          <p:spPr bwMode="auto">
            <a:xfrm>
              <a:off x="3260" y="2227"/>
              <a:ext cx="210" cy="207"/>
            </a:xfrm>
            <a:prstGeom prst="ellipse">
              <a:avLst/>
            </a:prstGeom>
            <a:solidFill>
              <a:srgbClr val="FF3300"/>
            </a:solidFill>
            <a:ln w="28575">
              <a:solidFill>
                <a:srgbClr val="FFCC00"/>
              </a:solidFill>
              <a:round/>
              <a:headEnd/>
              <a:tailEnd/>
            </a:ln>
            <a:effectLst/>
          </p:spPr>
          <p:txBody>
            <a:bodyPr wrap="none" anchor="ctr"/>
            <a:lstStyle/>
            <a:p>
              <a:endParaRPr lang="es-CL"/>
            </a:p>
          </p:txBody>
        </p:sp>
        <p:sp>
          <p:nvSpPr>
            <p:cNvPr id="1862668" name="Oval 12"/>
            <p:cNvSpPr>
              <a:spLocks noChangeAspect="1" noChangeArrowheads="1"/>
            </p:cNvSpPr>
            <p:nvPr/>
          </p:nvSpPr>
          <p:spPr bwMode="auto">
            <a:xfrm>
              <a:off x="4604" y="663"/>
              <a:ext cx="211" cy="211"/>
            </a:xfrm>
            <a:prstGeom prst="ellipse">
              <a:avLst/>
            </a:prstGeom>
            <a:solidFill>
              <a:srgbClr val="FF3300"/>
            </a:solidFill>
            <a:ln w="28575">
              <a:solidFill>
                <a:srgbClr val="FFCC00"/>
              </a:solidFill>
              <a:round/>
              <a:headEnd/>
              <a:tailEnd/>
            </a:ln>
            <a:effectLst/>
          </p:spPr>
          <p:txBody>
            <a:bodyPr wrap="none" anchor="ctr"/>
            <a:lstStyle/>
            <a:p>
              <a:endParaRPr lang="es-CL"/>
            </a:p>
          </p:txBody>
        </p:sp>
        <p:sp>
          <p:nvSpPr>
            <p:cNvPr id="1862669" name="Oval 13"/>
            <p:cNvSpPr>
              <a:spLocks noChangeAspect="1" noChangeArrowheads="1"/>
            </p:cNvSpPr>
            <p:nvPr/>
          </p:nvSpPr>
          <p:spPr bwMode="auto">
            <a:xfrm>
              <a:off x="4532" y="2099"/>
              <a:ext cx="195" cy="197"/>
            </a:xfrm>
            <a:prstGeom prst="ellipse">
              <a:avLst/>
            </a:prstGeom>
            <a:solidFill>
              <a:srgbClr val="FF3300"/>
            </a:solidFill>
            <a:ln w="28575">
              <a:solidFill>
                <a:srgbClr val="FFCC00"/>
              </a:solidFill>
              <a:round/>
              <a:headEnd/>
              <a:tailEnd/>
            </a:ln>
            <a:effectLst/>
          </p:spPr>
          <p:txBody>
            <a:bodyPr wrap="none" anchor="ctr"/>
            <a:lstStyle/>
            <a:p>
              <a:endParaRPr lang="es-CL"/>
            </a:p>
          </p:txBody>
        </p:sp>
        <p:sp>
          <p:nvSpPr>
            <p:cNvPr id="1862670" name="Oval 14"/>
            <p:cNvSpPr>
              <a:spLocks noChangeAspect="1" noChangeArrowheads="1"/>
            </p:cNvSpPr>
            <p:nvPr/>
          </p:nvSpPr>
          <p:spPr bwMode="auto">
            <a:xfrm>
              <a:off x="4059" y="1456"/>
              <a:ext cx="202" cy="205"/>
            </a:xfrm>
            <a:prstGeom prst="ellipse">
              <a:avLst/>
            </a:prstGeom>
            <a:solidFill>
              <a:srgbClr val="FF3300"/>
            </a:solidFill>
            <a:ln w="28575">
              <a:solidFill>
                <a:srgbClr val="FFCC00"/>
              </a:solidFill>
              <a:round/>
              <a:headEnd/>
              <a:tailEnd/>
            </a:ln>
            <a:effectLst/>
          </p:spPr>
          <p:txBody>
            <a:bodyPr wrap="none" anchor="ctr"/>
            <a:lstStyle/>
            <a:p>
              <a:endParaRPr lang="es-CL"/>
            </a:p>
          </p:txBody>
        </p:sp>
        <p:sp>
          <p:nvSpPr>
            <p:cNvPr id="1862671" name="AutoShape 15"/>
            <p:cNvSpPr>
              <a:spLocks noChangeArrowheads="1"/>
            </p:cNvSpPr>
            <p:nvPr/>
          </p:nvSpPr>
          <p:spPr bwMode="auto">
            <a:xfrm>
              <a:off x="3061" y="2115"/>
              <a:ext cx="227" cy="296"/>
            </a:xfrm>
            <a:prstGeom prst="diamond">
              <a:avLst/>
            </a:prstGeom>
            <a:solidFill>
              <a:srgbClr val="008080"/>
            </a:solidFill>
            <a:ln w="28575">
              <a:solidFill>
                <a:srgbClr val="FFCC00"/>
              </a:solidFill>
              <a:miter lim="800000"/>
              <a:headEnd/>
              <a:tailEnd/>
            </a:ln>
            <a:effectLst/>
          </p:spPr>
          <p:txBody>
            <a:bodyPr wrap="none" anchor="ctr"/>
            <a:lstStyle/>
            <a:p>
              <a:endParaRPr lang="es-CL"/>
            </a:p>
          </p:txBody>
        </p:sp>
        <p:sp>
          <p:nvSpPr>
            <p:cNvPr id="1862672" name="AutoShape 16"/>
            <p:cNvSpPr>
              <a:spLocks noChangeArrowheads="1"/>
            </p:cNvSpPr>
            <p:nvPr/>
          </p:nvSpPr>
          <p:spPr bwMode="auto">
            <a:xfrm>
              <a:off x="4761" y="2024"/>
              <a:ext cx="206" cy="272"/>
            </a:xfrm>
            <a:prstGeom prst="diamond">
              <a:avLst/>
            </a:prstGeom>
            <a:solidFill>
              <a:srgbClr val="008080"/>
            </a:solidFill>
            <a:ln w="28575">
              <a:solidFill>
                <a:srgbClr val="FFCC00"/>
              </a:solidFill>
              <a:miter lim="800000"/>
              <a:headEnd/>
              <a:tailEnd/>
            </a:ln>
            <a:effectLst/>
          </p:spPr>
          <p:txBody>
            <a:bodyPr wrap="none" anchor="ctr"/>
            <a:lstStyle/>
            <a:p>
              <a:endParaRPr lang="es-CL"/>
            </a:p>
          </p:txBody>
        </p:sp>
        <p:sp>
          <p:nvSpPr>
            <p:cNvPr id="1862673" name="Rectangle 17"/>
            <p:cNvSpPr>
              <a:spLocks noChangeArrowheads="1"/>
            </p:cNvSpPr>
            <p:nvPr/>
          </p:nvSpPr>
          <p:spPr bwMode="auto">
            <a:xfrm>
              <a:off x="3515" y="2024"/>
              <a:ext cx="124" cy="322"/>
            </a:xfrm>
            <a:prstGeom prst="rect">
              <a:avLst/>
            </a:prstGeom>
            <a:solidFill>
              <a:srgbClr val="33CC33"/>
            </a:solidFill>
            <a:ln w="28575">
              <a:solidFill>
                <a:srgbClr val="FFCC00"/>
              </a:solidFill>
              <a:miter lim="800000"/>
              <a:headEnd/>
              <a:tailEnd/>
            </a:ln>
            <a:effectLst/>
          </p:spPr>
          <p:txBody>
            <a:bodyPr wrap="none" lIns="90000" tIns="46800" rIns="90000" bIns="46800" anchor="ctr"/>
            <a:lstStyle/>
            <a:p>
              <a:endParaRPr lang="es-CL"/>
            </a:p>
          </p:txBody>
        </p:sp>
        <p:pic>
          <p:nvPicPr>
            <p:cNvPr id="1862674" name="Picture 18" descr="Bild2"/>
            <p:cNvPicPr>
              <a:picLocks noChangeAspect="1" noChangeArrowheads="1"/>
            </p:cNvPicPr>
            <p:nvPr/>
          </p:nvPicPr>
          <p:blipFill>
            <a:blip r:embed="rId5" cstate="print"/>
            <a:srcRect/>
            <a:stretch>
              <a:fillRect/>
            </a:stretch>
          </p:blipFill>
          <p:spPr bwMode="auto">
            <a:xfrm>
              <a:off x="3379" y="2523"/>
              <a:ext cx="204" cy="267"/>
            </a:xfrm>
            <a:prstGeom prst="rect">
              <a:avLst/>
            </a:prstGeom>
            <a:noFill/>
            <a:ln w="28575">
              <a:solidFill>
                <a:srgbClr val="FFCC00"/>
              </a:solidFill>
              <a:miter lim="800000"/>
              <a:headEnd/>
              <a:tailEnd/>
            </a:ln>
          </p:spPr>
        </p:pic>
        <p:sp>
          <p:nvSpPr>
            <p:cNvPr id="1862675" name="AutoShape 19"/>
            <p:cNvSpPr>
              <a:spLocks noChangeArrowheads="1"/>
            </p:cNvSpPr>
            <p:nvPr/>
          </p:nvSpPr>
          <p:spPr bwMode="auto">
            <a:xfrm>
              <a:off x="4059" y="916"/>
              <a:ext cx="220" cy="291"/>
            </a:xfrm>
            <a:prstGeom prst="diamond">
              <a:avLst/>
            </a:prstGeom>
            <a:solidFill>
              <a:srgbClr val="008080"/>
            </a:solidFill>
            <a:ln w="28575">
              <a:solidFill>
                <a:srgbClr val="FFCC00"/>
              </a:solidFill>
              <a:miter lim="800000"/>
              <a:headEnd/>
              <a:tailEnd/>
            </a:ln>
            <a:effectLst/>
          </p:spPr>
          <p:txBody>
            <a:bodyPr wrap="none" anchor="ctr"/>
            <a:lstStyle/>
            <a:p>
              <a:endParaRPr lang="es-CL"/>
            </a:p>
          </p:txBody>
        </p:sp>
        <p:sp>
          <p:nvSpPr>
            <p:cNvPr id="1862676" name="Oval 20"/>
            <p:cNvSpPr>
              <a:spLocks noChangeAspect="1" noChangeArrowheads="1"/>
            </p:cNvSpPr>
            <p:nvPr/>
          </p:nvSpPr>
          <p:spPr bwMode="auto">
            <a:xfrm>
              <a:off x="5057" y="1434"/>
              <a:ext cx="211" cy="211"/>
            </a:xfrm>
            <a:prstGeom prst="ellipse">
              <a:avLst/>
            </a:prstGeom>
            <a:solidFill>
              <a:srgbClr val="FF3300"/>
            </a:solidFill>
            <a:ln w="28575">
              <a:solidFill>
                <a:srgbClr val="FFCC00"/>
              </a:solidFill>
              <a:round/>
              <a:headEnd/>
              <a:tailEnd/>
            </a:ln>
            <a:effectLst/>
          </p:spPr>
          <p:txBody>
            <a:bodyPr wrap="none" anchor="ctr"/>
            <a:lstStyle/>
            <a:p>
              <a:endParaRPr lang="es-CL"/>
            </a:p>
          </p:txBody>
        </p:sp>
      </p:grpSp>
      <p:sp>
        <p:nvSpPr>
          <p:cNvPr id="1862677" name="Rectangle 21"/>
          <p:cNvSpPr>
            <a:spLocks noChangeArrowheads="1"/>
          </p:cNvSpPr>
          <p:nvPr/>
        </p:nvSpPr>
        <p:spPr bwMode="auto">
          <a:xfrm>
            <a:off x="69883" y="233346"/>
            <a:ext cx="9217025" cy="838200"/>
          </a:xfrm>
          <a:prstGeom prst="rect">
            <a:avLst/>
          </a:prstGeom>
          <a:noFill/>
          <a:ln w="9525">
            <a:noFill/>
            <a:miter lim="800000"/>
            <a:headEnd/>
            <a:tailEnd/>
          </a:ln>
          <a:effectLst/>
        </p:spPr>
        <p:txBody>
          <a:bodyPr lIns="180000" tIns="0" rIns="180000" bIns="0" anchor="ctr"/>
          <a:lstStyle/>
          <a:p>
            <a:pPr>
              <a:lnSpc>
                <a:spcPct val="80000"/>
              </a:lnSpc>
            </a:pPr>
            <a:r>
              <a:rPr lang="es-ES_tradnl" sz="3200" b="1" dirty="0" err="1"/>
              <a:t>Sist</a:t>
            </a:r>
            <a:r>
              <a:rPr lang="es-ES_tradnl" sz="3200" b="1" dirty="0"/>
              <a:t>. contra incendio y parada de Emergencia</a:t>
            </a:r>
            <a:endParaRPr lang="es-ES" sz="3200" b="1"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4706" name="Picture 2" descr="CRIM0009"/>
          <p:cNvPicPr>
            <a:picLocks noChangeAspect="1" noChangeArrowheads="1"/>
          </p:cNvPicPr>
          <p:nvPr/>
        </p:nvPicPr>
        <p:blipFill>
          <a:blip r:embed="rId2" cstate="print"/>
          <a:srcRect/>
          <a:stretch>
            <a:fillRect/>
          </a:stretch>
        </p:blipFill>
        <p:spPr bwMode="auto">
          <a:xfrm>
            <a:off x="2224088" y="1622425"/>
            <a:ext cx="4589462" cy="4470400"/>
          </a:xfrm>
          <a:prstGeom prst="rect">
            <a:avLst/>
          </a:prstGeom>
          <a:noFill/>
          <a:ln w="28575">
            <a:solidFill>
              <a:schemeClr val="accent2"/>
            </a:solidFill>
            <a:miter lim="800000"/>
            <a:headEnd/>
            <a:tailEnd/>
          </a:ln>
        </p:spPr>
      </p:pic>
      <p:sp>
        <p:nvSpPr>
          <p:cNvPr id="1864707" name="Rectangle 3"/>
          <p:cNvSpPr>
            <a:spLocks noChangeArrowheads="1"/>
          </p:cNvSpPr>
          <p:nvPr/>
        </p:nvSpPr>
        <p:spPr bwMode="auto">
          <a:xfrm>
            <a:off x="142908" y="376222"/>
            <a:ext cx="9144000" cy="838200"/>
          </a:xfrm>
          <a:prstGeom prst="rect">
            <a:avLst/>
          </a:prstGeom>
          <a:noFill/>
          <a:ln w="9525">
            <a:noFill/>
            <a:miter lim="800000"/>
            <a:headEnd/>
            <a:tailEnd/>
          </a:ln>
          <a:effectLst/>
        </p:spPr>
        <p:txBody>
          <a:bodyPr lIns="180000" tIns="0" rIns="180000" bIns="0" anchor="ctr"/>
          <a:lstStyle/>
          <a:p>
            <a:pPr>
              <a:lnSpc>
                <a:spcPct val="80000"/>
              </a:lnSpc>
            </a:pPr>
            <a:r>
              <a:rPr lang="es-ES_tradnl" sz="3200" b="1" dirty="0"/>
              <a:t>Control sistema automático contra Incendio.</a:t>
            </a:r>
            <a:endParaRPr lang="es-ES" sz="3200" b="1"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5730" name="Picture 2" descr="CRIM0005"/>
          <p:cNvPicPr>
            <a:picLocks noChangeAspect="1" noChangeArrowheads="1"/>
          </p:cNvPicPr>
          <p:nvPr/>
        </p:nvPicPr>
        <p:blipFill>
          <a:blip r:embed="rId2" cstate="print"/>
          <a:srcRect/>
          <a:stretch>
            <a:fillRect/>
          </a:stretch>
        </p:blipFill>
        <p:spPr bwMode="auto">
          <a:xfrm>
            <a:off x="900113" y="908050"/>
            <a:ext cx="7496175" cy="5473700"/>
          </a:xfrm>
          <a:prstGeom prst="rect">
            <a:avLst/>
          </a:prstGeom>
          <a:noFill/>
          <a:ln w="28575">
            <a:solidFill>
              <a:schemeClr val="accent2"/>
            </a:solidFill>
            <a:miter lim="800000"/>
            <a:headEnd/>
            <a:tailEnd/>
          </a:ln>
        </p:spPr>
      </p:pic>
      <p:sp>
        <p:nvSpPr>
          <p:cNvPr id="1865731" name="Rectangle 3"/>
          <p:cNvSpPr>
            <a:spLocks noChangeArrowheads="1"/>
          </p:cNvSpPr>
          <p:nvPr/>
        </p:nvSpPr>
        <p:spPr bwMode="auto">
          <a:xfrm>
            <a:off x="142908" y="161908"/>
            <a:ext cx="9144000" cy="838200"/>
          </a:xfrm>
          <a:prstGeom prst="rect">
            <a:avLst/>
          </a:prstGeom>
          <a:noFill/>
          <a:ln w="9525">
            <a:noFill/>
            <a:miter lim="800000"/>
            <a:headEnd/>
            <a:tailEnd/>
          </a:ln>
          <a:effectLst/>
        </p:spPr>
        <p:txBody>
          <a:bodyPr lIns="180000" tIns="0" rIns="180000" bIns="0" anchor="ctr"/>
          <a:lstStyle/>
          <a:p>
            <a:pPr>
              <a:lnSpc>
                <a:spcPct val="80000"/>
              </a:lnSpc>
            </a:pPr>
            <a:r>
              <a:rPr lang="es-ES_tradnl" sz="3200" b="1" dirty="0"/>
              <a:t>Extintor manual</a:t>
            </a:r>
            <a:endParaRPr lang="es-ES" sz="3200" b="1"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6754" name="Picture 2"/>
          <p:cNvPicPr>
            <a:picLocks noChangeAspect="1" noChangeArrowheads="1"/>
          </p:cNvPicPr>
          <p:nvPr/>
        </p:nvPicPr>
        <p:blipFill>
          <a:blip r:embed="rId3" cstate="print"/>
          <a:srcRect l="5676"/>
          <a:stretch>
            <a:fillRect/>
          </a:stretch>
        </p:blipFill>
        <p:spPr bwMode="auto">
          <a:xfrm>
            <a:off x="6159500" y="1384300"/>
            <a:ext cx="2854325" cy="3821113"/>
          </a:xfrm>
          <a:prstGeom prst="rect">
            <a:avLst/>
          </a:prstGeom>
          <a:noFill/>
          <a:ln w="28575">
            <a:solidFill>
              <a:schemeClr val="accent2"/>
            </a:solidFill>
            <a:miter lim="800000"/>
            <a:headEnd/>
            <a:tailEnd/>
          </a:ln>
          <a:effectLst/>
        </p:spPr>
      </p:pic>
      <p:sp>
        <p:nvSpPr>
          <p:cNvPr id="1866755" name="Line 3"/>
          <p:cNvSpPr>
            <a:spLocks noChangeShapeType="1"/>
          </p:cNvSpPr>
          <p:nvPr/>
        </p:nvSpPr>
        <p:spPr bwMode="auto">
          <a:xfrm flipV="1">
            <a:off x="7631113" y="4822825"/>
            <a:ext cx="71437" cy="1223963"/>
          </a:xfrm>
          <a:prstGeom prst="line">
            <a:avLst/>
          </a:prstGeom>
          <a:noFill/>
          <a:ln w="38100">
            <a:solidFill>
              <a:srgbClr val="FF3300"/>
            </a:solidFill>
            <a:round/>
            <a:headEnd/>
            <a:tailEnd type="arrow" w="med" len="med"/>
          </a:ln>
          <a:effectLst/>
        </p:spPr>
        <p:txBody>
          <a:bodyPr/>
          <a:lstStyle/>
          <a:p>
            <a:endParaRPr lang="es-CL"/>
          </a:p>
        </p:txBody>
      </p:sp>
      <p:sp>
        <p:nvSpPr>
          <p:cNvPr id="1866756" name="Text Box 4"/>
          <p:cNvSpPr txBox="1">
            <a:spLocks noChangeArrowheads="1"/>
          </p:cNvSpPr>
          <p:nvPr/>
        </p:nvSpPr>
        <p:spPr bwMode="auto">
          <a:xfrm>
            <a:off x="287338" y="5895975"/>
            <a:ext cx="2484437" cy="457200"/>
          </a:xfrm>
          <a:prstGeom prst="rect">
            <a:avLst/>
          </a:prstGeom>
          <a:noFill/>
          <a:ln w="9525">
            <a:noFill/>
            <a:miter lim="800000"/>
            <a:headEnd/>
            <a:tailEnd/>
          </a:ln>
          <a:effectLst/>
        </p:spPr>
        <p:txBody>
          <a:bodyPr>
            <a:spAutoFit/>
          </a:bodyPr>
          <a:lstStyle/>
          <a:p>
            <a:pPr marL="342900" indent="-342900"/>
            <a:r>
              <a:rPr lang="es-MX" sz="2400"/>
              <a:t>Escala opcional</a:t>
            </a:r>
            <a:endParaRPr lang="es-ES" sz="2400"/>
          </a:p>
        </p:txBody>
      </p:sp>
      <p:sp>
        <p:nvSpPr>
          <p:cNvPr id="1866757" name="Rectangle 5"/>
          <p:cNvSpPr>
            <a:spLocks noChangeArrowheads="1"/>
          </p:cNvSpPr>
          <p:nvPr/>
        </p:nvSpPr>
        <p:spPr bwMode="auto">
          <a:xfrm>
            <a:off x="6713538" y="5924550"/>
            <a:ext cx="2322512" cy="457200"/>
          </a:xfrm>
          <a:prstGeom prst="rect">
            <a:avLst/>
          </a:prstGeom>
          <a:noFill/>
          <a:ln w="9525">
            <a:noFill/>
            <a:miter lim="800000"/>
            <a:headEnd/>
            <a:tailEnd/>
          </a:ln>
          <a:effectLst/>
        </p:spPr>
        <p:txBody>
          <a:bodyPr wrap="none">
            <a:spAutoFit/>
          </a:bodyPr>
          <a:lstStyle/>
          <a:p>
            <a:pPr marL="342900" indent="-342900"/>
            <a:r>
              <a:rPr lang="es-MX" sz="2400"/>
              <a:t>Escala principal</a:t>
            </a:r>
          </a:p>
        </p:txBody>
      </p:sp>
      <p:sp>
        <p:nvSpPr>
          <p:cNvPr id="1866758" name="Rectangle 6"/>
          <p:cNvSpPr>
            <a:spLocks noChangeArrowheads="1"/>
          </p:cNvSpPr>
          <p:nvPr/>
        </p:nvSpPr>
        <p:spPr bwMode="auto">
          <a:xfrm>
            <a:off x="2952750" y="5500688"/>
            <a:ext cx="3203575" cy="457200"/>
          </a:xfrm>
          <a:prstGeom prst="rect">
            <a:avLst/>
          </a:prstGeom>
          <a:noFill/>
          <a:ln w="9525">
            <a:noFill/>
            <a:miter lim="800000"/>
            <a:headEnd/>
            <a:tailEnd/>
          </a:ln>
          <a:effectLst/>
        </p:spPr>
        <p:txBody>
          <a:bodyPr wrap="none">
            <a:spAutoFit/>
          </a:bodyPr>
          <a:lstStyle/>
          <a:p>
            <a:r>
              <a:rPr lang="es-MX" sz="2400"/>
              <a:t>Escala de emergencia</a:t>
            </a:r>
            <a:endParaRPr lang="es-ES" sz="2400"/>
          </a:p>
        </p:txBody>
      </p:sp>
      <p:pic>
        <p:nvPicPr>
          <p:cNvPr id="1866759" name="Picture 7"/>
          <p:cNvPicPr>
            <a:picLocks noChangeAspect="1" noChangeArrowheads="1"/>
          </p:cNvPicPr>
          <p:nvPr/>
        </p:nvPicPr>
        <p:blipFill>
          <a:blip r:embed="rId4" cstate="print"/>
          <a:srcRect/>
          <a:stretch>
            <a:fillRect/>
          </a:stretch>
        </p:blipFill>
        <p:spPr bwMode="auto">
          <a:xfrm>
            <a:off x="3076575" y="1384300"/>
            <a:ext cx="2938463" cy="3813175"/>
          </a:xfrm>
          <a:prstGeom prst="rect">
            <a:avLst/>
          </a:prstGeom>
          <a:noFill/>
          <a:ln w="28575">
            <a:solidFill>
              <a:schemeClr val="accent2"/>
            </a:solidFill>
            <a:miter lim="800000"/>
            <a:headEnd/>
            <a:tailEnd/>
          </a:ln>
        </p:spPr>
      </p:pic>
      <p:sp>
        <p:nvSpPr>
          <p:cNvPr id="1866760" name="Line 8"/>
          <p:cNvSpPr>
            <a:spLocks noChangeShapeType="1"/>
          </p:cNvSpPr>
          <p:nvPr/>
        </p:nvSpPr>
        <p:spPr bwMode="auto">
          <a:xfrm flipV="1">
            <a:off x="3954463" y="3729038"/>
            <a:ext cx="863600" cy="1728787"/>
          </a:xfrm>
          <a:prstGeom prst="line">
            <a:avLst/>
          </a:prstGeom>
          <a:noFill/>
          <a:ln w="38100">
            <a:solidFill>
              <a:srgbClr val="FF3300"/>
            </a:solidFill>
            <a:round/>
            <a:headEnd/>
            <a:tailEnd type="arrow" w="med" len="med"/>
          </a:ln>
          <a:effectLst/>
        </p:spPr>
        <p:txBody>
          <a:bodyPr/>
          <a:lstStyle/>
          <a:p>
            <a:endParaRPr lang="es-CL"/>
          </a:p>
        </p:txBody>
      </p:sp>
      <p:pic>
        <p:nvPicPr>
          <p:cNvPr id="1866761" name="Picture 9"/>
          <p:cNvPicPr>
            <a:picLocks noChangeAspect="1" noChangeArrowheads="1"/>
          </p:cNvPicPr>
          <p:nvPr/>
        </p:nvPicPr>
        <p:blipFill>
          <a:blip r:embed="rId5" cstate="print"/>
          <a:srcRect/>
          <a:stretch>
            <a:fillRect/>
          </a:stretch>
        </p:blipFill>
        <p:spPr bwMode="auto">
          <a:xfrm>
            <a:off x="120650" y="1382713"/>
            <a:ext cx="2813050" cy="3813175"/>
          </a:xfrm>
          <a:prstGeom prst="rect">
            <a:avLst/>
          </a:prstGeom>
          <a:noFill/>
          <a:ln w="28575">
            <a:solidFill>
              <a:schemeClr val="accent2"/>
            </a:solidFill>
            <a:miter lim="800000"/>
            <a:headEnd/>
            <a:tailEnd/>
          </a:ln>
        </p:spPr>
      </p:pic>
      <p:sp>
        <p:nvSpPr>
          <p:cNvPr id="1866762" name="Line 10"/>
          <p:cNvSpPr>
            <a:spLocks noChangeShapeType="1"/>
          </p:cNvSpPr>
          <p:nvPr/>
        </p:nvSpPr>
        <p:spPr bwMode="auto">
          <a:xfrm flipV="1">
            <a:off x="1263650" y="3765550"/>
            <a:ext cx="503238" cy="2160588"/>
          </a:xfrm>
          <a:prstGeom prst="line">
            <a:avLst/>
          </a:prstGeom>
          <a:noFill/>
          <a:ln w="38100">
            <a:solidFill>
              <a:srgbClr val="FF3300"/>
            </a:solidFill>
            <a:round/>
            <a:headEnd/>
            <a:tailEnd type="arrow" w="med" len="med"/>
          </a:ln>
          <a:effectLst/>
        </p:spPr>
        <p:txBody>
          <a:bodyPr/>
          <a:lstStyle/>
          <a:p>
            <a:endParaRPr lang="es-CL"/>
          </a:p>
        </p:txBody>
      </p:sp>
      <p:sp>
        <p:nvSpPr>
          <p:cNvPr id="1866763" name="Rectangle 11"/>
          <p:cNvSpPr>
            <a:spLocks noChangeArrowheads="1"/>
          </p:cNvSpPr>
          <p:nvPr/>
        </p:nvSpPr>
        <p:spPr bwMode="auto">
          <a:xfrm>
            <a:off x="142908" y="233346"/>
            <a:ext cx="9144000" cy="838200"/>
          </a:xfrm>
          <a:prstGeom prst="rect">
            <a:avLst/>
          </a:prstGeom>
          <a:noFill/>
          <a:ln w="9525">
            <a:noFill/>
            <a:miter lim="800000"/>
            <a:headEnd/>
            <a:tailEnd/>
          </a:ln>
          <a:effectLst/>
        </p:spPr>
        <p:txBody>
          <a:bodyPr lIns="180000" tIns="0" rIns="180000" bIns="0" anchor="ctr"/>
          <a:lstStyle/>
          <a:p>
            <a:pPr>
              <a:lnSpc>
                <a:spcPct val="80000"/>
              </a:lnSpc>
            </a:pPr>
            <a:r>
              <a:rPr lang="es-ES" sz="3200" b="1" dirty="0"/>
              <a:t>Accesos</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8802" name="Text Box 2"/>
          <p:cNvSpPr txBox="1">
            <a:spLocks noChangeArrowheads="1"/>
          </p:cNvSpPr>
          <p:nvPr/>
        </p:nvSpPr>
        <p:spPr bwMode="auto">
          <a:xfrm>
            <a:off x="250825" y="6127750"/>
            <a:ext cx="8283575" cy="457200"/>
          </a:xfrm>
          <a:prstGeom prst="rect">
            <a:avLst/>
          </a:prstGeom>
          <a:noFill/>
          <a:ln w="9525">
            <a:noFill/>
            <a:miter lim="800000"/>
            <a:headEnd/>
            <a:tailEnd/>
          </a:ln>
          <a:effectLst/>
        </p:spPr>
        <p:txBody>
          <a:bodyPr>
            <a:spAutoFit/>
          </a:bodyPr>
          <a:lstStyle/>
          <a:p>
            <a:pPr>
              <a:spcBef>
                <a:spcPct val="50000"/>
              </a:spcBef>
            </a:pPr>
            <a:r>
              <a:rPr lang="es-MX" sz="2400"/>
              <a:t>Cuando la escala está abajo el equipo se deshabilita.</a:t>
            </a:r>
            <a:endParaRPr lang="es-ES" sz="2400"/>
          </a:p>
        </p:txBody>
      </p:sp>
      <p:pic>
        <p:nvPicPr>
          <p:cNvPr id="1868803" name="Picture 3"/>
          <p:cNvPicPr>
            <a:picLocks noChangeAspect="1" noChangeArrowheads="1"/>
          </p:cNvPicPr>
          <p:nvPr/>
        </p:nvPicPr>
        <p:blipFill>
          <a:blip r:embed="rId2" cstate="print"/>
          <a:srcRect l="5676"/>
          <a:stretch>
            <a:fillRect/>
          </a:stretch>
        </p:blipFill>
        <p:spPr bwMode="auto">
          <a:xfrm>
            <a:off x="287338" y="920750"/>
            <a:ext cx="4225925" cy="4630738"/>
          </a:xfrm>
          <a:prstGeom prst="rect">
            <a:avLst/>
          </a:prstGeom>
          <a:noFill/>
          <a:ln w="28575">
            <a:solidFill>
              <a:schemeClr val="accent2"/>
            </a:solidFill>
            <a:miter lim="800000"/>
            <a:headEnd/>
            <a:tailEnd/>
          </a:ln>
          <a:effectLst/>
        </p:spPr>
      </p:pic>
      <p:pic>
        <p:nvPicPr>
          <p:cNvPr id="1868804" name="Picture 4" descr="CRIM0027"/>
          <p:cNvPicPr>
            <a:picLocks noChangeAspect="1" noChangeArrowheads="1"/>
          </p:cNvPicPr>
          <p:nvPr/>
        </p:nvPicPr>
        <p:blipFill>
          <a:blip r:embed="rId3" cstate="print"/>
          <a:srcRect/>
          <a:stretch>
            <a:fillRect/>
          </a:stretch>
        </p:blipFill>
        <p:spPr bwMode="auto">
          <a:xfrm>
            <a:off x="4972050" y="908050"/>
            <a:ext cx="3937000" cy="4630738"/>
          </a:xfrm>
          <a:prstGeom prst="rect">
            <a:avLst/>
          </a:prstGeom>
          <a:noFill/>
          <a:ln w="28575">
            <a:solidFill>
              <a:schemeClr val="accent2"/>
            </a:solidFill>
            <a:miter lim="800000"/>
            <a:headEnd/>
            <a:tailEnd/>
          </a:ln>
        </p:spPr>
      </p:pic>
      <p:sp>
        <p:nvSpPr>
          <p:cNvPr id="1868805" name="Line 5"/>
          <p:cNvSpPr>
            <a:spLocks noChangeShapeType="1"/>
          </p:cNvSpPr>
          <p:nvPr/>
        </p:nvSpPr>
        <p:spPr bwMode="auto">
          <a:xfrm flipH="1" flipV="1">
            <a:off x="2525713" y="1127125"/>
            <a:ext cx="3435350" cy="1282700"/>
          </a:xfrm>
          <a:prstGeom prst="line">
            <a:avLst/>
          </a:prstGeom>
          <a:noFill/>
          <a:ln w="38100">
            <a:solidFill>
              <a:srgbClr val="FF3300"/>
            </a:solidFill>
            <a:round/>
            <a:headEnd/>
            <a:tailEnd type="arrow" w="med" len="med"/>
          </a:ln>
          <a:effectLst/>
        </p:spPr>
        <p:txBody>
          <a:bodyPr/>
          <a:lstStyle/>
          <a:p>
            <a:endParaRPr lang="es-CL"/>
          </a:p>
        </p:txBody>
      </p:sp>
      <p:sp>
        <p:nvSpPr>
          <p:cNvPr id="1868806" name="Rectangle 6"/>
          <p:cNvSpPr>
            <a:spLocks noChangeArrowheads="1"/>
          </p:cNvSpPr>
          <p:nvPr/>
        </p:nvSpPr>
        <p:spPr bwMode="auto">
          <a:xfrm>
            <a:off x="0" y="0"/>
            <a:ext cx="9144000" cy="838200"/>
          </a:xfrm>
          <a:prstGeom prst="rect">
            <a:avLst/>
          </a:prstGeom>
          <a:noFill/>
          <a:ln w="9525">
            <a:noFill/>
            <a:miter lim="800000"/>
            <a:headEnd/>
            <a:tailEnd/>
          </a:ln>
          <a:effectLst/>
        </p:spPr>
        <p:txBody>
          <a:bodyPr lIns="180000" tIns="0" rIns="180000" bIns="0" anchor="ctr"/>
          <a:lstStyle/>
          <a:p>
            <a:pPr>
              <a:lnSpc>
                <a:spcPct val="80000"/>
              </a:lnSpc>
            </a:pPr>
            <a:r>
              <a:rPr lang="es-ES" sz="3200" b="1"/>
              <a:t>Accionamiento de la escala</a:t>
            </a:r>
          </a:p>
        </p:txBody>
      </p:sp>
      <p:sp>
        <p:nvSpPr>
          <p:cNvPr id="1868807" name="Text Box 7"/>
          <p:cNvSpPr txBox="1">
            <a:spLocks noChangeArrowheads="1"/>
          </p:cNvSpPr>
          <p:nvPr/>
        </p:nvSpPr>
        <p:spPr bwMode="auto">
          <a:xfrm>
            <a:off x="152400" y="5654675"/>
            <a:ext cx="2178050" cy="425450"/>
          </a:xfrm>
          <a:prstGeom prst="rect">
            <a:avLst/>
          </a:prstGeom>
          <a:solidFill>
            <a:srgbClr val="FFFF66"/>
          </a:solidFill>
          <a:ln w="28575">
            <a:solidFill>
              <a:schemeClr val="accent2"/>
            </a:solidFill>
            <a:miter lim="800000"/>
            <a:headEnd/>
            <a:tailEnd/>
          </a:ln>
          <a:effectLst/>
        </p:spPr>
        <p:txBody>
          <a:bodyPr wrap="none">
            <a:spAutoFit/>
          </a:bodyPr>
          <a:lstStyle/>
          <a:p>
            <a:r>
              <a:rPr lang="es-MX" sz="2000">
                <a:solidFill>
                  <a:srgbClr val="FF3300"/>
                </a:solidFill>
              </a:rPr>
              <a:t>¡ADVERTENCIA!</a:t>
            </a:r>
            <a:endParaRPr lang="es-ES" sz="2000">
              <a:solidFill>
                <a:srgbClr val="FF3300"/>
              </a:solidFil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8499" name="Picture 3" descr="CRIM0007"/>
          <p:cNvPicPr>
            <a:picLocks noChangeAspect="1" noChangeArrowheads="1"/>
          </p:cNvPicPr>
          <p:nvPr/>
        </p:nvPicPr>
        <p:blipFill>
          <a:blip r:embed="rId3" cstate="print"/>
          <a:srcRect/>
          <a:stretch>
            <a:fillRect/>
          </a:stretch>
        </p:blipFill>
        <p:spPr bwMode="auto">
          <a:xfrm>
            <a:off x="5003800" y="949325"/>
            <a:ext cx="3452813" cy="2263775"/>
          </a:xfrm>
          <a:prstGeom prst="rect">
            <a:avLst/>
          </a:prstGeom>
          <a:noFill/>
          <a:ln w="28575">
            <a:solidFill>
              <a:schemeClr val="accent2"/>
            </a:solidFill>
            <a:miter lim="800000"/>
            <a:headEnd/>
            <a:tailEnd/>
          </a:ln>
        </p:spPr>
      </p:pic>
      <p:pic>
        <p:nvPicPr>
          <p:cNvPr id="1898500" name="Picture 4" descr="CRIM0006"/>
          <p:cNvPicPr>
            <a:picLocks noChangeAspect="1" noChangeArrowheads="1"/>
          </p:cNvPicPr>
          <p:nvPr/>
        </p:nvPicPr>
        <p:blipFill>
          <a:blip r:embed="rId4" cstate="print"/>
          <a:srcRect/>
          <a:stretch>
            <a:fillRect/>
          </a:stretch>
        </p:blipFill>
        <p:spPr bwMode="auto">
          <a:xfrm>
            <a:off x="5003800" y="3859213"/>
            <a:ext cx="3457575" cy="2593975"/>
          </a:xfrm>
          <a:prstGeom prst="rect">
            <a:avLst/>
          </a:prstGeom>
          <a:noFill/>
          <a:ln w="28575">
            <a:solidFill>
              <a:schemeClr val="accent2"/>
            </a:solidFill>
            <a:miter lim="800000"/>
            <a:headEnd/>
            <a:tailEnd/>
          </a:ln>
        </p:spPr>
      </p:pic>
      <p:sp>
        <p:nvSpPr>
          <p:cNvPr id="1898501" name="Rectangle 5"/>
          <p:cNvSpPr>
            <a:spLocks noChangeArrowheads="1"/>
          </p:cNvSpPr>
          <p:nvPr/>
        </p:nvSpPr>
        <p:spPr bwMode="auto">
          <a:xfrm>
            <a:off x="611188" y="5157788"/>
            <a:ext cx="4032250" cy="954087"/>
          </a:xfrm>
          <a:prstGeom prst="rect">
            <a:avLst/>
          </a:prstGeom>
          <a:noFill/>
          <a:ln w="9525">
            <a:solidFill>
              <a:srgbClr val="336699"/>
            </a:solidFill>
            <a:miter lim="800000"/>
            <a:headEnd/>
            <a:tailEnd/>
          </a:ln>
          <a:effectLst/>
        </p:spPr>
        <p:txBody>
          <a:bodyPr wrap="square">
            <a:spAutoFit/>
          </a:bodyPr>
          <a:lstStyle/>
          <a:p>
            <a:r>
              <a:rPr lang="es-ES" sz="3200" b="1" dirty="0">
                <a:solidFill>
                  <a:srgbClr val="E81818"/>
                </a:solidFill>
              </a:rPr>
              <a:t>       </a:t>
            </a:r>
            <a:r>
              <a:rPr lang="es-ES" sz="2400" b="1" dirty="0">
                <a:solidFill>
                  <a:srgbClr val="E81818"/>
                </a:solidFill>
              </a:rPr>
              <a:t>¡ADVERTENCIA: </a:t>
            </a:r>
          </a:p>
          <a:p>
            <a:r>
              <a:rPr lang="es-ES" sz="2400" b="1" dirty="0">
                <a:solidFill>
                  <a:srgbClr val="E81818"/>
                </a:solidFill>
              </a:rPr>
              <a:t>Agua no apta para beber</a:t>
            </a:r>
          </a:p>
        </p:txBody>
      </p:sp>
      <p:sp>
        <p:nvSpPr>
          <p:cNvPr id="1898502" name="Rectangle 6"/>
          <p:cNvSpPr>
            <a:spLocks noChangeArrowheads="1"/>
          </p:cNvSpPr>
          <p:nvPr/>
        </p:nvSpPr>
        <p:spPr bwMode="auto">
          <a:xfrm>
            <a:off x="755650" y="1628775"/>
            <a:ext cx="3351213" cy="457200"/>
          </a:xfrm>
          <a:prstGeom prst="rect">
            <a:avLst/>
          </a:prstGeom>
          <a:noFill/>
          <a:ln w="9525">
            <a:noFill/>
            <a:miter lim="800000"/>
            <a:headEnd/>
            <a:tailEnd/>
          </a:ln>
          <a:effectLst/>
        </p:spPr>
        <p:txBody>
          <a:bodyPr wrap="none">
            <a:spAutoFit/>
          </a:bodyPr>
          <a:lstStyle/>
          <a:p>
            <a:r>
              <a:rPr lang="es-ES" sz="2400" b="1"/>
              <a:t>Cooler (Refrigerador) </a:t>
            </a:r>
          </a:p>
        </p:txBody>
      </p:sp>
      <p:sp>
        <p:nvSpPr>
          <p:cNvPr id="1898505" name="Rectangle 9"/>
          <p:cNvSpPr>
            <a:spLocks noChangeArrowheads="1"/>
          </p:cNvSpPr>
          <p:nvPr/>
        </p:nvSpPr>
        <p:spPr bwMode="auto">
          <a:xfrm>
            <a:off x="1116013" y="4365625"/>
            <a:ext cx="1862137" cy="457200"/>
          </a:xfrm>
          <a:prstGeom prst="rect">
            <a:avLst/>
          </a:prstGeom>
          <a:noFill/>
          <a:ln w="9525">
            <a:noFill/>
            <a:miter lim="800000"/>
            <a:headEnd/>
            <a:tailEnd/>
          </a:ln>
          <a:effectLst/>
        </p:spPr>
        <p:txBody>
          <a:bodyPr wrap="none">
            <a:spAutoFit/>
          </a:bodyPr>
          <a:lstStyle/>
          <a:p>
            <a:r>
              <a:rPr lang="es-MX" sz="2400" b="1"/>
              <a:t>Lavamanos</a:t>
            </a:r>
            <a:endParaRPr lang="es-ES" sz="2400" b="1"/>
          </a:p>
        </p:txBody>
      </p:sp>
      <p:sp>
        <p:nvSpPr>
          <p:cNvPr id="1898507" name="Rectangle 11"/>
          <p:cNvSpPr>
            <a:spLocks noChangeArrowheads="1"/>
          </p:cNvSpPr>
          <p:nvPr/>
        </p:nvSpPr>
        <p:spPr bwMode="auto">
          <a:xfrm>
            <a:off x="0" y="0"/>
            <a:ext cx="9324975" cy="838200"/>
          </a:xfrm>
          <a:prstGeom prst="rect">
            <a:avLst/>
          </a:prstGeom>
          <a:noFill/>
          <a:ln w="9525">
            <a:noFill/>
            <a:miter lim="800000"/>
            <a:headEnd/>
            <a:tailEnd/>
          </a:ln>
          <a:effectLst/>
        </p:spPr>
        <p:txBody>
          <a:bodyPr lIns="180000" tIns="0" rIns="180000" bIns="0" anchor="ctr"/>
          <a:lstStyle/>
          <a:p>
            <a:pPr>
              <a:lnSpc>
                <a:spcPct val="80000"/>
              </a:lnSpc>
            </a:pPr>
            <a:r>
              <a:rPr lang="es-ES" sz="3200" b="1"/>
              <a:t>Parte posterior</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0546" name="Rectangle 2"/>
          <p:cNvSpPr>
            <a:spLocks noChangeArrowheads="1"/>
          </p:cNvSpPr>
          <p:nvPr/>
        </p:nvSpPr>
        <p:spPr bwMode="auto">
          <a:xfrm>
            <a:off x="336550" y="1392238"/>
            <a:ext cx="5099050" cy="454025"/>
          </a:xfrm>
          <a:prstGeom prst="rect">
            <a:avLst/>
          </a:prstGeom>
          <a:noFill/>
          <a:ln w="12700">
            <a:noFill/>
            <a:miter lim="800000"/>
            <a:headEnd/>
            <a:tailEnd/>
          </a:ln>
          <a:effectLst/>
        </p:spPr>
        <p:txBody>
          <a:bodyPr lIns="90488" tIns="44450" rIns="90488" bIns="44450">
            <a:spAutoFit/>
          </a:bodyPr>
          <a:lstStyle/>
          <a:p>
            <a:pPr eaLnBrk="0" hangingPunct="0"/>
            <a:r>
              <a:rPr lang="en-US" sz="2400"/>
              <a:t>Asiento ergonomicamente ajustable</a:t>
            </a:r>
          </a:p>
        </p:txBody>
      </p:sp>
      <p:pic>
        <p:nvPicPr>
          <p:cNvPr id="1900547" name="Picture 3" descr="Actimo XXL"/>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735513" y="765175"/>
            <a:ext cx="3652837" cy="5619750"/>
          </a:xfrm>
          <a:prstGeom prst="rect">
            <a:avLst/>
          </a:prstGeom>
          <a:noFill/>
        </p:spPr>
      </p:pic>
      <p:grpSp>
        <p:nvGrpSpPr>
          <p:cNvPr id="2" name="Group 4"/>
          <p:cNvGrpSpPr>
            <a:grpSpLocks/>
          </p:cNvGrpSpPr>
          <p:nvPr/>
        </p:nvGrpSpPr>
        <p:grpSpPr bwMode="auto">
          <a:xfrm>
            <a:off x="5522913" y="4446588"/>
            <a:ext cx="641350" cy="315912"/>
            <a:chOff x="3024" y="2944"/>
            <a:chExt cx="515" cy="234"/>
          </a:xfrm>
        </p:grpSpPr>
        <p:sp>
          <p:nvSpPr>
            <p:cNvPr id="1900549" name="Freeform 5"/>
            <p:cNvSpPr>
              <a:spLocks/>
            </p:cNvSpPr>
            <p:nvPr/>
          </p:nvSpPr>
          <p:spPr bwMode="auto">
            <a:xfrm>
              <a:off x="3314" y="2944"/>
              <a:ext cx="225" cy="98"/>
            </a:xfrm>
            <a:custGeom>
              <a:avLst/>
              <a:gdLst/>
              <a:ahLst/>
              <a:cxnLst>
                <a:cxn ang="0">
                  <a:pos x="0" y="70"/>
                </a:cxn>
                <a:cxn ang="0">
                  <a:pos x="77" y="97"/>
                </a:cxn>
                <a:cxn ang="0">
                  <a:pos x="177" y="47"/>
                </a:cxn>
                <a:cxn ang="0">
                  <a:pos x="210" y="56"/>
                </a:cxn>
                <a:cxn ang="0">
                  <a:pos x="224" y="0"/>
                </a:cxn>
                <a:cxn ang="0">
                  <a:pos x="65" y="3"/>
                </a:cxn>
                <a:cxn ang="0">
                  <a:pos x="103" y="16"/>
                </a:cxn>
                <a:cxn ang="0">
                  <a:pos x="0" y="70"/>
                </a:cxn>
              </a:cxnLst>
              <a:rect l="0" t="0" r="r" b="b"/>
              <a:pathLst>
                <a:path w="225" h="98">
                  <a:moveTo>
                    <a:pt x="0" y="70"/>
                  </a:moveTo>
                  <a:lnTo>
                    <a:pt x="77" y="97"/>
                  </a:lnTo>
                  <a:lnTo>
                    <a:pt x="177" y="47"/>
                  </a:lnTo>
                  <a:lnTo>
                    <a:pt x="210" y="56"/>
                  </a:lnTo>
                  <a:lnTo>
                    <a:pt x="224" y="0"/>
                  </a:lnTo>
                  <a:lnTo>
                    <a:pt x="65" y="3"/>
                  </a:lnTo>
                  <a:lnTo>
                    <a:pt x="103" y="16"/>
                  </a:lnTo>
                  <a:lnTo>
                    <a:pt x="0" y="70"/>
                  </a:lnTo>
                </a:path>
              </a:pathLst>
            </a:custGeom>
            <a:solidFill>
              <a:srgbClr val="FF3300"/>
            </a:solidFill>
            <a:ln w="12700" cap="rnd" cmpd="sng">
              <a:solidFill>
                <a:srgbClr val="FF3300"/>
              </a:solidFill>
              <a:prstDash val="solid"/>
              <a:round/>
              <a:headEnd type="none" w="med" len="med"/>
              <a:tailEnd type="none" w="med" len="med"/>
            </a:ln>
            <a:effectLst/>
          </p:spPr>
          <p:txBody>
            <a:bodyPr/>
            <a:lstStyle/>
            <a:p>
              <a:endParaRPr lang="es-CL"/>
            </a:p>
          </p:txBody>
        </p:sp>
        <p:sp>
          <p:nvSpPr>
            <p:cNvPr id="1900550" name="Freeform 6"/>
            <p:cNvSpPr>
              <a:spLocks/>
            </p:cNvSpPr>
            <p:nvPr/>
          </p:nvSpPr>
          <p:spPr bwMode="auto">
            <a:xfrm>
              <a:off x="3024" y="3049"/>
              <a:ext cx="313" cy="129"/>
            </a:xfrm>
            <a:custGeom>
              <a:avLst/>
              <a:gdLst/>
              <a:ahLst/>
              <a:cxnLst>
                <a:cxn ang="0">
                  <a:pos x="49" y="43"/>
                </a:cxn>
                <a:cxn ang="0">
                  <a:pos x="94" y="66"/>
                </a:cxn>
                <a:cxn ang="0">
                  <a:pos x="231" y="0"/>
                </a:cxn>
                <a:cxn ang="0">
                  <a:pos x="312" y="23"/>
                </a:cxn>
                <a:cxn ang="0">
                  <a:pos x="164" y="95"/>
                </a:cxn>
                <a:cxn ang="0">
                  <a:pos x="221" y="122"/>
                </a:cxn>
                <a:cxn ang="0">
                  <a:pos x="0" y="128"/>
                </a:cxn>
                <a:cxn ang="0">
                  <a:pos x="49" y="43"/>
                </a:cxn>
              </a:cxnLst>
              <a:rect l="0" t="0" r="r" b="b"/>
              <a:pathLst>
                <a:path w="313" h="129">
                  <a:moveTo>
                    <a:pt x="49" y="43"/>
                  </a:moveTo>
                  <a:lnTo>
                    <a:pt x="94" y="66"/>
                  </a:lnTo>
                  <a:lnTo>
                    <a:pt x="231" y="0"/>
                  </a:lnTo>
                  <a:lnTo>
                    <a:pt x="312" y="23"/>
                  </a:lnTo>
                  <a:lnTo>
                    <a:pt x="164" y="95"/>
                  </a:lnTo>
                  <a:lnTo>
                    <a:pt x="221" y="122"/>
                  </a:lnTo>
                  <a:lnTo>
                    <a:pt x="0" y="128"/>
                  </a:lnTo>
                  <a:lnTo>
                    <a:pt x="49" y="43"/>
                  </a:lnTo>
                </a:path>
              </a:pathLst>
            </a:custGeom>
            <a:solidFill>
              <a:srgbClr val="FF3300"/>
            </a:solidFill>
            <a:ln w="12700" cap="rnd" cmpd="sng">
              <a:solidFill>
                <a:srgbClr val="FF3300"/>
              </a:solidFill>
              <a:prstDash val="solid"/>
              <a:round/>
              <a:headEnd type="none" w="med" len="med"/>
              <a:tailEnd type="none" w="med" len="med"/>
            </a:ln>
            <a:effectLst/>
          </p:spPr>
          <p:txBody>
            <a:bodyPr/>
            <a:lstStyle/>
            <a:p>
              <a:endParaRPr lang="es-CL"/>
            </a:p>
          </p:txBody>
        </p:sp>
      </p:grpSp>
      <p:grpSp>
        <p:nvGrpSpPr>
          <p:cNvPr id="3" name="Group 7"/>
          <p:cNvGrpSpPr>
            <a:grpSpLocks/>
          </p:cNvGrpSpPr>
          <p:nvPr/>
        </p:nvGrpSpPr>
        <p:grpSpPr bwMode="auto">
          <a:xfrm>
            <a:off x="6756400" y="1612900"/>
            <a:ext cx="228600" cy="598488"/>
            <a:chOff x="3885" y="794"/>
            <a:chExt cx="184" cy="443"/>
          </a:xfrm>
        </p:grpSpPr>
        <p:sp>
          <p:nvSpPr>
            <p:cNvPr id="1900552" name="Freeform 8"/>
            <p:cNvSpPr>
              <a:spLocks/>
            </p:cNvSpPr>
            <p:nvPr/>
          </p:nvSpPr>
          <p:spPr bwMode="auto">
            <a:xfrm>
              <a:off x="3916" y="794"/>
              <a:ext cx="153" cy="195"/>
            </a:xfrm>
            <a:custGeom>
              <a:avLst/>
              <a:gdLst/>
              <a:ahLst/>
              <a:cxnLst>
                <a:cxn ang="0">
                  <a:pos x="105" y="188"/>
                </a:cxn>
                <a:cxn ang="0">
                  <a:pos x="26" y="194"/>
                </a:cxn>
                <a:cxn ang="0">
                  <a:pos x="37" y="114"/>
                </a:cxn>
                <a:cxn ang="0">
                  <a:pos x="0" y="116"/>
                </a:cxn>
                <a:cxn ang="0">
                  <a:pos x="97" y="0"/>
                </a:cxn>
                <a:cxn ang="0">
                  <a:pos x="152" y="106"/>
                </a:cxn>
                <a:cxn ang="0">
                  <a:pos x="117" y="107"/>
                </a:cxn>
                <a:cxn ang="0">
                  <a:pos x="105" y="188"/>
                </a:cxn>
              </a:cxnLst>
              <a:rect l="0" t="0" r="r" b="b"/>
              <a:pathLst>
                <a:path w="153" h="195">
                  <a:moveTo>
                    <a:pt x="105" y="188"/>
                  </a:moveTo>
                  <a:lnTo>
                    <a:pt x="26" y="194"/>
                  </a:lnTo>
                  <a:lnTo>
                    <a:pt x="37" y="114"/>
                  </a:lnTo>
                  <a:lnTo>
                    <a:pt x="0" y="116"/>
                  </a:lnTo>
                  <a:lnTo>
                    <a:pt x="97" y="0"/>
                  </a:lnTo>
                  <a:lnTo>
                    <a:pt x="152" y="106"/>
                  </a:lnTo>
                  <a:lnTo>
                    <a:pt x="117" y="107"/>
                  </a:lnTo>
                  <a:lnTo>
                    <a:pt x="105" y="188"/>
                  </a:lnTo>
                </a:path>
              </a:pathLst>
            </a:custGeom>
            <a:solidFill>
              <a:srgbClr val="FF3300"/>
            </a:solidFill>
            <a:ln w="12700" cap="rnd" cmpd="sng">
              <a:solidFill>
                <a:srgbClr val="FF3300"/>
              </a:solidFill>
              <a:prstDash val="solid"/>
              <a:round/>
              <a:headEnd type="none" w="med" len="med"/>
              <a:tailEnd type="none" w="med" len="med"/>
            </a:ln>
            <a:effectLst/>
          </p:spPr>
          <p:txBody>
            <a:bodyPr/>
            <a:lstStyle/>
            <a:p>
              <a:endParaRPr lang="es-CL"/>
            </a:p>
          </p:txBody>
        </p:sp>
        <p:sp>
          <p:nvSpPr>
            <p:cNvPr id="1900553" name="Freeform 9"/>
            <p:cNvSpPr>
              <a:spLocks/>
            </p:cNvSpPr>
            <p:nvPr/>
          </p:nvSpPr>
          <p:spPr bwMode="auto">
            <a:xfrm>
              <a:off x="3885" y="1042"/>
              <a:ext cx="153" cy="195"/>
            </a:xfrm>
            <a:custGeom>
              <a:avLst/>
              <a:gdLst/>
              <a:ahLst/>
              <a:cxnLst>
                <a:cxn ang="0">
                  <a:pos x="47" y="5"/>
                </a:cxn>
                <a:cxn ang="0">
                  <a:pos x="126" y="0"/>
                </a:cxn>
                <a:cxn ang="0">
                  <a:pos x="115" y="79"/>
                </a:cxn>
                <a:cxn ang="0">
                  <a:pos x="152" y="78"/>
                </a:cxn>
                <a:cxn ang="0">
                  <a:pos x="55" y="194"/>
                </a:cxn>
                <a:cxn ang="0">
                  <a:pos x="0" y="88"/>
                </a:cxn>
                <a:cxn ang="0">
                  <a:pos x="35" y="87"/>
                </a:cxn>
                <a:cxn ang="0">
                  <a:pos x="47" y="5"/>
                </a:cxn>
              </a:cxnLst>
              <a:rect l="0" t="0" r="r" b="b"/>
              <a:pathLst>
                <a:path w="153" h="195">
                  <a:moveTo>
                    <a:pt x="47" y="5"/>
                  </a:moveTo>
                  <a:lnTo>
                    <a:pt x="126" y="0"/>
                  </a:lnTo>
                  <a:lnTo>
                    <a:pt x="115" y="79"/>
                  </a:lnTo>
                  <a:lnTo>
                    <a:pt x="152" y="78"/>
                  </a:lnTo>
                  <a:lnTo>
                    <a:pt x="55" y="194"/>
                  </a:lnTo>
                  <a:lnTo>
                    <a:pt x="0" y="88"/>
                  </a:lnTo>
                  <a:lnTo>
                    <a:pt x="35" y="87"/>
                  </a:lnTo>
                  <a:lnTo>
                    <a:pt x="47" y="5"/>
                  </a:lnTo>
                </a:path>
              </a:pathLst>
            </a:custGeom>
            <a:solidFill>
              <a:srgbClr val="FF3300"/>
            </a:solidFill>
            <a:ln w="12700" cap="rnd" cmpd="sng">
              <a:solidFill>
                <a:srgbClr val="FF3300"/>
              </a:solidFill>
              <a:prstDash val="solid"/>
              <a:round/>
              <a:headEnd type="none" w="med" len="med"/>
              <a:tailEnd type="none" w="med" len="med"/>
            </a:ln>
            <a:effectLst/>
          </p:spPr>
          <p:txBody>
            <a:bodyPr/>
            <a:lstStyle/>
            <a:p>
              <a:endParaRPr lang="es-CL"/>
            </a:p>
          </p:txBody>
        </p:sp>
      </p:grpSp>
      <p:sp>
        <p:nvSpPr>
          <p:cNvPr id="1900554" name="Freeform 10"/>
          <p:cNvSpPr>
            <a:spLocks/>
          </p:cNvSpPr>
          <p:nvPr/>
        </p:nvSpPr>
        <p:spPr bwMode="auto">
          <a:xfrm>
            <a:off x="5421313" y="4254500"/>
            <a:ext cx="166687" cy="300038"/>
          </a:xfrm>
          <a:custGeom>
            <a:avLst/>
            <a:gdLst/>
            <a:ahLst/>
            <a:cxnLst>
              <a:cxn ang="0">
                <a:pos x="47" y="189"/>
              </a:cxn>
              <a:cxn ang="0">
                <a:pos x="41" y="183"/>
              </a:cxn>
              <a:cxn ang="0">
                <a:pos x="39" y="181"/>
              </a:cxn>
              <a:cxn ang="0">
                <a:pos x="33" y="176"/>
              </a:cxn>
              <a:cxn ang="0">
                <a:pos x="29" y="172"/>
              </a:cxn>
              <a:cxn ang="0">
                <a:pos x="25" y="168"/>
              </a:cxn>
              <a:cxn ang="0">
                <a:pos x="20" y="162"/>
              </a:cxn>
              <a:cxn ang="0">
                <a:pos x="18" y="157"/>
              </a:cxn>
              <a:cxn ang="0">
                <a:pos x="16" y="150"/>
              </a:cxn>
              <a:cxn ang="0">
                <a:pos x="12" y="147"/>
              </a:cxn>
              <a:cxn ang="0">
                <a:pos x="10" y="141"/>
              </a:cxn>
              <a:cxn ang="0">
                <a:pos x="7" y="136"/>
              </a:cxn>
              <a:cxn ang="0">
                <a:pos x="4" y="126"/>
              </a:cxn>
              <a:cxn ang="0">
                <a:pos x="1" y="118"/>
              </a:cxn>
              <a:cxn ang="0">
                <a:pos x="1" y="110"/>
              </a:cxn>
              <a:cxn ang="0">
                <a:pos x="0" y="102"/>
              </a:cxn>
              <a:cxn ang="0">
                <a:pos x="1" y="92"/>
              </a:cxn>
              <a:cxn ang="0">
                <a:pos x="2" y="86"/>
              </a:cxn>
              <a:cxn ang="0">
                <a:pos x="2" y="76"/>
              </a:cxn>
              <a:cxn ang="0">
                <a:pos x="3" y="68"/>
              </a:cxn>
              <a:cxn ang="0">
                <a:pos x="8" y="59"/>
              </a:cxn>
              <a:cxn ang="0">
                <a:pos x="12" y="50"/>
              </a:cxn>
              <a:cxn ang="0">
                <a:pos x="21" y="39"/>
              </a:cxn>
              <a:cxn ang="0">
                <a:pos x="29" y="29"/>
              </a:cxn>
              <a:cxn ang="0">
                <a:pos x="36" y="23"/>
              </a:cxn>
              <a:cxn ang="0">
                <a:pos x="44" y="17"/>
              </a:cxn>
              <a:cxn ang="0">
                <a:pos x="55" y="9"/>
              </a:cxn>
              <a:cxn ang="0">
                <a:pos x="68" y="5"/>
              </a:cxn>
              <a:cxn ang="0">
                <a:pos x="81" y="0"/>
              </a:cxn>
              <a:cxn ang="0">
                <a:pos x="106" y="53"/>
              </a:cxn>
              <a:cxn ang="0">
                <a:pos x="98" y="57"/>
              </a:cxn>
              <a:cxn ang="0">
                <a:pos x="90" y="62"/>
              </a:cxn>
              <a:cxn ang="0">
                <a:pos x="84" y="67"/>
              </a:cxn>
              <a:cxn ang="0">
                <a:pos x="78" y="75"/>
              </a:cxn>
              <a:cxn ang="0">
                <a:pos x="73" y="83"/>
              </a:cxn>
              <a:cxn ang="0">
                <a:pos x="72" y="92"/>
              </a:cxn>
              <a:cxn ang="0">
                <a:pos x="71" y="99"/>
              </a:cxn>
              <a:cxn ang="0">
                <a:pos x="70" y="106"/>
              </a:cxn>
              <a:cxn ang="0">
                <a:pos x="71" y="113"/>
              </a:cxn>
              <a:cxn ang="0">
                <a:pos x="73" y="117"/>
              </a:cxn>
              <a:cxn ang="0">
                <a:pos x="73" y="125"/>
              </a:cxn>
              <a:cxn ang="0">
                <a:pos x="77" y="131"/>
              </a:cxn>
              <a:cxn ang="0">
                <a:pos x="79" y="136"/>
              </a:cxn>
              <a:cxn ang="0">
                <a:pos x="84" y="141"/>
              </a:cxn>
              <a:cxn ang="0">
                <a:pos x="87" y="146"/>
              </a:cxn>
              <a:cxn ang="0">
                <a:pos x="95" y="153"/>
              </a:cxn>
              <a:cxn ang="0">
                <a:pos x="101" y="156"/>
              </a:cxn>
              <a:cxn ang="0">
                <a:pos x="123" y="136"/>
              </a:cxn>
              <a:cxn ang="0">
                <a:pos x="47" y="222"/>
              </a:cxn>
              <a:cxn ang="0">
                <a:pos x="64" y="201"/>
              </a:cxn>
              <a:cxn ang="0">
                <a:pos x="56" y="195"/>
              </a:cxn>
              <a:cxn ang="0">
                <a:pos x="48" y="190"/>
              </a:cxn>
            </a:cxnLst>
            <a:rect l="0" t="0" r="r" b="b"/>
            <a:pathLst>
              <a:path w="134" h="223">
                <a:moveTo>
                  <a:pt x="48" y="190"/>
                </a:moveTo>
                <a:lnTo>
                  <a:pt x="47" y="189"/>
                </a:lnTo>
                <a:lnTo>
                  <a:pt x="42" y="186"/>
                </a:lnTo>
                <a:lnTo>
                  <a:pt x="41" y="183"/>
                </a:lnTo>
                <a:lnTo>
                  <a:pt x="40" y="182"/>
                </a:lnTo>
                <a:lnTo>
                  <a:pt x="39" y="181"/>
                </a:lnTo>
                <a:lnTo>
                  <a:pt x="36" y="178"/>
                </a:lnTo>
                <a:lnTo>
                  <a:pt x="33" y="176"/>
                </a:lnTo>
                <a:lnTo>
                  <a:pt x="33" y="175"/>
                </a:lnTo>
                <a:lnTo>
                  <a:pt x="29" y="172"/>
                </a:lnTo>
                <a:lnTo>
                  <a:pt x="27" y="169"/>
                </a:lnTo>
                <a:lnTo>
                  <a:pt x="25" y="168"/>
                </a:lnTo>
                <a:lnTo>
                  <a:pt x="24" y="165"/>
                </a:lnTo>
                <a:lnTo>
                  <a:pt x="20" y="162"/>
                </a:lnTo>
                <a:lnTo>
                  <a:pt x="19" y="159"/>
                </a:lnTo>
                <a:lnTo>
                  <a:pt x="18" y="157"/>
                </a:lnTo>
                <a:lnTo>
                  <a:pt x="15" y="154"/>
                </a:lnTo>
                <a:lnTo>
                  <a:pt x="16" y="150"/>
                </a:lnTo>
                <a:lnTo>
                  <a:pt x="14" y="148"/>
                </a:lnTo>
                <a:lnTo>
                  <a:pt x="12" y="147"/>
                </a:lnTo>
                <a:lnTo>
                  <a:pt x="11" y="144"/>
                </a:lnTo>
                <a:lnTo>
                  <a:pt x="10" y="141"/>
                </a:lnTo>
                <a:lnTo>
                  <a:pt x="10" y="139"/>
                </a:lnTo>
                <a:lnTo>
                  <a:pt x="7" y="136"/>
                </a:lnTo>
                <a:lnTo>
                  <a:pt x="5" y="131"/>
                </a:lnTo>
                <a:lnTo>
                  <a:pt x="4" y="126"/>
                </a:lnTo>
                <a:lnTo>
                  <a:pt x="5" y="122"/>
                </a:lnTo>
                <a:lnTo>
                  <a:pt x="1" y="118"/>
                </a:lnTo>
                <a:lnTo>
                  <a:pt x="1" y="114"/>
                </a:lnTo>
                <a:lnTo>
                  <a:pt x="1" y="110"/>
                </a:lnTo>
                <a:lnTo>
                  <a:pt x="0" y="105"/>
                </a:lnTo>
                <a:lnTo>
                  <a:pt x="0" y="102"/>
                </a:lnTo>
                <a:lnTo>
                  <a:pt x="1" y="98"/>
                </a:lnTo>
                <a:lnTo>
                  <a:pt x="1" y="92"/>
                </a:lnTo>
                <a:lnTo>
                  <a:pt x="1" y="89"/>
                </a:lnTo>
                <a:lnTo>
                  <a:pt x="2" y="86"/>
                </a:lnTo>
                <a:lnTo>
                  <a:pt x="1" y="82"/>
                </a:lnTo>
                <a:lnTo>
                  <a:pt x="2" y="76"/>
                </a:lnTo>
                <a:lnTo>
                  <a:pt x="3" y="73"/>
                </a:lnTo>
                <a:lnTo>
                  <a:pt x="3" y="68"/>
                </a:lnTo>
                <a:lnTo>
                  <a:pt x="7" y="64"/>
                </a:lnTo>
                <a:lnTo>
                  <a:pt x="8" y="59"/>
                </a:lnTo>
                <a:lnTo>
                  <a:pt x="11" y="54"/>
                </a:lnTo>
                <a:lnTo>
                  <a:pt x="12" y="50"/>
                </a:lnTo>
                <a:lnTo>
                  <a:pt x="15" y="45"/>
                </a:lnTo>
                <a:lnTo>
                  <a:pt x="21" y="39"/>
                </a:lnTo>
                <a:lnTo>
                  <a:pt x="25" y="34"/>
                </a:lnTo>
                <a:lnTo>
                  <a:pt x="29" y="29"/>
                </a:lnTo>
                <a:lnTo>
                  <a:pt x="32" y="26"/>
                </a:lnTo>
                <a:lnTo>
                  <a:pt x="36" y="23"/>
                </a:lnTo>
                <a:lnTo>
                  <a:pt x="42" y="21"/>
                </a:lnTo>
                <a:lnTo>
                  <a:pt x="44" y="17"/>
                </a:lnTo>
                <a:lnTo>
                  <a:pt x="50" y="14"/>
                </a:lnTo>
                <a:lnTo>
                  <a:pt x="55" y="9"/>
                </a:lnTo>
                <a:lnTo>
                  <a:pt x="62" y="5"/>
                </a:lnTo>
                <a:lnTo>
                  <a:pt x="68" y="5"/>
                </a:lnTo>
                <a:lnTo>
                  <a:pt x="74" y="1"/>
                </a:lnTo>
                <a:lnTo>
                  <a:pt x="81" y="0"/>
                </a:lnTo>
                <a:lnTo>
                  <a:pt x="112" y="51"/>
                </a:lnTo>
                <a:lnTo>
                  <a:pt x="106" y="53"/>
                </a:lnTo>
                <a:lnTo>
                  <a:pt x="103" y="55"/>
                </a:lnTo>
                <a:lnTo>
                  <a:pt x="98" y="57"/>
                </a:lnTo>
                <a:lnTo>
                  <a:pt x="93" y="60"/>
                </a:lnTo>
                <a:lnTo>
                  <a:pt x="90" y="62"/>
                </a:lnTo>
                <a:lnTo>
                  <a:pt x="87" y="65"/>
                </a:lnTo>
                <a:lnTo>
                  <a:pt x="84" y="67"/>
                </a:lnTo>
                <a:lnTo>
                  <a:pt x="81" y="73"/>
                </a:lnTo>
                <a:lnTo>
                  <a:pt x="78" y="75"/>
                </a:lnTo>
                <a:lnTo>
                  <a:pt x="76" y="80"/>
                </a:lnTo>
                <a:lnTo>
                  <a:pt x="73" y="83"/>
                </a:lnTo>
                <a:lnTo>
                  <a:pt x="73" y="89"/>
                </a:lnTo>
                <a:lnTo>
                  <a:pt x="72" y="92"/>
                </a:lnTo>
                <a:lnTo>
                  <a:pt x="72" y="96"/>
                </a:lnTo>
                <a:lnTo>
                  <a:pt x="71" y="99"/>
                </a:lnTo>
                <a:lnTo>
                  <a:pt x="71" y="104"/>
                </a:lnTo>
                <a:lnTo>
                  <a:pt x="70" y="106"/>
                </a:lnTo>
                <a:lnTo>
                  <a:pt x="71" y="109"/>
                </a:lnTo>
                <a:lnTo>
                  <a:pt x="71" y="113"/>
                </a:lnTo>
                <a:lnTo>
                  <a:pt x="71" y="116"/>
                </a:lnTo>
                <a:lnTo>
                  <a:pt x="73" y="117"/>
                </a:lnTo>
                <a:lnTo>
                  <a:pt x="73" y="121"/>
                </a:lnTo>
                <a:lnTo>
                  <a:pt x="73" y="125"/>
                </a:lnTo>
                <a:lnTo>
                  <a:pt x="75" y="128"/>
                </a:lnTo>
                <a:lnTo>
                  <a:pt x="77" y="131"/>
                </a:lnTo>
                <a:lnTo>
                  <a:pt x="80" y="132"/>
                </a:lnTo>
                <a:lnTo>
                  <a:pt x="79" y="136"/>
                </a:lnTo>
                <a:lnTo>
                  <a:pt x="82" y="138"/>
                </a:lnTo>
                <a:lnTo>
                  <a:pt x="84" y="141"/>
                </a:lnTo>
                <a:lnTo>
                  <a:pt x="86" y="144"/>
                </a:lnTo>
                <a:lnTo>
                  <a:pt x="87" y="146"/>
                </a:lnTo>
                <a:lnTo>
                  <a:pt x="90" y="149"/>
                </a:lnTo>
                <a:lnTo>
                  <a:pt x="95" y="153"/>
                </a:lnTo>
                <a:lnTo>
                  <a:pt x="97" y="155"/>
                </a:lnTo>
                <a:lnTo>
                  <a:pt x="101" y="156"/>
                </a:lnTo>
                <a:lnTo>
                  <a:pt x="103" y="158"/>
                </a:lnTo>
                <a:lnTo>
                  <a:pt x="123" y="136"/>
                </a:lnTo>
                <a:lnTo>
                  <a:pt x="133" y="208"/>
                </a:lnTo>
                <a:lnTo>
                  <a:pt x="47" y="222"/>
                </a:lnTo>
                <a:lnTo>
                  <a:pt x="64" y="203"/>
                </a:lnTo>
                <a:lnTo>
                  <a:pt x="64" y="201"/>
                </a:lnTo>
                <a:lnTo>
                  <a:pt x="59" y="199"/>
                </a:lnTo>
                <a:lnTo>
                  <a:pt x="56" y="195"/>
                </a:lnTo>
                <a:lnTo>
                  <a:pt x="51" y="193"/>
                </a:lnTo>
                <a:lnTo>
                  <a:pt x="48" y="190"/>
                </a:lnTo>
              </a:path>
            </a:pathLst>
          </a:custGeom>
          <a:solidFill>
            <a:srgbClr val="FF3300"/>
          </a:solidFill>
          <a:ln w="12700" cap="rnd" cmpd="sng">
            <a:solidFill>
              <a:srgbClr val="FF3300"/>
            </a:solidFill>
            <a:prstDash val="solid"/>
            <a:round/>
            <a:headEnd type="none" w="med" len="med"/>
            <a:tailEnd type="none" w="med" len="med"/>
          </a:ln>
          <a:effectLst/>
        </p:spPr>
        <p:txBody>
          <a:bodyPr/>
          <a:lstStyle/>
          <a:p>
            <a:endParaRPr lang="es-CL"/>
          </a:p>
        </p:txBody>
      </p:sp>
      <p:sp>
        <p:nvSpPr>
          <p:cNvPr id="1900555" name="Freeform 11"/>
          <p:cNvSpPr>
            <a:spLocks/>
          </p:cNvSpPr>
          <p:nvPr/>
        </p:nvSpPr>
        <p:spPr bwMode="auto">
          <a:xfrm>
            <a:off x="5456238" y="4040188"/>
            <a:ext cx="215900" cy="295275"/>
          </a:xfrm>
          <a:custGeom>
            <a:avLst/>
            <a:gdLst/>
            <a:ahLst/>
            <a:cxnLst>
              <a:cxn ang="0">
                <a:pos x="85" y="32"/>
              </a:cxn>
              <a:cxn ang="0">
                <a:pos x="77" y="34"/>
              </a:cxn>
              <a:cxn ang="0">
                <a:pos x="74" y="36"/>
              </a:cxn>
              <a:cxn ang="0">
                <a:pos x="68" y="38"/>
              </a:cxn>
              <a:cxn ang="0">
                <a:pos x="63" y="40"/>
              </a:cxn>
              <a:cxn ang="0">
                <a:pos x="57" y="42"/>
              </a:cxn>
              <a:cxn ang="0">
                <a:pos x="50" y="46"/>
              </a:cxn>
              <a:cxn ang="0">
                <a:pos x="46" y="51"/>
              </a:cxn>
              <a:cxn ang="0">
                <a:pos x="42" y="55"/>
              </a:cxn>
              <a:cxn ang="0">
                <a:pos x="38" y="56"/>
              </a:cxn>
              <a:cxn ang="0">
                <a:pos x="32" y="62"/>
              </a:cxn>
              <a:cxn ang="0">
                <a:pos x="29" y="66"/>
              </a:cxn>
              <a:cxn ang="0">
                <a:pos x="22" y="72"/>
              </a:cxn>
              <a:cxn ang="0">
                <a:pos x="15" y="78"/>
              </a:cxn>
              <a:cxn ang="0">
                <a:pos x="12" y="85"/>
              </a:cxn>
              <a:cxn ang="0">
                <a:pos x="9" y="93"/>
              </a:cxn>
              <a:cxn ang="0">
                <a:pos x="5" y="103"/>
              </a:cxn>
              <a:cxn ang="0">
                <a:pos x="5" y="109"/>
              </a:cxn>
              <a:cxn ang="0">
                <a:pos x="1" y="117"/>
              </a:cxn>
              <a:cxn ang="0">
                <a:pos x="0" y="126"/>
              </a:cxn>
              <a:cxn ang="0">
                <a:pos x="1" y="134"/>
              </a:cxn>
              <a:cxn ang="0">
                <a:pos x="2" y="144"/>
              </a:cxn>
              <a:cxn ang="0">
                <a:pos x="5" y="158"/>
              </a:cxn>
              <a:cxn ang="0">
                <a:pos x="8" y="170"/>
              </a:cxn>
              <a:cxn ang="0">
                <a:pos x="10" y="180"/>
              </a:cxn>
              <a:cxn ang="0">
                <a:pos x="16" y="189"/>
              </a:cxn>
              <a:cxn ang="0">
                <a:pos x="25" y="201"/>
              </a:cxn>
              <a:cxn ang="0">
                <a:pos x="34" y="209"/>
              </a:cxn>
              <a:cxn ang="0">
                <a:pos x="45" y="218"/>
              </a:cxn>
              <a:cxn ang="0">
                <a:pos x="88" y="178"/>
              </a:cxn>
              <a:cxn ang="0">
                <a:pos x="82" y="171"/>
              </a:cxn>
              <a:cxn ang="0">
                <a:pos x="77" y="162"/>
              </a:cxn>
              <a:cxn ang="0">
                <a:pos x="74" y="156"/>
              </a:cxn>
              <a:cxn ang="0">
                <a:pos x="70" y="148"/>
              </a:cxn>
              <a:cxn ang="0">
                <a:pos x="69" y="138"/>
              </a:cxn>
              <a:cxn ang="0">
                <a:pos x="71" y="130"/>
              </a:cxn>
              <a:cxn ang="0">
                <a:pos x="73" y="121"/>
              </a:cxn>
              <a:cxn ang="0">
                <a:pos x="75" y="115"/>
              </a:cxn>
              <a:cxn ang="0">
                <a:pos x="78" y="111"/>
              </a:cxn>
              <a:cxn ang="0">
                <a:pos x="82" y="104"/>
              </a:cxn>
              <a:cxn ang="0">
                <a:pos x="85" y="100"/>
              </a:cxn>
              <a:cxn ang="0">
                <a:pos x="92" y="96"/>
              </a:cxn>
              <a:cxn ang="0">
                <a:pos x="94" y="92"/>
              </a:cxn>
              <a:cxn ang="0">
                <a:pos x="101" y="88"/>
              </a:cxn>
              <a:cxn ang="0">
                <a:pos x="106" y="87"/>
              </a:cxn>
              <a:cxn ang="0">
                <a:pos x="116" y="83"/>
              </a:cxn>
              <a:cxn ang="0">
                <a:pos x="122" y="83"/>
              </a:cxn>
              <a:cxn ang="0">
                <a:pos x="136" y="109"/>
              </a:cxn>
              <a:cxn ang="0">
                <a:pos x="97" y="0"/>
              </a:cxn>
              <a:cxn ang="0">
                <a:pos x="106" y="27"/>
              </a:cxn>
              <a:cxn ang="0">
                <a:pos x="97" y="27"/>
              </a:cxn>
              <a:cxn ang="0">
                <a:pos x="87" y="29"/>
              </a:cxn>
            </a:cxnLst>
            <a:rect l="0" t="0" r="r" b="b"/>
            <a:pathLst>
              <a:path w="174" h="219">
                <a:moveTo>
                  <a:pt x="87" y="29"/>
                </a:moveTo>
                <a:lnTo>
                  <a:pt x="85" y="32"/>
                </a:lnTo>
                <a:lnTo>
                  <a:pt x="81" y="31"/>
                </a:lnTo>
                <a:lnTo>
                  <a:pt x="77" y="34"/>
                </a:lnTo>
                <a:lnTo>
                  <a:pt x="76" y="34"/>
                </a:lnTo>
                <a:lnTo>
                  <a:pt x="74" y="36"/>
                </a:lnTo>
                <a:lnTo>
                  <a:pt x="71" y="36"/>
                </a:lnTo>
                <a:lnTo>
                  <a:pt x="68" y="38"/>
                </a:lnTo>
                <a:lnTo>
                  <a:pt x="65" y="38"/>
                </a:lnTo>
                <a:lnTo>
                  <a:pt x="63" y="40"/>
                </a:lnTo>
                <a:lnTo>
                  <a:pt x="59" y="39"/>
                </a:lnTo>
                <a:lnTo>
                  <a:pt x="57" y="42"/>
                </a:lnTo>
                <a:lnTo>
                  <a:pt x="56" y="44"/>
                </a:lnTo>
                <a:lnTo>
                  <a:pt x="50" y="46"/>
                </a:lnTo>
                <a:lnTo>
                  <a:pt x="49" y="48"/>
                </a:lnTo>
                <a:lnTo>
                  <a:pt x="46" y="51"/>
                </a:lnTo>
                <a:lnTo>
                  <a:pt x="44" y="51"/>
                </a:lnTo>
                <a:lnTo>
                  <a:pt x="42" y="55"/>
                </a:lnTo>
                <a:lnTo>
                  <a:pt x="39" y="55"/>
                </a:lnTo>
                <a:lnTo>
                  <a:pt x="38" y="56"/>
                </a:lnTo>
                <a:lnTo>
                  <a:pt x="36" y="60"/>
                </a:lnTo>
                <a:lnTo>
                  <a:pt x="32" y="62"/>
                </a:lnTo>
                <a:lnTo>
                  <a:pt x="32" y="64"/>
                </a:lnTo>
                <a:lnTo>
                  <a:pt x="29" y="66"/>
                </a:lnTo>
                <a:lnTo>
                  <a:pt x="24" y="68"/>
                </a:lnTo>
                <a:lnTo>
                  <a:pt x="22" y="72"/>
                </a:lnTo>
                <a:lnTo>
                  <a:pt x="20" y="75"/>
                </a:lnTo>
                <a:lnTo>
                  <a:pt x="15" y="78"/>
                </a:lnTo>
                <a:lnTo>
                  <a:pt x="16" y="82"/>
                </a:lnTo>
                <a:lnTo>
                  <a:pt x="12" y="85"/>
                </a:lnTo>
                <a:lnTo>
                  <a:pt x="10" y="90"/>
                </a:lnTo>
                <a:lnTo>
                  <a:pt x="9" y="93"/>
                </a:lnTo>
                <a:lnTo>
                  <a:pt x="7" y="98"/>
                </a:lnTo>
                <a:lnTo>
                  <a:pt x="5" y="103"/>
                </a:lnTo>
                <a:lnTo>
                  <a:pt x="6" y="106"/>
                </a:lnTo>
                <a:lnTo>
                  <a:pt x="5" y="109"/>
                </a:lnTo>
                <a:lnTo>
                  <a:pt x="3" y="112"/>
                </a:lnTo>
                <a:lnTo>
                  <a:pt x="1" y="117"/>
                </a:lnTo>
                <a:lnTo>
                  <a:pt x="1" y="120"/>
                </a:lnTo>
                <a:lnTo>
                  <a:pt x="0" y="126"/>
                </a:lnTo>
                <a:lnTo>
                  <a:pt x="1" y="131"/>
                </a:lnTo>
                <a:lnTo>
                  <a:pt x="1" y="134"/>
                </a:lnTo>
                <a:lnTo>
                  <a:pt x="0" y="142"/>
                </a:lnTo>
                <a:lnTo>
                  <a:pt x="2" y="144"/>
                </a:lnTo>
                <a:lnTo>
                  <a:pt x="2" y="152"/>
                </a:lnTo>
                <a:lnTo>
                  <a:pt x="5" y="158"/>
                </a:lnTo>
                <a:lnTo>
                  <a:pt x="5" y="164"/>
                </a:lnTo>
                <a:lnTo>
                  <a:pt x="8" y="170"/>
                </a:lnTo>
                <a:lnTo>
                  <a:pt x="10" y="175"/>
                </a:lnTo>
                <a:lnTo>
                  <a:pt x="10" y="180"/>
                </a:lnTo>
                <a:lnTo>
                  <a:pt x="15" y="184"/>
                </a:lnTo>
                <a:lnTo>
                  <a:pt x="16" y="189"/>
                </a:lnTo>
                <a:lnTo>
                  <a:pt x="21" y="195"/>
                </a:lnTo>
                <a:lnTo>
                  <a:pt x="25" y="201"/>
                </a:lnTo>
                <a:lnTo>
                  <a:pt x="28" y="205"/>
                </a:lnTo>
                <a:lnTo>
                  <a:pt x="34" y="209"/>
                </a:lnTo>
                <a:lnTo>
                  <a:pt x="38" y="214"/>
                </a:lnTo>
                <a:lnTo>
                  <a:pt x="45" y="218"/>
                </a:lnTo>
                <a:lnTo>
                  <a:pt x="94" y="183"/>
                </a:lnTo>
                <a:lnTo>
                  <a:pt x="88" y="178"/>
                </a:lnTo>
                <a:lnTo>
                  <a:pt x="84" y="175"/>
                </a:lnTo>
                <a:lnTo>
                  <a:pt x="82" y="171"/>
                </a:lnTo>
                <a:lnTo>
                  <a:pt x="78" y="168"/>
                </a:lnTo>
                <a:lnTo>
                  <a:pt x="77" y="162"/>
                </a:lnTo>
                <a:lnTo>
                  <a:pt x="75" y="159"/>
                </a:lnTo>
                <a:lnTo>
                  <a:pt x="74" y="156"/>
                </a:lnTo>
                <a:lnTo>
                  <a:pt x="72" y="152"/>
                </a:lnTo>
                <a:lnTo>
                  <a:pt x="70" y="148"/>
                </a:lnTo>
                <a:lnTo>
                  <a:pt x="71" y="143"/>
                </a:lnTo>
                <a:lnTo>
                  <a:pt x="69" y="138"/>
                </a:lnTo>
                <a:lnTo>
                  <a:pt x="70" y="133"/>
                </a:lnTo>
                <a:lnTo>
                  <a:pt x="71" y="130"/>
                </a:lnTo>
                <a:lnTo>
                  <a:pt x="71" y="126"/>
                </a:lnTo>
                <a:lnTo>
                  <a:pt x="73" y="121"/>
                </a:lnTo>
                <a:lnTo>
                  <a:pt x="74" y="119"/>
                </a:lnTo>
                <a:lnTo>
                  <a:pt x="75" y="115"/>
                </a:lnTo>
                <a:lnTo>
                  <a:pt x="76" y="113"/>
                </a:lnTo>
                <a:lnTo>
                  <a:pt x="78" y="111"/>
                </a:lnTo>
                <a:lnTo>
                  <a:pt x="79" y="109"/>
                </a:lnTo>
                <a:lnTo>
                  <a:pt x="82" y="104"/>
                </a:lnTo>
                <a:lnTo>
                  <a:pt x="84" y="102"/>
                </a:lnTo>
                <a:lnTo>
                  <a:pt x="85" y="100"/>
                </a:lnTo>
                <a:lnTo>
                  <a:pt x="88" y="98"/>
                </a:lnTo>
                <a:lnTo>
                  <a:pt x="92" y="96"/>
                </a:lnTo>
                <a:lnTo>
                  <a:pt x="94" y="95"/>
                </a:lnTo>
                <a:lnTo>
                  <a:pt x="94" y="92"/>
                </a:lnTo>
                <a:lnTo>
                  <a:pt x="98" y="91"/>
                </a:lnTo>
                <a:lnTo>
                  <a:pt x="101" y="88"/>
                </a:lnTo>
                <a:lnTo>
                  <a:pt x="104" y="88"/>
                </a:lnTo>
                <a:lnTo>
                  <a:pt x="106" y="87"/>
                </a:lnTo>
                <a:lnTo>
                  <a:pt x="110" y="83"/>
                </a:lnTo>
                <a:lnTo>
                  <a:pt x="116" y="83"/>
                </a:lnTo>
                <a:lnTo>
                  <a:pt x="119" y="83"/>
                </a:lnTo>
                <a:lnTo>
                  <a:pt x="122" y="83"/>
                </a:lnTo>
                <a:lnTo>
                  <a:pt x="126" y="83"/>
                </a:lnTo>
                <a:lnTo>
                  <a:pt x="136" y="109"/>
                </a:lnTo>
                <a:lnTo>
                  <a:pt x="173" y="47"/>
                </a:lnTo>
                <a:lnTo>
                  <a:pt x="97" y="0"/>
                </a:lnTo>
                <a:lnTo>
                  <a:pt x="107" y="25"/>
                </a:lnTo>
                <a:lnTo>
                  <a:pt x="106" y="27"/>
                </a:lnTo>
                <a:lnTo>
                  <a:pt x="101" y="28"/>
                </a:lnTo>
                <a:lnTo>
                  <a:pt x="97" y="27"/>
                </a:lnTo>
                <a:lnTo>
                  <a:pt x="92" y="29"/>
                </a:lnTo>
                <a:lnTo>
                  <a:pt x="87" y="29"/>
                </a:lnTo>
              </a:path>
            </a:pathLst>
          </a:custGeom>
          <a:solidFill>
            <a:srgbClr val="FF3300"/>
          </a:solidFill>
          <a:ln w="12700" cap="rnd" cmpd="sng">
            <a:solidFill>
              <a:srgbClr val="FF3300"/>
            </a:solidFill>
            <a:prstDash val="solid"/>
            <a:round/>
            <a:headEnd type="none" w="med" len="med"/>
            <a:tailEnd type="none" w="med" len="med"/>
          </a:ln>
          <a:effectLst/>
        </p:spPr>
        <p:txBody>
          <a:bodyPr/>
          <a:lstStyle/>
          <a:p>
            <a:endParaRPr lang="es-CL"/>
          </a:p>
        </p:txBody>
      </p:sp>
      <p:sp>
        <p:nvSpPr>
          <p:cNvPr id="1900556" name="Freeform 12"/>
          <p:cNvSpPr>
            <a:spLocks/>
          </p:cNvSpPr>
          <p:nvPr/>
        </p:nvSpPr>
        <p:spPr bwMode="auto">
          <a:xfrm>
            <a:off x="5440363" y="4213225"/>
            <a:ext cx="171450" cy="157163"/>
          </a:xfrm>
          <a:custGeom>
            <a:avLst/>
            <a:gdLst/>
            <a:ahLst/>
            <a:cxnLst>
              <a:cxn ang="0">
                <a:pos x="12" y="0"/>
              </a:cxn>
              <a:cxn ang="0">
                <a:pos x="137" y="44"/>
              </a:cxn>
              <a:cxn ang="0">
                <a:pos x="128" y="115"/>
              </a:cxn>
              <a:cxn ang="0">
                <a:pos x="0" y="75"/>
              </a:cxn>
              <a:cxn ang="0">
                <a:pos x="12" y="0"/>
              </a:cxn>
            </a:cxnLst>
            <a:rect l="0" t="0" r="r" b="b"/>
            <a:pathLst>
              <a:path w="138" h="116">
                <a:moveTo>
                  <a:pt x="12" y="0"/>
                </a:moveTo>
                <a:lnTo>
                  <a:pt x="137" y="44"/>
                </a:lnTo>
                <a:lnTo>
                  <a:pt x="128" y="115"/>
                </a:lnTo>
                <a:lnTo>
                  <a:pt x="0" y="75"/>
                </a:lnTo>
                <a:lnTo>
                  <a:pt x="12" y="0"/>
                </a:lnTo>
              </a:path>
            </a:pathLst>
          </a:custGeom>
          <a:solidFill>
            <a:schemeClr val="bg1"/>
          </a:solidFill>
          <a:ln w="12700" cap="rnd" cmpd="sng">
            <a:noFill/>
            <a:prstDash val="solid"/>
            <a:round/>
            <a:headEnd type="none" w="med" len="med"/>
            <a:tailEnd type="none" w="med" len="med"/>
          </a:ln>
          <a:effectLst/>
        </p:spPr>
        <p:txBody>
          <a:bodyPr/>
          <a:lstStyle/>
          <a:p>
            <a:endParaRPr lang="es-CL"/>
          </a:p>
        </p:txBody>
      </p:sp>
      <p:grpSp>
        <p:nvGrpSpPr>
          <p:cNvPr id="4" name="Group 13"/>
          <p:cNvGrpSpPr>
            <a:grpSpLocks/>
          </p:cNvGrpSpPr>
          <p:nvPr/>
        </p:nvGrpSpPr>
        <p:grpSpPr bwMode="auto">
          <a:xfrm>
            <a:off x="7192963" y="1236663"/>
            <a:ext cx="552450" cy="244475"/>
            <a:chOff x="4233" y="515"/>
            <a:chExt cx="446" cy="181"/>
          </a:xfrm>
        </p:grpSpPr>
        <p:sp>
          <p:nvSpPr>
            <p:cNvPr id="1900558" name="Freeform 14"/>
            <p:cNvSpPr>
              <a:spLocks/>
            </p:cNvSpPr>
            <p:nvPr/>
          </p:nvSpPr>
          <p:spPr bwMode="auto">
            <a:xfrm>
              <a:off x="4233" y="518"/>
              <a:ext cx="391" cy="178"/>
            </a:xfrm>
            <a:custGeom>
              <a:avLst/>
              <a:gdLst/>
              <a:ahLst/>
              <a:cxnLst>
                <a:cxn ang="0">
                  <a:pos x="51" y="92"/>
                </a:cxn>
                <a:cxn ang="0">
                  <a:pos x="58" y="84"/>
                </a:cxn>
                <a:cxn ang="0">
                  <a:pos x="60" y="81"/>
                </a:cxn>
                <a:cxn ang="0">
                  <a:pos x="64" y="74"/>
                </a:cxn>
                <a:cxn ang="0">
                  <a:pos x="66" y="69"/>
                </a:cxn>
                <a:cxn ang="0">
                  <a:pos x="71" y="63"/>
                </a:cxn>
                <a:cxn ang="0">
                  <a:pos x="77" y="55"/>
                </a:cxn>
                <a:cxn ang="0">
                  <a:pos x="82" y="52"/>
                </a:cxn>
                <a:cxn ang="0">
                  <a:pos x="95" y="46"/>
                </a:cxn>
                <a:cxn ang="0">
                  <a:pos x="95" y="42"/>
                </a:cxn>
                <a:cxn ang="0">
                  <a:pos x="104" y="38"/>
                </a:cxn>
                <a:cxn ang="0">
                  <a:pos x="111" y="34"/>
                </a:cxn>
                <a:cxn ang="0">
                  <a:pos x="124" y="25"/>
                </a:cxn>
                <a:cxn ang="0">
                  <a:pos x="133" y="20"/>
                </a:cxn>
                <a:cxn ang="0">
                  <a:pos x="146" y="17"/>
                </a:cxn>
                <a:cxn ang="0">
                  <a:pos x="160" y="12"/>
                </a:cxn>
                <a:cxn ang="0">
                  <a:pos x="177" y="10"/>
                </a:cxn>
                <a:cxn ang="0">
                  <a:pos x="188" y="8"/>
                </a:cxn>
                <a:cxn ang="0">
                  <a:pos x="208" y="3"/>
                </a:cxn>
                <a:cxn ang="0">
                  <a:pos x="219" y="0"/>
                </a:cxn>
                <a:cxn ang="0">
                  <a:pos x="237" y="2"/>
                </a:cxn>
                <a:cxn ang="0">
                  <a:pos x="255" y="1"/>
                </a:cxn>
                <a:cxn ang="0">
                  <a:pos x="281" y="5"/>
                </a:cxn>
                <a:cxn ang="0">
                  <a:pos x="303" y="8"/>
                </a:cxn>
                <a:cxn ang="0">
                  <a:pos x="317" y="12"/>
                </a:cxn>
                <a:cxn ang="0">
                  <a:pos x="334" y="17"/>
                </a:cxn>
                <a:cxn ang="0">
                  <a:pos x="357" y="23"/>
                </a:cxn>
                <a:cxn ang="0">
                  <a:pos x="372" y="33"/>
                </a:cxn>
                <a:cxn ang="0">
                  <a:pos x="390" y="42"/>
                </a:cxn>
                <a:cxn ang="0">
                  <a:pos x="323" y="87"/>
                </a:cxn>
                <a:cxn ang="0">
                  <a:pos x="310" y="81"/>
                </a:cxn>
                <a:cxn ang="0">
                  <a:pos x="295" y="77"/>
                </a:cxn>
                <a:cxn ang="0">
                  <a:pos x="284" y="75"/>
                </a:cxn>
                <a:cxn ang="0">
                  <a:pos x="264" y="72"/>
                </a:cxn>
                <a:cxn ang="0">
                  <a:pos x="248" y="70"/>
                </a:cxn>
                <a:cxn ang="0">
                  <a:pos x="233" y="73"/>
                </a:cxn>
                <a:cxn ang="0">
                  <a:pos x="219" y="76"/>
                </a:cxn>
                <a:cxn ang="0">
                  <a:pos x="208" y="77"/>
                </a:cxn>
                <a:cxn ang="0">
                  <a:pos x="197" y="81"/>
                </a:cxn>
                <a:cxn ang="0">
                  <a:pos x="193" y="85"/>
                </a:cxn>
                <a:cxn ang="0">
                  <a:pos x="177" y="89"/>
                </a:cxn>
                <a:cxn ang="0">
                  <a:pos x="171" y="95"/>
                </a:cxn>
                <a:cxn ang="0">
                  <a:pos x="164" y="99"/>
                </a:cxn>
                <a:cxn ang="0">
                  <a:pos x="159" y="105"/>
                </a:cxn>
                <a:cxn ang="0">
                  <a:pos x="153" y="110"/>
                </a:cxn>
                <a:cxn ang="0">
                  <a:pos x="148" y="120"/>
                </a:cxn>
                <a:cxn ang="0">
                  <a:pos x="148" y="127"/>
                </a:cxn>
                <a:cxn ang="0">
                  <a:pos x="197" y="139"/>
                </a:cxn>
                <a:cxn ang="0">
                  <a:pos x="0" y="106"/>
                </a:cxn>
                <a:cxn ang="0">
                  <a:pos x="44" y="113"/>
                </a:cxn>
                <a:cxn ang="0">
                  <a:pos x="49" y="103"/>
                </a:cxn>
                <a:cxn ang="0">
                  <a:pos x="51" y="93"/>
                </a:cxn>
              </a:cxnLst>
              <a:rect l="0" t="0" r="r" b="b"/>
              <a:pathLst>
                <a:path w="391" h="178">
                  <a:moveTo>
                    <a:pt x="51" y="93"/>
                  </a:moveTo>
                  <a:lnTo>
                    <a:pt x="51" y="92"/>
                  </a:lnTo>
                  <a:lnTo>
                    <a:pt x="53" y="87"/>
                  </a:lnTo>
                  <a:lnTo>
                    <a:pt x="58" y="84"/>
                  </a:lnTo>
                  <a:lnTo>
                    <a:pt x="58" y="82"/>
                  </a:lnTo>
                  <a:lnTo>
                    <a:pt x="60" y="81"/>
                  </a:lnTo>
                  <a:lnTo>
                    <a:pt x="62" y="78"/>
                  </a:lnTo>
                  <a:lnTo>
                    <a:pt x="64" y="74"/>
                  </a:lnTo>
                  <a:lnTo>
                    <a:pt x="66" y="73"/>
                  </a:lnTo>
                  <a:lnTo>
                    <a:pt x="66" y="69"/>
                  </a:lnTo>
                  <a:lnTo>
                    <a:pt x="71" y="66"/>
                  </a:lnTo>
                  <a:lnTo>
                    <a:pt x="71" y="63"/>
                  </a:lnTo>
                  <a:lnTo>
                    <a:pt x="73" y="62"/>
                  </a:lnTo>
                  <a:lnTo>
                    <a:pt x="77" y="55"/>
                  </a:lnTo>
                  <a:lnTo>
                    <a:pt x="80" y="55"/>
                  </a:lnTo>
                  <a:lnTo>
                    <a:pt x="82" y="52"/>
                  </a:lnTo>
                  <a:lnTo>
                    <a:pt x="86" y="48"/>
                  </a:lnTo>
                  <a:lnTo>
                    <a:pt x="95" y="46"/>
                  </a:lnTo>
                  <a:lnTo>
                    <a:pt x="95" y="44"/>
                  </a:lnTo>
                  <a:lnTo>
                    <a:pt x="95" y="42"/>
                  </a:lnTo>
                  <a:lnTo>
                    <a:pt x="102" y="40"/>
                  </a:lnTo>
                  <a:lnTo>
                    <a:pt x="104" y="38"/>
                  </a:lnTo>
                  <a:lnTo>
                    <a:pt x="108" y="39"/>
                  </a:lnTo>
                  <a:lnTo>
                    <a:pt x="111" y="34"/>
                  </a:lnTo>
                  <a:lnTo>
                    <a:pt x="117" y="30"/>
                  </a:lnTo>
                  <a:lnTo>
                    <a:pt x="124" y="25"/>
                  </a:lnTo>
                  <a:lnTo>
                    <a:pt x="129" y="26"/>
                  </a:lnTo>
                  <a:lnTo>
                    <a:pt x="133" y="20"/>
                  </a:lnTo>
                  <a:lnTo>
                    <a:pt x="140" y="18"/>
                  </a:lnTo>
                  <a:lnTo>
                    <a:pt x="146" y="17"/>
                  </a:lnTo>
                  <a:lnTo>
                    <a:pt x="153" y="13"/>
                  </a:lnTo>
                  <a:lnTo>
                    <a:pt x="160" y="12"/>
                  </a:lnTo>
                  <a:lnTo>
                    <a:pt x="166" y="11"/>
                  </a:lnTo>
                  <a:lnTo>
                    <a:pt x="177" y="10"/>
                  </a:lnTo>
                  <a:lnTo>
                    <a:pt x="180" y="9"/>
                  </a:lnTo>
                  <a:lnTo>
                    <a:pt x="188" y="8"/>
                  </a:lnTo>
                  <a:lnTo>
                    <a:pt x="191" y="5"/>
                  </a:lnTo>
                  <a:lnTo>
                    <a:pt x="208" y="3"/>
                  </a:lnTo>
                  <a:lnTo>
                    <a:pt x="211" y="2"/>
                  </a:lnTo>
                  <a:lnTo>
                    <a:pt x="219" y="0"/>
                  </a:lnTo>
                  <a:lnTo>
                    <a:pt x="228" y="2"/>
                  </a:lnTo>
                  <a:lnTo>
                    <a:pt x="237" y="2"/>
                  </a:lnTo>
                  <a:lnTo>
                    <a:pt x="246" y="2"/>
                  </a:lnTo>
                  <a:lnTo>
                    <a:pt x="255" y="1"/>
                  </a:lnTo>
                  <a:lnTo>
                    <a:pt x="268" y="1"/>
                  </a:lnTo>
                  <a:lnTo>
                    <a:pt x="281" y="5"/>
                  </a:lnTo>
                  <a:lnTo>
                    <a:pt x="292" y="6"/>
                  </a:lnTo>
                  <a:lnTo>
                    <a:pt x="303" y="8"/>
                  </a:lnTo>
                  <a:lnTo>
                    <a:pt x="310" y="11"/>
                  </a:lnTo>
                  <a:lnTo>
                    <a:pt x="317" y="12"/>
                  </a:lnTo>
                  <a:lnTo>
                    <a:pt x="326" y="17"/>
                  </a:lnTo>
                  <a:lnTo>
                    <a:pt x="334" y="17"/>
                  </a:lnTo>
                  <a:lnTo>
                    <a:pt x="343" y="22"/>
                  </a:lnTo>
                  <a:lnTo>
                    <a:pt x="357" y="23"/>
                  </a:lnTo>
                  <a:lnTo>
                    <a:pt x="368" y="28"/>
                  </a:lnTo>
                  <a:lnTo>
                    <a:pt x="372" y="33"/>
                  </a:lnTo>
                  <a:lnTo>
                    <a:pt x="385" y="37"/>
                  </a:lnTo>
                  <a:lnTo>
                    <a:pt x="390" y="42"/>
                  </a:lnTo>
                  <a:lnTo>
                    <a:pt x="330" y="93"/>
                  </a:lnTo>
                  <a:lnTo>
                    <a:pt x="323" y="87"/>
                  </a:lnTo>
                  <a:lnTo>
                    <a:pt x="317" y="86"/>
                  </a:lnTo>
                  <a:lnTo>
                    <a:pt x="310" y="81"/>
                  </a:lnTo>
                  <a:lnTo>
                    <a:pt x="301" y="79"/>
                  </a:lnTo>
                  <a:lnTo>
                    <a:pt x="295" y="77"/>
                  </a:lnTo>
                  <a:lnTo>
                    <a:pt x="290" y="76"/>
                  </a:lnTo>
                  <a:lnTo>
                    <a:pt x="284" y="75"/>
                  </a:lnTo>
                  <a:lnTo>
                    <a:pt x="270" y="73"/>
                  </a:lnTo>
                  <a:lnTo>
                    <a:pt x="264" y="72"/>
                  </a:lnTo>
                  <a:lnTo>
                    <a:pt x="253" y="71"/>
                  </a:lnTo>
                  <a:lnTo>
                    <a:pt x="248" y="70"/>
                  </a:lnTo>
                  <a:lnTo>
                    <a:pt x="237" y="73"/>
                  </a:lnTo>
                  <a:lnTo>
                    <a:pt x="233" y="73"/>
                  </a:lnTo>
                  <a:lnTo>
                    <a:pt x="224" y="75"/>
                  </a:lnTo>
                  <a:lnTo>
                    <a:pt x="219" y="76"/>
                  </a:lnTo>
                  <a:lnTo>
                    <a:pt x="211" y="77"/>
                  </a:lnTo>
                  <a:lnTo>
                    <a:pt x="208" y="77"/>
                  </a:lnTo>
                  <a:lnTo>
                    <a:pt x="204" y="80"/>
                  </a:lnTo>
                  <a:lnTo>
                    <a:pt x="197" y="81"/>
                  </a:lnTo>
                  <a:lnTo>
                    <a:pt x="190" y="82"/>
                  </a:lnTo>
                  <a:lnTo>
                    <a:pt x="193" y="85"/>
                  </a:lnTo>
                  <a:lnTo>
                    <a:pt x="184" y="86"/>
                  </a:lnTo>
                  <a:lnTo>
                    <a:pt x="177" y="89"/>
                  </a:lnTo>
                  <a:lnTo>
                    <a:pt x="173" y="91"/>
                  </a:lnTo>
                  <a:lnTo>
                    <a:pt x="171" y="95"/>
                  </a:lnTo>
                  <a:lnTo>
                    <a:pt x="171" y="98"/>
                  </a:lnTo>
                  <a:lnTo>
                    <a:pt x="164" y="99"/>
                  </a:lnTo>
                  <a:lnTo>
                    <a:pt x="162" y="102"/>
                  </a:lnTo>
                  <a:lnTo>
                    <a:pt x="159" y="105"/>
                  </a:lnTo>
                  <a:lnTo>
                    <a:pt x="159" y="108"/>
                  </a:lnTo>
                  <a:lnTo>
                    <a:pt x="153" y="110"/>
                  </a:lnTo>
                  <a:lnTo>
                    <a:pt x="151" y="114"/>
                  </a:lnTo>
                  <a:lnTo>
                    <a:pt x="148" y="120"/>
                  </a:lnTo>
                  <a:lnTo>
                    <a:pt x="148" y="122"/>
                  </a:lnTo>
                  <a:lnTo>
                    <a:pt x="148" y="127"/>
                  </a:lnTo>
                  <a:lnTo>
                    <a:pt x="146" y="131"/>
                  </a:lnTo>
                  <a:lnTo>
                    <a:pt x="197" y="139"/>
                  </a:lnTo>
                  <a:lnTo>
                    <a:pt x="89" y="177"/>
                  </a:lnTo>
                  <a:lnTo>
                    <a:pt x="0" y="106"/>
                  </a:lnTo>
                  <a:lnTo>
                    <a:pt x="42" y="113"/>
                  </a:lnTo>
                  <a:lnTo>
                    <a:pt x="44" y="113"/>
                  </a:lnTo>
                  <a:lnTo>
                    <a:pt x="44" y="107"/>
                  </a:lnTo>
                  <a:lnTo>
                    <a:pt x="49" y="103"/>
                  </a:lnTo>
                  <a:lnTo>
                    <a:pt x="47" y="98"/>
                  </a:lnTo>
                  <a:lnTo>
                    <a:pt x="51" y="93"/>
                  </a:lnTo>
                </a:path>
              </a:pathLst>
            </a:custGeom>
            <a:solidFill>
              <a:srgbClr val="FF3300"/>
            </a:solidFill>
            <a:ln w="12700" cap="rnd" cmpd="sng">
              <a:solidFill>
                <a:srgbClr val="FF3300"/>
              </a:solidFill>
              <a:prstDash val="solid"/>
              <a:round/>
              <a:headEnd type="none" w="med" len="med"/>
              <a:tailEnd type="none" w="med" len="med"/>
            </a:ln>
            <a:effectLst/>
          </p:spPr>
          <p:txBody>
            <a:bodyPr/>
            <a:lstStyle/>
            <a:p>
              <a:endParaRPr lang="es-CL"/>
            </a:p>
          </p:txBody>
        </p:sp>
        <p:sp>
          <p:nvSpPr>
            <p:cNvPr id="1900559" name="Freeform 15"/>
            <p:cNvSpPr>
              <a:spLocks/>
            </p:cNvSpPr>
            <p:nvPr/>
          </p:nvSpPr>
          <p:spPr bwMode="auto">
            <a:xfrm>
              <a:off x="4525" y="515"/>
              <a:ext cx="154" cy="126"/>
            </a:xfrm>
            <a:custGeom>
              <a:avLst/>
              <a:gdLst/>
              <a:ahLst/>
              <a:cxnLst>
                <a:cxn ang="0">
                  <a:pos x="0" y="125"/>
                </a:cxn>
                <a:cxn ang="0">
                  <a:pos x="153" y="0"/>
                </a:cxn>
                <a:cxn ang="0">
                  <a:pos x="112" y="107"/>
                </a:cxn>
                <a:cxn ang="0">
                  <a:pos x="0" y="125"/>
                </a:cxn>
              </a:cxnLst>
              <a:rect l="0" t="0" r="r" b="b"/>
              <a:pathLst>
                <a:path w="154" h="126">
                  <a:moveTo>
                    <a:pt x="0" y="125"/>
                  </a:moveTo>
                  <a:lnTo>
                    <a:pt x="153" y="0"/>
                  </a:lnTo>
                  <a:lnTo>
                    <a:pt x="112" y="107"/>
                  </a:lnTo>
                  <a:lnTo>
                    <a:pt x="0" y="125"/>
                  </a:lnTo>
                </a:path>
              </a:pathLst>
            </a:custGeom>
            <a:solidFill>
              <a:srgbClr val="FF3300"/>
            </a:solidFill>
            <a:ln w="12700" cap="rnd" cmpd="sng">
              <a:solidFill>
                <a:srgbClr val="FF3300"/>
              </a:solidFill>
              <a:prstDash val="solid"/>
              <a:round/>
              <a:headEnd type="none" w="med" len="med"/>
              <a:tailEnd type="none" w="med" len="med"/>
            </a:ln>
            <a:effectLst/>
          </p:spPr>
          <p:txBody>
            <a:bodyPr/>
            <a:lstStyle/>
            <a:p>
              <a:endParaRPr lang="es-CL"/>
            </a:p>
          </p:txBody>
        </p:sp>
      </p:grpSp>
      <p:grpSp>
        <p:nvGrpSpPr>
          <p:cNvPr id="5" name="Group 16"/>
          <p:cNvGrpSpPr>
            <a:grpSpLocks noChangeAspect="1"/>
          </p:cNvGrpSpPr>
          <p:nvPr/>
        </p:nvGrpSpPr>
        <p:grpSpPr bwMode="auto">
          <a:xfrm>
            <a:off x="3924300" y="2782888"/>
            <a:ext cx="831850" cy="1509712"/>
            <a:chOff x="2090" y="1734"/>
            <a:chExt cx="524" cy="951"/>
          </a:xfrm>
        </p:grpSpPr>
        <p:sp>
          <p:nvSpPr>
            <p:cNvPr id="1900561" name="AutoShape 17"/>
            <p:cNvSpPr>
              <a:spLocks noChangeAspect="1" noChangeArrowheads="1" noTextEdit="1"/>
            </p:cNvSpPr>
            <p:nvPr/>
          </p:nvSpPr>
          <p:spPr bwMode="auto">
            <a:xfrm>
              <a:off x="2090" y="1734"/>
              <a:ext cx="524" cy="951"/>
            </a:xfrm>
            <a:prstGeom prst="rect">
              <a:avLst/>
            </a:prstGeom>
            <a:noFill/>
            <a:ln w="9525">
              <a:noFill/>
              <a:miter lim="800000"/>
              <a:headEnd/>
              <a:tailEnd/>
            </a:ln>
          </p:spPr>
          <p:txBody>
            <a:bodyPr/>
            <a:lstStyle/>
            <a:p>
              <a:endParaRPr lang="es-CL"/>
            </a:p>
          </p:txBody>
        </p:sp>
        <p:pic>
          <p:nvPicPr>
            <p:cNvPr id="1900562" name="Picture 1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90" y="1734"/>
              <a:ext cx="516" cy="943"/>
            </a:xfrm>
            <a:prstGeom prst="rect">
              <a:avLst/>
            </a:prstGeom>
            <a:noFill/>
            <a:ln w="9525">
              <a:noFill/>
              <a:miter lim="800000"/>
              <a:headEnd/>
              <a:tailEnd/>
            </a:ln>
          </p:spPr>
        </p:pic>
      </p:grpSp>
      <p:grpSp>
        <p:nvGrpSpPr>
          <p:cNvPr id="6" name="Group 19"/>
          <p:cNvGrpSpPr>
            <a:grpSpLocks noChangeAspect="1"/>
          </p:cNvGrpSpPr>
          <p:nvPr/>
        </p:nvGrpSpPr>
        <p:grpSpPr bwMode="auto">
          <a:xfrm>
            <a:off x="3060700" y="2782888"/>
            <a:ext cx="520700" cy="1454150"/>
            <a:chOff x="1766" y="1742"/>
            <a:chExt cx="329" cy="916"/>
          </a:xfrm>
        </p:grpSpPr>
        <p:sp>
          <p:nvSpPr>
            <p:cNvPr id="1900564" name="AutoShape 20"/>
            <p:cNvSpPr>
              <a:spLocks noChangeAspect="1" noChangeArrowheads="1" noTextEdit="1"/>
            </p:cNvSpPr>
            <p:nvPr/>
          </p:nvSpPr>
          <p:spPr bwMode="auto">
            <a:xfrm>
              <a:off x="1766" y="1742"/>
              <a:ext cx="329" cy="916"/>
            </a:xfrm>
            <a:prstGeom prst="rect">
              <a:avLst/>
            </a:prstGeom>
            <a:noFill/>
            <a:ln w="9525">
              <a:noFill/>
              <a:miter lim="800000"/>
              <a:headEnd/>
              <a:tailEnd/>
            </a:ln>
          </p:spPr>
          <p:txBody>
            <a:bodyPr/>
            <a:lstStyle/>
            <a:p>
              <a:endParaRPr lang="es-CL"/>
            </a:p>
          </p:txBody>
        </p:sp>
        <p:pic>
          <p:nvPicPr>
            <p:cNvPr id="1900565" name="Picture 2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766" y="1742"/>
              <a:ext cx="321" cy="908"/>
            </a:xfrm>
            <a:prstGeom prst="rect">
              <a:avLst/>
            </a:prstGeom>
            <a:noFill/>
            <a:ln w="9525">
              <a:noFill/>
              <a:miter lim="800000"/>
              <a:headEnd/>
              <a:tailEnd/>
            </a:ln>
          </p:spPr>
        </p:pic>
      </p:grpSp>
      <p:grpSp>
        <p:nvGrpSpPr>
          <p:cNvPr id="7" name="Group 22"/>
          <p:cNvGrpSpPr>
            <a:grpSpLocks noChangeAspect="1"/>
          </p:cNvGrpSpPr>
          <p:nvPr/>
        </p:nvGrpSpPr>
        <p:grpSpPr bwMode="auto">
          <a:xfrm>
            <a:off x="2124075" y="2782888"/>
            <a:ext cx="774700" cy="1443037"/>
            <a:chOff x="1292" y="1755"/>
            <a:chExt cx="488" cy="909"/>
          </a:xfrm>
        </p:grpSpPr>
        <p:sp>
          <p:nvSpPr>
            <p:cNvPr id="1900567" name="AutoShape 23"/>
            <p:cNvSpPr>
              <a:spLocks noChangeAspect="1" noChangeArrowheads="1" noTextEdit="1"/>
            </p:cNvSpPr>
            <p:nvPr/>
          </p:nvSpPr>
          <p:spPr bwMode="auto">
            <a:xfrm>
              <a:off x="1292" y="1755"/>
              <a:ext cx="488" cy="909"/>
            </a:xfrm>
            <a:prstGeom prst="rect">
              <a:avLst/>
            </a:prstGeom>
            <a:noFill/>
            <a:ln w="9525">
              <a:noFill/>
              <a:miter lim="800000"/>
              <a:headEnd/>
              <a:tailEnd/>
            </a:ln>
          </p:spPr>
          <p:txBody>
            <a:bodyPr/>
            <a:lstStyle/>
            <a:p>
              <a:endParaRPr lang="es-CL"/>
            </a:p>
          </p:txBody>
        </p:sp>
        <p:pic>
          <p:nvPicPr>
            <p:cNvPr id="1900568" name="Picture 2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292" y="1755"/>
              <a:ext cx="480" cy="901"/>
            </a:xfrm>
            <a:prstGeom prst="rect">
              <a:avLst/>
            </a:prstGeom>
            <a:noFill/>
            <a:ln w="9525">
              <a:noFill/>
              <a:miter lim="800000"/>
              <a:headEnd/>
              <a:tailEnd/>
            </a:ln>
          </p:spPr>
        </p:pic>
      </p:grpSp>
      <p:grpSp>
        <p:nvGrpSpPr>
          <p:cNvPr id="8" name="Group 25"/>
          <p:cNvGrpSpPr>
            <a:grpSpLocks noChangeAspect="1"/>
          </p:cNvGrpSpPr>
          <p:nvPr/>
        </p:nvGrpSpPr>
        <p:grpSpPr bwMode="auto">
          <a:xfrm>
            <a:off x="1331913" y="3070225"/>
            <a:ext cx="533400" cy="1108075"/>
            <a:chOff x="986" y="1926"/>
            <a:chExt cx="336" cy="698"/>
          </a:xfrm>
        </p:grpSpPr>
        <p:sp>
          <p:nvSpPr>
            <p:cNvPr id="1900570" name="AutoShape 26"/>
            <p:cNvSpPr>
              <a:spLocks noChangeAspect="1" noChangeArrowheads="1" noTextEdit="1"/>
            </p:cNvSpPr>
            <p:nvPr/>
          </p:nvSpPr>
          <p:spPr bwMode="auto">
            <a:xfrm>
              <a:off x="986" y="1926"/>
              <a:ext cx="336" cy="698"/>
            </a:xfrm>
            <a:prstGeom prst="rect">
              <a:avLst/>
            </a:prstGeom>
            <a:noFill/>
            <a:ln w="9525">
              <a:noFill/>
              <a:miter lim="800000"/>
              <a:headEnd/>
              <a:tailEnd/>
            </a:ln>
          </p:spPr>
          <p:txBody>
            <a:bodyPr/>
            <a:lstStyle/>
            <a:p>
              <a:endParaRPr lang="es-CL"/>
            </a:p>
          </p:txBody>
        </p:sp>
        <p:pic>
          <p:nvPicPr>
            <p:cNvPr id="1900571" name="Picture 2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986" y="1926"/>
              <a:ext cx="328" cy="690"/>
            </a:xfrm>
            <a:prstGeom prst="rect">
              <a:avLst/>
            </a:prstGeom>
            <a:noFill/>
            <a:ln w="9525">
              <a:noFill/>
              <a:miter lim="800000"/>
              <a:headEnd/>
              <a:tailEnd/>
            </a:ln>
          </p:spPr>
        </p:pic>
      </p:grpSp>
      <p:grpSp>
        <p:nvGrpSpPr>
          <p:cNvPr id="9" name="Group 28"/>
          <p:cNvGrpSpPr>
            <a:grpSpLocks noChangeAspect="1"/>
          </p:cNvGrpSpPr>
          <p:nvPr/>
        </p:nvGrpSpPr>
        <p:grpSpPr bwMode="auto">
          <a:xfrm>
            <a:off x="395288" y="2566988"/>
            <a:ext cx="719137" cy="1657350"/>
            <a:chOff x="520" y="1576"/>
            <a:chExt cx="453" cy="1044"/>
          </a:xfrm>
        </p:grpSpPr>
        <p:sp>
          <p:nvSpPr>
            <p:cNvPr id="1900573" name="AutoShape 29"/>
            <p:cNvSpPr>
              <a:spLocks noChangeAspect="1" noChangeArrowheads="1" noTextEdit="1"/>
            </p:cNvSpPr>
            <p:nvPr/>
          </p:nvSpPr>
          <p:spPr bwMode="auto">
            <a:xfrm>
              <a:off x="520" y="1576"/>
              <a:ext cx="453" cy="1044"/>
            </a:xfrm>
            <a:prstGeom prst="rect">
              <a:avLst/>
            </a:prstGeom>
            <a:noFill/>
            <a:ln w="9525">
              <a:noFill/>
              <a:miter lim="800000"/>
              <a:headEnd/>
              <a:tailEnd/>
            </a:ln>
          </p:spPr>
          <p:txBody>
            <a:bodyPr/>
            <a:lstStyle/>
            <a:p>
              <a:endParaRPr lang="es-CL"/>
            </a:p>
          </p:txBody>
        </p:sp>
        <p:pic>
          <p:nvPicPr>
            <p:cNvPr id="1900574" name="Picture 30"/>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20" y="1576"/>
              <a:ext cx="445" cy="1036"/>
            </a:xfrm>
            <a:prstGeom prst="rect">
              <a:avLst/>
            </a:prstGeom>
            <a:noFill/>
            <a:ln w="9525">
              <a:noFill/>
              <a:miter lim="800000"/>
              <a:headEnd/>
              <a:tailEnd/>
            </a:ln>
          </p:spPr>
        </p:pic>
      </p:grpSp>
      <p:sp>
        <p:nvSpPr>
          <p:cNvPr id="1900575" name="Rectangle 31"/>
          <p:cNvSpPr>
            <a:spLocks noChangeArrowheads="1"/>
          </p:cNvSpPr>
          <p:nvPr/>
        </p:nvSpPr>
        <p:spPr bwMode="auto">
          <a:xfrm>
            <a:off x="0" y="0"/>
            <a:ext cx="9324975" cy="838200"/>
          </a:xfrm>
          <a:prstGeom prst="rect">
            <a:avLst/>
          </a:prstGeom>
          <a:noFill/>
          <a:ln w="9525">
            <a:noFill/>
            <a:miter lim="800000"/>
            <a:headEnd/>
            <a:tailEnd/>
          </a:ln>
          <a:effectLst/>
        </p:spPr>
        <p:txBody>
          <a:bodyPr lIns="180000" tIns="0" rIns="180000" bIns="0" anchor="ctr"/>
          <a:lstStyle/>
          <a:p>
            <a:pPr>
              <a:lnSpc>
                <a:spcPct val="80000"/>
              </a:lnSpc>
            </a:pPr>
            <a:r>
              <a:rPr lang="es-MX" sz="3200" b="1"/>
              <a:t>Asiento del operador</a:t>
            </a:r>
            <a:endParaRPr lang="es-ES" sz="3200" b="1"/>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charset="0"/>
              <a:buChar char="•"/>
            </a:pPr>
            <a:endParaRPr lang="es-ES_tradnl" sz="1900" b="1">
              <a:solidFill>
                <a:srgbClr val="000099"/>
              </a:solidFill>
              <a:latin typeface="Arial" charset="0"/>
            </a:endParaRPr>
          </a:p>
          <a:p>
            <a:pPr marL="381000" indent="-381000" eaLnBrk="0" hangingPunct="0">
              <a:lnSpc>
                <a:spcPct val="170000"/>
              </a:lnSpc>
              <a:buClr>
                <a:srgbClr val="FF0000"/>
              </a:buClr>
              <a:buSzPct val="120000"/>
            </a:pPr>
            <a:r>
              <a:rPr lang="es-ES_tradnl" sz="1900" b="1">
                <a:solidFill>
                  <a:srgbClr val="000099"/>
                </a:solidFill>
                <a:latin typeface="Arial" charset="0"/>
              </a:rPr>
              <a:t>      </a:t>
            </a: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p:txBody>
      </p:sp>
      <p:sp>
        <p:nvSpPr>
          <p:cNvPr id="25604" name="3 Rectángulo"/>
          <p:cNvSpPr>
            <a:spLocks noChangeArrowheads="1"/>
          </p:cNvSpPr>
          <p:nvPr/>
        </p:nvSpPr>
        <p:spPr bwMode="auto">
          <a:xfrm>
            <a:off x="84559" y="1673507"/>
            <a:ext cx="6143625" cy="5139869"/>
          </a:xfrm>
          <a:prstGeom prst="rect">
            <a:avLst/>
          </a:prstGeom>
          <a:noFill/>
          <a:ln w="9525">
            <a:noFill/>
            <a:miter lim="800000"/>
            <a:headEnd/>
            <a:tailEnd/>
          </a:ln>
        </p:spPr>
        <p:txBody>
          <a:bodyPr wrap="square">
            <a:spAutoFit/>
          </a:bodyPr>
          <a:lstStyle/>
          <a:p>
            <a:r>
              <a:rPr lang="es-CL" b="1" dirty="0" smtClean="0"/>
              <a:t>Planificación Mina o Ingeniería Mina</a:t>
            </a:r>
          </a:p>
          <a:p>
            <a:r>
              <a:rPr lang="es-CL" sz="1700" dirty="0" smtClean="0"/>
              <a:t>Esta etapa del proceso de la explotación minera se ocupa de definir los sectores donde cargar, el tonelaje, el tipo de material, las leyes y los destino de los materiales. </a:t>
            </a:r>
          </a:p>
          <a:p>
            <a:endParaRPr lang="es-CL" dirty="0" smtClean="0"/>
          </a:p>
          <a:p>
            <a:r>
              <a:rPr lang="es-CL" b="1" dirty="0" smtClean="0"/>
              <a:t>Operación de la mina</a:t>
            </a:r>
          </a:p>
          <a:p>
            <a:r>
              <a:rPr lang="es-CL" sz="1700" dirty="0" smtClean="0"/>
              <a:t>La operación es la función que se responsabiliza del manejo y organización de los equipos de carguío en la mina, así como de supervisar el entorno, especialmente en lo referido a frentes de carguío, posición de equipos de carguío y nivel de pisos.</a:t>
            </a:r>
          </a:p>
          <a:p>
            <a:endParaRPr lang="es-CL" dirty="0" smtClean="0"/>
          </a:p>
          <a:p>
            <a:r>
              <a:rPr lang="es-CL" b="1" dirty="0" smtClean="0"/>
              <a:t>Supervisión</a:t>
            </a:r>
          </a:p>
          <a:p>
            <a:r>
              <a:rPr lang="es-CL" sz="1700" dirty="0" smtClean="0"/>
              <a:t>La</a:t>
            </a:r>
            <a:r>
              <a:rPr lang="es-CL" sz="1700" b="1" dirty="0" smtClean="0"/>
              <a:t> </a:t>
            </a:r>
            <a:r>
              <a:rPr lang="es-CL" sz="1700" dirty="0" smtClean="0"/>
              <a:t>operación minera esta a cargo de un jefe de Operaciones, un Jefe de turno y un Supervisor Ayudante. Estos últimos asignan los equipos y operadores en los turnos respectivos. En la gran minería se requiere el apoyo de un sistema de despacho  </a:t>
            </a:r>
            <a:r>
              <a:rPr lang="es-CL" sz="1700" b="1" dirty="0" smtClean="0"/>
              <a:t>     </a:t>
            </a:r>
            <a:endParaRPr lang="es-CL" sz="1700" b="1" dirty="0"/>
          </a:p>
        </p:txBody>
      </p:sp>
      <p:pic>
        <p:nvPicPr>
          <p:cNvPr id="25605" name="Picture 2" descr="http://www.codelco.cl/educa/images/divisiones/norte/info/f_procesos/CH-05.jpg">
            <a:hlinkClick r:id="rId2"/>
          </p:cNvPr>
          <p:cNvPicPr>
            <a:picLocks noChangeAspect="1" noChangeArrowheads="1"/>
          </p:cNvPicPr>
          <p:nvPr/>
        </p:nvPicPr>
        <p:blipFill>
          <a:blip r:embed="rId3" cstate="print"/>
          <a:srcRect/>
          <a:stretch>
            <a:fillRect/>
          </a:stretch>
        </p:blipFill>
        <p:spPr bwMode="auto">
          <a:xfrm>
            <a:off x="6143625" y="285729"/>
            <a:ext cx="2857500" cy="2143139"/>
          </a:xfrm>
          <a:prstGeom prst="rect">
            <a:avLst/>
          </a:prstGeom>
          <a:noFill/>
          <a:ln w="9525">
            <a:noFill/>
            <a:miter lim="800000"/>
            <a:headEnd/>
            <a:tailEnd/>
          </a:ln>
        </p:spPr>
      </p:pic>
      <p:pic>
        <p:nvPicPr>
          <p:cNvPr id="25607" name="Picture 7" descr="C:\Users\enrique\Documents\Clases Aconcagua\tronaduras\Imagen 466.jpg"/>
          <p:cNvPicPr>
            <a:picLocks noChangeAspect="1" noChangeArrowheads="1"/>
          </p:cNvPicPr>
          <p:nvPr/>
        </p:nvPicPr>
        <p:blipFill>
          <a:blip r:embed="rId4" cstate="print"/>
          <a:srcRect/>
          <a:stretch>
            <a:fillRect/>
          </a:stretch>
        </p:blipFill>
        <p:spPr bwMode="auto">
          <a:xfrm>
            <a:off x="6143625" y="2500307"/>
            <a:ext cx="2857500" cy="2143139"/>
          </a:xfrm>
          <a:prstGeom prst="rect">
            <a:avLst/>
          </a:prstGeom>
          <a:noFill/>
          <a:ln w="9525">
            <a:noFill/>
            <a:miter lim="800000"/>
            <a:headEnd/>
            <a:tailEnd/>
          </a:ln>
        </p:spPr>
      </p:pic>
      <p:sp>
        <p:nvSpPr>
          <p:cNvPr id="10" name="9 Rectángulo"/>
          <p:cNvSpPr>
            <a:spLocks noChangeArrowheads="1"/>
          </p:cNvSpPr>
          <p:nvPr/>
        </p:nvSpPr>
        <p:spPr bwMode="auto">
          <a:xfrm>
            <a:off x="285720" y="619764"/>
            <a:ext cx="4176143" cy="523220"/>
          </a:xfrm>
          <a:prstGeom prst="rect">
            <a:avLst/>
          </a:prstGeom>
          <a:noFill/>
          <a:ln w="9525">
            <a:noFill/>
            <a:miter lim="800000"/>
            <a:headEnd/>
            <a:tailEnd/>
          </a:ln>
        </p:spPr>
        <p:txBody>
          <a:bodyPr wrap="none">
            <a:spAutoFit/>
          </a:bodyPr>
          <a:lstStyle/>
          <a:p>
            <a:r>
              <a:rPr lang="es-CL" sz="2800" b="1" dirty="0" smtClean="0">
                <a:solidFill>
                  <a:schemeClr val="accent1">
                    <a:lumMod val="75000"/>
                  </a:schemeClr>
                </a:solidFill>
              </a:rPr>
              <a:t>PROCESO DE CARGUIO</a:t>
            </a:r>
            <a:endParaRPr lang="es-CL" sz="2800" b="1" dirty="0">
              <a:solidFill>
                <a:schemeClr val="accent1">
                  <a:lumMod val="75000"/>
                </a:schemeClr>
              </a:solidFill>
            </a:endParaRPr>
          </a:p>
        </p:txBody>
      </p:sp>
      <p:pic>
        <p:nvPicPr>
          <p:cNvPr id="15" name="Picture 7" descr="Haga Click para ver mas fotos">
            <a:hlinkClick r:id="rId5"/>
          </p:cNvPr>
          <p:cNvPicPr>
            <a:picLocks noChangeAspect="1" noChangeArrowheads="1"/>
          </p:cNvPicPr>
          <p:nvPr/>
        </p:nvPicPr>
        <p:blipFill>
          <a:blip r:embed="rId6" cstate="print"/>
          <a:srcRect/>
          <a:stretch>
            <a:fillRect/>
          </a:stretch>
        </p:blipFill>
        <p:spPr bwMode="auto">
          <a:xfrm>
            <a:off x="6143625" y="4714884"/>
            <a:ext cx="2928938" cy="207170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2594" name="Object 2"/>
          <p:cNvGraphicFramePr>
            <a:graphicFrameLocks noChangeAspect="1"/>
          </p:cNvGraphicFramePr>
          <p:nvPr/>
        </p:nvGraphicFramePr>
        <p:xfrm>
          <a:off x="4457700" y="1328738"/>
          <a:ext cx="4075113" cy="3402012"/>
        </p:xfrm>
        <a:graphic>
          <a:graphicData uri="http://schemas.openxmlformats.org/presentationml/2006/ole">
            <mc:AlternateContent xmlns:mc="http://schemas.openxmlformats.org/markup-compatibility/2006">
              <mc:Choice xmlns:v="urn:schemas-microsoft-com:vml" Requires="v">
                <p:oleObj spid="_x0000_s32778" name="Photo Editor Photo" r:id="rId4" imgW="11933333" imgH="8009524" progId="">
                  <p:embed/>
                </p:oleObj>
              </mc:Choice>
              <mc:Fallback>
                <p:oleObj name="Photo Editor Photo" r:id="rId4" imgW="11933333" imgH="8009524" progId="">
                  <p:embed/>
                  <p:pic>
                    <p:nvPicPr>
                      <p:cNvPr id="0"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7700" y="1328738"/>
                        <a:ext cx="4075113" cy="340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02595" name="Text Box 3"/>
          <p:cNvSpPr txBox="1">
            <a:spLocks noChangeArrowheads="1"/>
          </p:cNvSpPr>
          <p:nvPr/>
        </p:nvSpPr>
        <p:spPr bwMode="auto">
          <a:xfrm>
            <a:off x="179388" y="1125538"/>
            <a:ext cx="8964612" cy="3013075"/>
          </a:xfrm>
          <a:prstGeom prst="rect">
            <a:avLst/>
          </a:prstGeom>
          <a:noFill/>
          <a:ln w="12700">
            <a:noFill/>
            <a:miter lim="800000"/>
            <a:headEnd/>
            <a:tailEnd/>
          </a:ln>
          <a:effectLst/>
        </p:spPr>
        <p:txBody>
          <a:bodyPr>
            <a:spAutoFit/>
          </a:bodyPr>
          <a:lstStyle/>
          <a:p>
            <a:pPr marL="342900" indent="-342900" defTabSz="762000" eaLnBrk="0" hangingPunct="0">
              <a:spcBef>
                <a:spcPct val="40000"/>
              </a:spcBef>
              <a:buFontTx/>
              <a:buAutoNum type="arabicPeriod"/>
              <a:tabLst>
                <a:tab pos="187325" algn="l"/>
              </a:tabLst>
            </a:pPr>
            <a:r>
              <a:rPr lang="es-CL" sz="2400"/>
              <a:t>Control de peso auto ajustable entre 50 a 140 Kg.</a:t>
            </a:r>
            <a:r>
              <a:rPr lang="es-CL" sz="2400">
                <a:solidFill>
                  <a:schemeClr val="tx1"/>
                </a:solidFill>
              </a:rPr>
              <a:t> </a:t>
            </a:r>
            <a:endParaRPr lang="es-CL" sz="2400">
              <a:solidFill>
                <a:srgbClr val="DC2436"/>
              </a:solidFill>
            </a:endParaRPr>
          </a:p>
          <a:p>
            <a:pPr marL="342900" indent="-342900" defTabSz="762000" eaLnBrk="0" hangingPunct="0">
              <a:spcBef>
                <a:spcPct val="40000"/>
              </a:spcBef>
              <a:buFontTx/>
              <a:buAutoNum type="arabicPeriod"/>
              <a:tabLst>
                <a:tab pos="187325" algn="l"/>
              </a:tabLst>
            </a:pPr>
            <a:r>
              <a:rPr lang="es-CL" sz="2400"/>
              <a:t>Suspensión de aire.</a:t>
            </a:r>
          </a:p>
          <a:p>
            <a:pPr marL="342900" indent="-342900" defTabSz="762000" eaLnBrk="0" hangingPunct="0">
              <a:spcBef>
                <a:spcPct val="40000"/>
              </a:spcBef>
              <a:buFontTx/>
              <a:buAutoNum type="arabicPeriod"/>
              <a:tabLst>
                <a:tab pos="187325" algn="l"/>
              </a:tabLst>
            </a:pPr>
            <a:r>
              <a:rPr lang="es-CL" sz="2400"/>
              <a:t>Zona lumbar ajustable.</a:t>
            </a:r>
          </a:p>
          <a:p>
            <a:pPr marL="342900" indent="-342900" defTabSz="762000" eaLnBrk="0" hangingPunct="0">
              <a:spcBef>
                <a:spcPct val="40000"/>
              </a:spcBef>
              <a:buFontTx/>
              <a:buAutoNum type="arabicPeriod"/>
              <a:tabLst>
                <a:tab pos="187325" algn="l"/>
              </a:tabLst>
            </a:pPr>
            <a:r>
              <a:rPr lang="es-CL" sz="2400"/>
              <a:t>Ajuste de altura</a:t>
            </a:r>
          </a:p>
          <a:p>
            <a:pPr marL="342900" indent="-342900" defTabSz="762000" eaLnBrk="0" hangingPunct="0">
              <a:spcBef>
                <a:spcPct val="40000"/>
              </a:spcBef>
              <a:buFontTx/>
              <a:buAutoNum type="arabicPeriod"/>
              <a:tabLst>
                <a:tab pos="187325" algn="l"/>
              </a:tabLst>
            </a:pPr>
            <a:r>
              <a:rPr lang="es-CL" sz="2400"/>
              <a:t>Calefaccionado .</a:t>
            </a:r>
          </a:p>
          <a:p>
            <a:pPr marL="342900" indent="-342900" defTabSz="762000" eaLnBrk="0" hangingPunct="0">
              <a:spcBef>
                <a:spcPct val="40000"/>
              </a:spcBef>
              <a:buFontTx/>
              <a:buAutoNum type="arabicPeriod"/>
              <a:tabLst>
                <a:tab pos="187325" algn="l"/>
              </a:tabLst>
            </a:pPr>
            <a:r>
              <a:rPr lang="es-CL" sz="2400"/>
              <a:t>Cinturón de Seguridad.</a:t>
            </a:r>
          </a:p>
        </p:txBody>
      </p:sp>
      <p:sp>
        <p:nvSpPr>
          <p:cNvPr id="1902596" name="Rectangle 4"/>
          <p:cNvSpPr>
            <a:spLocks noChangeArrowheads="1"/>
          </p:cNvSpPr>
          <p:nvPr/>
        </p:nvSpPr>
        <p:spPr bwMode="auto">
          <a:xfrm>
            <a:off x="0" y="0"/>
            <a:ext cx="9324975" cy="838200"/>
          </a:xfrm>
          <a:prstGeom prst="rect">
            <a:avLst/>
          </a:prstGeom>
          <a:noFill/>
          <a:ln w="9525">
            <a:noFill/>
            <a:miter lim="800000"/>
            <a:headEnd/>
            <a:tailEnd/>
          </a:ln>
          <a:effectLst/>
        </p:spPr>
        <p:txBody>
          <a:bodyPr lIns="180000" tIns="0" rIns="180000" bIns="0" anchor="ctr"/>
          <a:lstStyle/>
          <a:p>
            <a:pPr>
              <a:lnSpc>
                <a:spcPct val="80000"/>
              </a:lnSpc>
            </a:pPr>
            <a:r>
              <a:rPr lang="es-ES" sz="3200" b="1"/>
              <a:t>Características del asiento</a:t>
            </a:r>
          </a:p>
        </p:txBody>
      </p:sp>
      <p:grpSp>
        <p:nvGrpSpPr>
          <p:cNvPr id="2" name="Group 35"/>
          <p:cNvGrpSpPr>
            <a:grpSpLocks/>
          </p:cNvGrpSpPr>
          <p:nvPr/>
        </p:nvGrpSpPr>
        <p:grpSpPr bwMode="auto">
          <a:xfrm>
            <a:off x="684213" y="4076700"/>
            <a:ext cx="2160587" cy="2447925"/>
            <a:chOff x="229" y="1369"/>
            <a:chExt cx="1895" cy="1947"/>
          </a:xfrm>
        </p:grpSpPr>
        <p:pic>
          <p:nvPicPr>
            <p:cNvPr id="1902628" name="Picture 36" descr="Maximo XXL B 5"/>
            <p:cNvPicPr>
              <a:picLocks noChangeAspect="1" noChangeArrowheads="1"/>
            </p:cNvPicPr>
            <p:nvPr/>
          </p:nvPicPr>
          <p:blipFill>
            <a:blip r:embed="rId6" cstate="print">
              <a:clrChange>
                <a:clrFrom>
                  <a:srgbClr val="FFFFFF"/>
                </a:clrFrom>
                <a:clrTo>
                  <a:srgbClr val="FFFFFF">
                    <a:alpha val="0"/>
                  </a:srgbClr>
                </a:clrTo>
              </a:clrChange>
            </a:blip>
            <a:srcRect t="25154"/>
            <a:stretch>
              <a:fillRect/>
            </a:stretch>
          </p:blipFill>
          <p:spPr bwMode="auto">
            <a:xfrm>
              <a:off x="694" y="1702"/>
              <a:ext cx="1430" cy="1614"/>
            </a:xfrm>
            <a:prstGeom prst="rect">
              <a:avLst/>
            </a:prstGeom>
            <a:noFill/>
          </p:spPr>
        </p:pic>
        <p:sp>
          <p:nvSpPr>
            <p:cNvPr id="1902629" name="Rectangle 37"/>
            <p:cNvSpPr>
              <a:spLocks noChangeArrowheads="1"/>
            </p:cNvSpPr>
            <p:nvPr/>
          </p:nvSpPr>
          <p:spPr bwMode="auto">
            <a:xfrm>
              <a:off x="229" y="1369"/>
              <a:ext cx="627" cy="240"/>
            </a:xfrm>
            <a:prstGeom prst="rect">
              <a:avLst/>
            </a:prstGeom>
            <a:noFill/>
            <a:ln w="12700">
              <a:noFill/>
              <a:miter lim="800000"/>
              <a:headEnd/>
              <a:tailEnd/>
            </a:ln>
            <a:effectLst/>
          </p:spPr>
          <p:txBody>
            <a:bodyPr lIns="90488" tIns="44450" rIns="90488" bIns="44450">
              <a:spAutoFit/>
            </a:bodyPr>
            <a:lstStyle/>
            <a:p>
              <a:pPr eaLnBrk="0" hangingPunct="0"/>
              <a:r>
                <a:rPr lang="en-US" sz="1400" b="1">
                  <a:solidFill>
                    <a:schemeClr val="tx1"/>
                  </a:solidFill>
                  <a:latin typeface="Arial Narrow" pitchFamily="34" charset="0"/>
                </a:rPr>
                <a:t>60 mm</a:t>
              </a:r>
              <a:endParaRPr lang="en-US" sz="1300" b="1">
                <a:solidFill>
                  <a:schemeClr val="tx1"/>
                </a:solidFill>
              </a:endParaRPr>
            </a:p>
          </p:txBody>
        </p:sp>
        <p:sp>
          <p:nvSpPr>
            <p:cNvPr id="1902630" name="Line 38"/>
            <p:cNvSpPr>
              <a:spLocks noChangeShapeType="1"/>
            </p:cNvSpPr>
            <p:nvPr/>
          </p:nvSpPr>
          <p:spPr bwMode="auto">
            <a:xfrm>
              <a:off x="305" y="1550"/>
              <a:ext cx="479" cy="1"/>
            </a:xfrm>
            <a:prstGeom prst="line">
              <a:avLst/>
            </a:prstGeom>
            <a:noFill/>
            <a:ln w="12700">
              <a:solidFill>
                <a:schemeClr val="tx1"/>
              </a:solidFill>
              <a:round/>
              <a:headEnd/>
              <a:tailEnd type="triangle" w="med" len="med"/>
            </a:ln>
            <a:effectLst/>
          </p:spPr>
          <p:txBody>
            <a:bodyPr wrap="none" anchor="ctr"/>
            <a:lstStyle/>
            <a:p>
              <a:endParaRPr lang="es-CL"/>
            </a:p>
          </p:txBody>
        </p:sp>
        <p:sp>
          <p:nvSpPr>
            <p:cNvPr id="1902631" name="Line 39"/>
            <p:cNvSpPr>
              <a:spLocks noChangeShapeType="1"/>
            </p:cNvSpPr>
            <p:nvPr/>
          </p:nvSpPr>
          <p:spPr bwMode="auto">
            <a:xfrm flipV="1">
              <a:off x="942" y="1549"/>
              <a:ext cx="199" cy="0"/>
            </a:xfrm>
            <a:prstGeom prst="line">
              <a:avLst/>
            </a:prstGeom>
            <a:noFill/>
            <a:ln w="12700">
              <a:solidFill>
                <a:schemeClr val="tx1"/>
              </a:solidFill>
              <a:round/>
              <a:headEnd type="triangle" w="med" len="med"/>
              <a:tailEnd/>
            </a:ln>
            <a:effectLst/>
          </p:spPr>
          <p:txBody>
            <a:bodyPr wrap="none" anchor="ctr"/>
            <a:lstStyle/>
            <a:p>
              <a:endParaRPr lang="es-CL"/>
            </a:p>
          </p:txBody>
        </p:sp>
        <p:sp>
          <p:nvSpPr>
            <p:cNvPr id="1902632" name="Line 40"/>
            <p:cNvSpPr>
              <a:spLocks noChangeShapeType="1"/>
            </p:cNvSpPr>
            <p:nvPr/>
          </p:nvSpPr>
          <p:spPr bwMode="auto">
            <a:xfrm>
              <a:off x="935" y="1460"/>
              <a:ext cx="1" cy="1169"/>
            </a:xfrm>
            <a:prstGeom prst="line">
              <a:avLst/>
            </a:prstGeom>
            <a:noFill/>
            <a:ln w="12700">
              <a:solidFill>
                <a:schemeClr val="tx1"/>
              </a:solidFill>
              <a:round/>
              <a:headEnd/>
              <a:tailEnd/>
            </a:ln>
            <a:effectLst/>
          </p:spPr>
          <p:txBody>
            <a:bodyPr wrap="none" anchor="ctr"/>
            <a:lstStyle/>
            <a:p>
              <a:endParaRPr lang="es-CL"/>
            </a:p>
          </p:txBody>
        </p:sp>
        <p:sp>
          <p:nvSpPr>
            <p:cNvPr id="1902633" name="Line 41"/>
            <p:cNvSpPr>
              <a:spLocks noChangeShapeType="1"/>
            </p:cNvSpPr>
            <p:nvPr/>
          </p:nvSpPr>
          <p:spPr bwMode="auto">
            <a:xfrm>
              <a:off x="784" y="1460"/>
              <a:ext cx="0" cy="1152"/>
            </a:xfrm>
            <a:prstGeom prst="line">
              <a:avLst/>
            </a:prstGeom>
            <a:noFill/>
            <a:ln w="12700">
              <a:solidFill>
                <a:schemeClr val="tx1"/>
              </a:solidFill>
              <a:round/>
              <a:headEnd/>
              <a:tailEnd/>
            </a:ln>
            <a:effectLst/>
          </p:spPr>
          <p:txBody>
            <a:bodyPr wrap="none" anchor="ctr"/>
            <a:lstStyle/>
            <a:p>
              <a:endParaRPr lang="es-CL"/>
            </a:p>
          </p:txBody>
        </p:sp>
        <p:sp>
          <p:nvSpPr>
            <p:cNvPr id="1902634" name="Line 42"/>
            <p:cNvSpPr>
              <a:spLocks noChangeShapeType="1"/>
            </p:cNvSpPr>
            <p:nvPr/>
          </p:nvSpPr>
          <p:spPr bwMode="auto">
            <a:xfrm>
              <a:off x="772" y="1552"/>
              <a:ext cx="184" cy="0"/>
            </a:xfrm>
            <a:prstGeom prst="line">
              <a:avLst/>
            </a:prstGeom>
            <a:noFill/>
            <a:ln w="12700">
              <a:solidFill>
                <a:schemeClr val="tx1"/>
              </a:solidFill>
              <a:round/>
              <a:headEnd/>
              <a:tailEnd/>
            </a:ln>
            <a:effectLst/>
          </p:spPr>
          <p:txBody>
            <a:bodyPr wrap="none" anchor="ctr"/>
            <a:lstStyle/>
            <a:p>
              <a:endParaRPr lang="es-CL"/>
            </a:p>
          </p:txBody>
        </p:sp>
      </p:grpSp>
      <p:sp>
        <p:nvSpPr>
          <p:cNvPr id="1902635" name="Rectangle 43"/>
          <p:cNvSpPr>
            <a:spLocks noChangeArrowheads="1"/>
          </p:cNvSpPr>
          <p:nvPr/>
        </p:nvSpPr>
        <p:spPr bwMode="auto">
          <a:xfrm>
            <a:off x="365125" y="4486275"/>
            <a:ext cx="307975" cy="301625"/>
          </a:xfrm>
          <a:prstGeom prst="rect">
            <a:avLst/>
          </a:prstGeom>
          <a:noFill/>
          <a:ln w="12700">
            <a:noFill/>
            <a:miter lim="800000"/>
            <a:headEnd/>
            <a:tailEnd/>
          </a:ln>
          <a:effectLst/>
        </p:spPr>
        <p:txBody>
          <a:bodyPr wrap="none" lIns="90488" tIns="44450" rIns="90488" bIns="44450">
            <a:spAutoFit/>
          </a:bodyPr>
          <a:lstStyle/>
          <a:p>
            <a:pPr eaLnBrk="0" hangingPunct="0"/>
            <a:r>
              <a:rPr lang="en-US" sz="1400" b="1">
                <a:solidFill>
                  <a:schemeClr val="tx1"/>
                </a:solidFill>
                <a:latin typeface="Arial Narrow" pitchFamily="34" charset="0"/>
              </a:rPr>
              <a:t>3°</a:t>
            </a:r>
            <a:endParaRPr lang="en-US" sz="1400" b="1">
              <a:solidFill>
                <a:schemeClr val="tx1"/>
              </a:solidFill>
            </a:endParaRPr>
          </a:p>
        </p:txBody>
      </p:sp>
      <p:sp>
        <p:nvSpPr>
          <p:cNvPr id="1902636" name="Rectangle 44"/>
          <p:cNvSpPr>
            <a:spLocks noChangeArrowheads="1"/>
          </p:cNvSpPr>
          <p:nvPr/>
        </p:nvSpPr>
        <p:spPr bwMode="auto">
          <a:xfrm>
            <a:off x="277813" y="4302125"/>
            <a:ext cx="382587" cy="301625"/>
          </a:xfrm>
          <a:prstGeom prst="rect">
            <a:avLst/>
          </a:prstGeom>
          <a:noFill/>
          <a:ln w="12700">
            <a:noFill/>
            <a:miter lim="800000"/>
            <a:headEnd/>
            <a:tailEnd/>
          </a:ln>
          <a:effectLst/>
        </p:spPr>
        <p:txBody>
          <a:bodyPr wrap="none" lIns="90488" tIns="44450" rIns="90488" bIns="44450">
            <a:spAutoFit/>
          </a:bodyPr>
          <a:lstStyle/>
          <a:p>
            <a:pPr eaLnBrk="0" hangingPunct="0"/>
            <a:r>
              <a:rPr lang="en-US" sz="1400" b="1">
                <a:solidFill>
                  <a:schemeClr val="tx1"/>
                </a:solidFill>
                <a:latin typeface="Arial Narrow" pitchFamily="34" charset="0"/>
              </a:rPr>
              <a:t>11°</a:t>
            </a:r>
            <a:endParaRPr lang="en-US" sz="1400" b="1">
              <a:solidFill>
                <a:schemeClr val="tx1"/>
              </a:solidFill>
            </a:endParaRPr>
          </a:p>
        </p:txBody>
      </p:sp>
      <p:sp>
        <p:nvSpPr>
          <p:cNvPr id="1902637" name="Line 45"/>
          <p:cNvSpPr>
            <a:spLocks noChangeShapeType="1"/>
          </p:cNvSpPr>
          <p:nvPr/>
        </p:nvSpPr>
        <p:spPr bwMode="auto">
          <a:xfrm>
            <a:off x="603250" y="4670425"/>
            <a:ext cx="1268413" cy="55563"/>
          </a:xfrm>
          <a:prstGeom prst="line">
            <a:avLst/>
          </a:prstGeom>
          <a:noFill/>
          <a:ln w="12700">
            <a:solidFill>
              <a:srgbClr val="FF3300"/>
            </a:solidFill>
            <a:round/>
            <a:headEnd/>
            <a:tailEnd/>
          </a:ln>
          <a:effectLst/>
        </p:spPr>
        <p:txBody>
          <a:bodyPr wrap="none" anchor="ctr"/>
          <a:lstStyle/>
          <a:p>
            <a:endParaRPr lang="es-CL"/>
          </a:p>
        </p:txBody>
      </p:sp>
      <p:sp>
        <p:nvSpPr>
          <p:cNvPr id="1902638" name="Line 46"/>
          <p:cNvSpPr>
            <a:spLocks noChangeShapeType="1"/>
          </p:cNvSpPr>
          <p:nvPr/>
        </p:nvSpPr>
        <p:spPr bwMode="auto">
          <a:xfrm>
            <a:off x="611188" y="4733925"/>
            <a:ext cx="1243012" cy="1588"/>
          </a:xfrm>
          <a:prstGeom prst="line">
            <a:avLst/>
          </a:prstGeom>
          <a:noFill/>
          <a:ln w="12700">
            <a:solidFill>
              <a:srgbClr val="FF3300"/>
            </a:solidFill>
            <a:round/>
            <a:headEnd/>
            <a:tailEnd/>
          </a:ln>
          <a:effectLst/>
        </p:spPr>
        <p:txBody>
          <a:bodyPr wrap="none" anchor="ctr"/>
          <a:lstStyle/>
          <a:p>
            <a:endParaRPr lang="es-CL"/>
          </a:p>
        </p:txBody>
      </p:sp>
      <p:sp>
        <p:nvSpPr>
          <p:cNvPr id="1902639" name="Line 47"/>
          <p:cNvSpPr>
            <a:spLocks noChangeShapeType="1"/>
          </p:cNvSpPr>
          <p:nvPr/>
        </p:nvSpPr>
        <p:spPr bwMode="auto">
          <a:xfrm>
            <a:off x="603250" y="4549775"/>
            <a:ext cx="1268413" cy="173038"/>
          </a:xfrm>
          <a:prstGeom prst="line">
            <a:avLst/>
          </a:prstGeom>
          <a:noFill/>
          <a:ln w="12700">
            <a:solidFill>
              <a:srgbClr val="FF3300"/>
            </a:solidFill>
            <a:round/>
            <a:headEnd/>
            <a:tailEnd/>
          </a:ln>
          <a:effectLst/>
        </p:spPr>
        <p:txBody>
          <a:bodyPr wrap="none" anchor="ctr"/>
          <a:lstStyle/>
          <a:p>
            <a:endParaRPr lang="es-CL"/>
          </a:p>
        </p:txBody>
      </p:sp>
      <p:grpSp>
        <p:nvGrpSpPr>
          <p:cNvPr id="3" name="Group 65"/>
          <p:cNvGrpSpPr>
            <a:grpSpLocks/>
          </p:cNvGrpSpPr>
          <p:nvPr/>
        </p:nvGrpSpPr>
        <p:grpSpPr bwMode="auto">
          <a:xfrm rot="-699678">
            <a:off x="5940425" y="1412875"/>
            <a:ext cx="452438" cy="798513"/>
            <a:chOff x="3820" y="642"/>
            <a:chExt cx="375" cy="660"/>
          </a:xfrm>
        </p:grpSpPr>
        <p:sp>
          <p:nvSpPr>
            <p:cNvPr id="1902646" name="Line 54"/>
            <p:cNvSpPr>
              <a:spLocks noChangeShapeType="1"/>
            </p:cNvSpPr>
            <p:nvPr/>
          </p:nvSpPr>
          <p:spPr bwMode="auto">
            <a:xfrm>
              <a:off x="3820" y="786"/>
              <a:ext cx="295" cy="510"/>
            </a:xfrm>
            <a:prstGeom prst="line">
              <a:avLst/>
            </a:prstGeom>
            <a:noFill/>
            <a:ln w="12700">
              <a:solidFill>
                <a:srgbClr val="FF3300"/>
              </a:solidFill>
              <a:round/>
              <a:headEnd/>
              <a:tailEnd/>
            </a:ln>
            <a:effectLst/>
          </p:spPr>
          <p:txBody>
            <a:bodyPr wrap="none" anchor="ctr"/>
            <a:lstStyle/>
            <a:p>
              <a:endParaRPr lang="es-CL"/>
            </a:p>
          </p:txBody>
        </p:sp>
        <p:sp>
          <p:nvSpPr>
            <p:cNvPr id="1902647" name="Line 55"/>
            <p:cNvSpPr>
              <a:spLocks noChangeShapeType="1"/>
            </p:cNvSpPr>
            <p:nvPr/>
          </p:nvSpPr>
          <p:spPr bwMode="auto">
            <a:xfrm flipV="1">
              <a:off x="4126" y="774"/>
              <a:ext cx="69" cy="528"/>
            </a:xfrm>
            <a:prstGeom prst="line">
              <a:avLst/>
            </a:prstGeom>
            <a:noFill/>
            <a:ln w="12700">
              <a:solidFill>
                <a:srgbClr val="FF3300"/>
              </a:solidFill>
              <a:round/>
              <a:headEnd/>
              <a:tailEnd/>
            </a:ln>
            <a:effectLst/>
          </p:spPr>
          <p:txBody>
            <a:bodyPr wrap="none" anchor="ctr"/>
            <a:lstStyle/>
            <a:p>
              <a:endParaRPr lang="es-CL"/>
            </a:p>
          </p:txBody>
        </p:sp>
        <p:sp>
          <p:nvSpPr>
            <p:cNvPr id="1902648" name="Arc 56"/>
            <p:cNvSpPr>
              <a:spLocks/>
            </p:cNvSpPr>
            <p:nvPr/>
          </p:nvSpPr>
          <p:spPr bwMode="auto">
            <a:xfrm rot="18900000">
              <a:off x="3873" y="642"/>
              <a:ext cx="262" cy="28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rgbClr val="FF3300"/>
              </a:solidFill>
              <a:round/>
              <a:headEnd type="triangle" w="med" len="med"/>
              <a:tailEnd type="triangle" w="med" len="med"/>
            </a:ln>
            <a:effectLst/>
          </p:spPr>
          <p:txBody>
            <a:bodyPr wrap="none" anchor="ctr"/>
            <a:lstStyle/>
            <a:p>
              <a:endParaRPr lang="es-CL"/>
            </a:p>
          </p:txBody>
        </p:sp>
      </p:grpSp>
      <p:pic>
        <p:nvPicPr>
          <p:cNvPr id="1902651" name="Picture 59" descr="MSG 97 732 Pos 02"/>
          <p:cNvPicPr>
            <a:picLocks noChangeAspect="1" noChangeArrowheads="1"/>
          </p:cNvPicPr>
          <p:nvPr/>
        </p:nvPicPr>
        <p:blipFill>
          <a:blip r:embed="rId7" cstate="print">
            <a:clrChange>
              <a:clrFrom>
                <a:srgbClr val="FFFFFF"/>
              </a:clrFrom>
              <a:clrTo>
                <a:srgbClr val="FFFFFF">
                  <a:alpha val="0"/>
                </a:srgbClr>
              </a:clrTo>
            </a:clrChange>
          </a:blip>
          <a:srcRect b="4056"/>
          <a:stretch>
            <a:fillRect/>
          </a:stretch>
        </p:blipFill>
        <p:spPr bwMode="auto">
          <a:xfrm rot="10800000" flipH="1" flipV="1">
            <a:off x="5989638" y="4894263"/>
            <a:ext cx="1069975" cy="1322387"/>
          </a:xfrm>
          <a:prstGeom prst="rect">
            <a:avLst/>
          </a:prstGeom>
          <a:noFill/>
        </p:spPr>
      </p:pic>
      <p:pic>
        <p:nvPicPr>
          <p:cNvPr id="1902652" name="Picture 60" descr="MSG 97 732 Pos 01"/>
          <p:cNvPicPr>
            <a:picLocks noChangeAspect="1" noChangeArrowheads="1"/>
          </p:cNvPicPr>
          <p:nvPr/>
        </p:nvPicPr>
        <p:blipFill>
          <a:blip r:embed="rId8" cstate="print">
            <a:clrChange>
              <a:clrFrom>
                <a:srgbClr val="FFFFFF"/>
              </a:clrFrom>
              <a:clrTo>
                <a:srgbClr val="FFFFFF">
                  <a:alpha val="0"/>
                </a:srgbClr>
              </a:clrTo>
            </a:clrChange>
          </a:blip>
          <a:srcRect b="3952"/>
          <a:stretch>
            <a:fillRect/>
          </a:stretch>
        </p:blipFill>
        <p:spPr bwMode="auto">
          <a:xfrm>
            <a:off x="5092700" y="4910138"/>
            <a:ext cx="955675" cy="1327150"/>
          </a:xfrm>
          <a:prstGeom prst="rect">
            <a:avLst/>
          </a:prstGeom>
          <a:noFill/>
        </p:spPr>
      </p:pic>
      <p:pic>
        <p:nvPicPr>
          <p:cNvPr id="1902653" name="Picture 61" descr="MSG 97 732 Pos 03"/>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7070725" y="5254625"/>
            <a:ext cx="1317625" cy="950913"/>
          </a:xfrm>
          <a:prstGeom prst="rect">
            <a:avLst/>
          </a:prstGeom>
          <a:noFill/>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6053" name="Rectangle 5"/>
          <p:cNvSpPr>
            <a:spLocks noChangeArrowheads="1"/>
          </p:cNvSpPr>
          <p:nvPr/>
        </p:nvSpPr>
        <p:spPr bwMode="auto">
          <a:xfrm>
            <a:off x="1371600" y="3886200"/>
            <a:ext cx="6400800" cy="1752600"/>
          </a:xfrm>
          <a:prstGeom prst="rect">
            <a:avLst/>
          </a:prstGeom>
          <a:noFill/>
          <a:ln w="9525" algn="ctr">
            <a:noFill/>
            <a:miter lim="800000"/>
            <a:headEnd/>
            <a:tailEnd/>
          </a:ln>
          <a:effectLst/>
        </p:spPr>
        <p:txBody>
          <a:bodyPr/>
          <a:lstStyle/>
          <a:p>
            <a:pPr algn="ctr">
              <a:spcBef>
                <a:spcPct val="20000"/>
              </a:spcBef>
              <a:buClr>
                <a:srgbClr val="A50021"/>
              </a:buClr>
              <a:buFont typeface="Arial" pitchFamily="34" charset="0"/>
              <a:buNone/>
            </a:pPr>
            <a:r>
              <a:rPr lang="en-US" sz="2000">
                <a:solidFill>
                  <a:srgbClr val="A50021"/>
                </a:solidFill>
              </a:rPr>
              <a:t>Sección 1_0</a:t>
            </a:r>
          </a:p>
        </p:txBody>
      </p:sp>
      <p:sp>
        <p:nvSpPr>
          <p:cNvPr id="1666054" name="Rectangle 6"/>
          <p:cNvSpPr>
            <a:spLocks noChangeArrowheads="1"/>
          </p:cNvSpPr>
          <p:nvPr/>
        </p:nvSpPr>
        <p:spPr bwMode="auto">
          <a:xfrm>
            <a:off x="687388" y="1527175"/>
            <a:ext cx="7772400" cy="2333625"/>
          </a:xfrm>
          <a:prstGeom prst="rect">
            <a:avLst/>
          </a:prstGeom>
          <a:noFill/>
          <a:ln w="9525">
            <a:noFill/>
            <a:miter lim="800000"/>
            <a:headEnd/>
            <a:tailEnd/>
          </a:ln>
          <a:effectLst/>
        </p:spPr>
        <p:txBody>
          <a:bodyPr anchor="ctr"/>
          <a:lstStyle/>
          <a:p>
            <a:pPr algn="ctr">
              <a:lnSpc>
                <a:spcPct val="80000"/>
              </a:lnSpc>
            </a:pPr>
            <a:r>
              <a:rPr lang="en-US" sz="3200" b="1"/>
              <a:t>FIN</a:t>
            </a:r>
            <a:br>
              <a:rPr lang="en-US" sz="3200" b="1"/>
            </a:br>
            <a:r>
              <a:rPr lang="en-US" sz="3200" b="1"/>
              <a:t/>
            </a:r>
            <a:br>
              <a:rPr lang="en-US" sz="3200" b="1"/>
            </a:br>
            <a:r>
              <a:rPr lang="en-US" sz="3200" b="1"/>
              <a:t>FAMILIARIZACION DEL EQUIPO</a:t>
            </a:r>
          </a:p>
        </p:txBody>
      </p:sp>
      <p:sp>
        <p:nvSpPr>
          <p:cNvPr id="1666055" name="laptop">
            <a:hlinkClick r:id="rId2" action="ppaction://hlinkpres?slideindex=3&amp;slidetitle=Familiarización de la Maquina"/>
          </p:cNvPr>
          <p:cNvSpPr>
            <a:spLocks noEditPoints="1" noChangeArrowheads="1"/>
          </p:cNvSpPr>
          <p:nvPr/>
        </p:nvSpPr>
        <p:spPr bwMode="auto">
          <a:xfrm>
            <a:off x="7596188" y="5445125"/>
            <a:ext cx="1368425" cy="858838"/>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a:lstStyle/>
          <a:p>
            <a:endParaRPr lang="es-CL"/>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9" name="Rectangle 5"/>
          <p:cNvSpPr>
            <a:spLocks noChangeArrowheads="1"/>
          </p:cNvSpPr>
          <p:nvPr/>
        </p:nvSpPr>
        <p:spPr bwMode="auto">
          <a:xfrm>
            <a:off x="7162800" y="6553200"/>
            <a:ext cx="609600" cy="304800"/>
          </a:xfrm>
          <a:prstGeom prst="rect">
            <a:avLst/>
          </a:prstGeom>
          <a:solidFill>
            <a:srgbClr val="C0C0C0"/>
          </a:solidFill>
          <a:ln w="9525">
            <a:noFill/>
            <a:miter lim="800000"/>
            <a:headEnd/>
            <a:tailEnd/>
          </a:ln>
          <a:effectLst/>
        </p:spPr>
        <p:txBody>
          <a:bodyPr wrap="none" anchor="ctr"/>
          <a:lstStyle/>
          <a:p>
            <a:endParaRPr lang="es-CL"/>
          </a:p>
        </p:txBody>
      </p:sp>
      <p:pic>
        <p:nvPicPr>
          <p:cNvPr id="1656838" name="Picture 6" descr="Dinamita 3"/>
          <p:cNvPicPr>
            <a:picLocks noChangeAspect="1" noChangeArrowheads="1"/>
          </p:cNvPicPr>
          <p:nvPr/>
        </p:nvPicPr>
        <p:blipFill>
          <a:blip r:embed="rId3" cstate="print"/>
          <a:srcRect/>
          <a:stretch>
            <a:fillRect/>
          </a:stretch>
        </p:blipFill>
        <p:spPr bwMode="auto">
          <a:xfrm>
            <a:off x="1187450" y="1420813"/>
            <a:ext cx="6553200" cy="4672012"/>
          </a:xfrm>
          <a:prstGeom prst="rect">
            <a:avLst/>
          </a:prstGeom>
          <a:noFill/>
          <a:ln w="9525">
            <a:solidFill>
              <a:schemeClr val="accent2"/>
            </a:solidFill>
            <a:miter lim="800000"/>
            <a:headEnd/>
            <a:tailEnd/>
          </a:ln>
        </p:spPr>
      </p:pic>
      <p:sp>
        <p:nvSpPr>
          <p:cNvPr id="4" name="3 CuadroTexto"/>
          <p:cNvSpPr txBox="1"/>
          <p:nvPr/>
        </p:nvSpPr>
        <p:spPr>
          <a:xfrm>
            <a:off x="214314" y="300975"/>
            <a:ext cx="8786842" cy="984885"/>
          </a:xfrm>
          <a:prstGeom prst="rect">
            <a:avLst/>
          </a:prstGeom>
          <a:solidFill>
            <a:schemeClr val="bg1"/>
          </a:solidFill>
        </p:spPr>
        <p:txBody>
          <a:bodyPr wrap="square" rtlCol="0">
            <a:spAutoFit/>
          </a:bodyPr>
          <a:lstStyle/>
          <a:p>
            <a:r>
              <a:rPr lang="es-CL" sz="5800" b="1" dirty="0" smtClean="0">
                <a:solidFill>
                  <a:schemeClr val="accent1">
                    <a:lumMod val="75000"/>
                  </a:schemeClr>
                </a:solidFill>
              </a:rPr>
              <a:t>SEGURIDAD DEL EQUIPO</a:t>
            </a:r>
            <a:endParaRPr lang="es-CL" sz="5800"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62" name="Rectangle 2"/>
          <p:cNvSpPr>
            <a:spLocks noChangeArrowheads="1"/>
          </p:cNvSpPr>
          <p:nvPr/>
        </p:nvSpPr>
        <p:spPr bwMode="auto">
          <a:xfrm>
            <a:off x="279400" y="2214554"/>
            <a:ext cx="9324975" cy="4524315"/>
          </a:xfrm>
          <a:prstGeom prst="rect">
            <a:avLst/>
          </a:prstGeom>
          <a:noFill/>
          <a:ln w="9525">
            <a:noFill/>
            <a:miter lim="800000"/>
            <a:headEnd/>
            <a:tailEnd/>
          </a:ln>
          <a:effectLst/>
        </p:spPr>
        <p:txBody>
          <a:bodyPr>
            <a:spAutoFit/>
          </a:bodyPr>
          <a:lstStyle/>
          <a:p>
            <a:pPr marL="342900" indent="-342900">
              <a:lnSpc>
                <a:spcPct val="200000"/>
              </a:lnSpc>
            </a:pPr>
            <a:r>
              <a:rPr lang="es-CL" sz="2400" dirty="0">
                <a:solidFill>
                  <a:schemeClr val="accent2"/>
                </a:solidFill>
              </a:rPr>
              <a:t>La seguridad tiene prioridad numero uno.</a:t>
            </a:r>
          </a:p>
          <a:p>
            <a:pPr marL="342900" indent="-342900">
              <a:lnSpc>
                <a:spcPct val="200000"/>
              </a:lnSpc>
            </a:pPr>
            <a:r>
              <a:rPr lang="es-CL" sz="2400" dirty="0">
                <a:solidFill>
                  <a:schemeClr val="accent2"/>
                </a:solidFill>
              </a:rPr>
              <a:t>Compromiso con los procedimientos.</a:t>
            </a:r>
          </a:p>
          <a:p>
            <a:pPr marL="342900" indent="-342900">
              <a:lnSpc>
                <a:spcPct val="200000"/>
              </a:lnSpc>
            </a:pPr>
            <a:r>
              <a:rPr lang="es-CL" sz="2400" dirty="0">
                <a:solidFill>
                  <a:schemeClr val="accent2"/>
                </a:solidFill>
              </a:rPr>
              <a:t>Entrenamiento adecuado para realizar tareas en </a:t>
            </a:r>
            <a:r>
              <a:rPr lang="es-CL" sz="2400" dirty="0" smtClean="0">
                <a:solidFill>
                  <a:schemeClr val="accent2"/>
                </a:solidFill>
              </a:rPr>
              <a:t>forma segura</a:t>
            </a:r>
            <a:r>
              <a:rPr lang="es-CL" sz="2400" dirty="0">
                <a:solidFill>
                  <a:schemeClr val="accent2"/>
                </a:solidFill>
              </a:rPr>
              <a:t>.</a:t>
            </a:r>
          </a:p>
          <a:p>
            <a:pPr marL="342900" indent="-342900">
              <a:lnSpc>
                <a:spcPct val="200000"/>
              </a:lnSpc>
            </a:pPr>
            <a:r>
              <a:rPr lang="es-CL" sz="2400" dirty="0">
                <a:solidFill>
                  <a:schemeClr val="accent2"/>
                </a:solidFill>
              </a:rPr>
              <a:t>Seguridad esfuerzo de equipo.</a:t>
            </a:r>
          </a:p>
          <a:p>
            <a:pPr marL="342900" indent="-342900">
              <a:lnSpc>
                <a:spcPct val="200000"/>
              </a:lnSpc>
            </a:pPr>
            <a:r>
              <a:rPr lang="es-CL" sz="2400" dirty="0">
                <a:solidFill>
                  <a:schemeClr val="accent2"/>
                </a:solidFill>
              </a:rPr>
              <a:t>Secuencia lógica de la prevención: </a:t>
            </a:r>
            <a:r>
              <a:rPr lang="es-CL" sz="2400" b="1" dirty="0">
                <a:solidFill>
                  <a:srgbClr val="EA1B16"/>
                </a:solidFill>
              </a:rPr>
              <a:t>VER, PENSAR, ACTUAR</a:t>
            </a:r>
            <a:r>
              <a:rPr lang="es-CL" sz="2400" dirty="0">
                <a:solidFill>
                  <a:schemeClr val="accent2"/>
                </a:solidFill>
              </a:rPr>
              <a:t>  </a:t>
            </a:r>
            <a:endParaRPr lang="es-ES" sz="2400" dirty="0">
              <a:solidFill>
                <a:schemeClr val="accent2"/>
              </a:solidFill>
            </a:endParaRPr>
          </a:p>
        </p:txBody>
      </p:sp>
      <p:sp>
        <p:nvSpPr>
          <p:cNvPr id="1679363" name="AutoShape 3"/>
          <p:cNvSpPr>
            <a:spLocks noChangeArrowheads="1"/>
          </p:cNvSpPr>
          <p:nvPr/>
        </p:nvSpPr>
        <p:spPr bwMode="auto">
          <a:xfrm>
            <a:off x="2195513" y="3000372"/>
            <a:ext cx="576262" cy="287338"/>
          </a:xfrm>
          <a:prstGeom prst="downArrow">
            <a:avLst>
              <a:gd name="adj1" fmla="val 50000"/>
              <a:gd name="adj2" fmla="val 25000"/>
            </a:avLst>
          </a:prstGeom>
          <a:solidFill>
            <a:schemeClr val="accent2"/>
          </a:solidFill>
          <a:ln w="9525">
            <a:noFill/>
            <a:miter lim="800000"/>
            <a:headEnd/>
            <a:tailEnd/>
          </a:ln>
          <a:effectLst/>
        </p:spPr>
        <p:txBody>
          <a:bodyPr wrap="none" anchor="ctr"/>
          <a:lstStyle/>
          <a:p>
            <a:endParaRPr lang="es-CL"/>
          </a:p>
        </p:txBody>
      </p:sp>
      <p:sp>
        <p:nvSpPr>
          <p:cNvPr id="1679364" name="AutoShape 4"/>
          <p:cNvSpPr>
            <a:spLocks noChangeArrowheads="1"/>
          </p:cNvSpPr>
          <p:nvPr/>
        </p:nvSpPr>
        <p:spPr bwMode="auto">
          <a:xfrm>
            <a:off x="2195513" y="3714752"/>
            <a:ext cx="576262" cy="287337"/>
          </a:xfrm>
          <a:prstGeom prst="downArrow">
            <a:avLst>
              <a:gd name="adj1" fmla="val 50000"/>
              <a:gd name="adj2" fmla="val 25000"/>
            </a:avLst>
          </a:prstGeom>
          <a:solidFill>
            <a:schemeClr val="accent2"/>
          </a:solidFill>
          <a:ln w="9525">
            <a:noFill/>
            <a:miter lim="800000"/>
            <a:headEnd/>
            <a:tailEnd/>
          </a:ln>
          <a:effectLst/>
        </p:spPr>
        <p:txBody>
          <a:bodyPr wrap="none" anchor="ctr"/>
          <a:lstStyle/>
          <a:p>
            <a:endParaRPr lang="es-CL"/>
          </a:p>
        </p:txBody>
      </p:sp>
      <p:sp>
        <p:nvSpPr>
          <p:cNvPr id="1679365" name="AutoShape 5"/>
          <p:cNvSpPr>
            <a:spLocks noChangeArrowheads="1"/>
          </p:cNvSpPr>
          <p:nvPr/>
        </p:nvSpPr>
        <p:spPr bwMode="auto">
          <a:xfrm>
            <a:off x="2195513" y="4500570"/>
            <a:ext cx="576262" cy="287337"/>
          </a:xfrm>
          <a:prstGeom prst="downArrow">
            <a:avLst>
              <a:gd name="adj1" fmla="val 50000"/>
              <a:gd name="adj2" fmla="val 25000"/>
            </a:avLst>
          </a:prstGeom>
          <a:solidFill>
            <a:schemeClr val="accent2"/>
          </a:solidFill>
          <a:ln w="9525">
            <a:noFill/>
            <a:miter lim="800000"/>
            <a:headEnd/>
            <a:tailEnd/>
          </a:ln>
          <a:effectLst/>
        </p:spPr>
        <p:txBody>
          <a:bodyPr wrap="none" anchor="ctr"/>
          <a:lstStyle/>
          <a:p>
            <a:endParaRPr lang="es-CL"/>
          </a:p>
        </p:txBody>
      </p:sp>
      <p:sp>
        <p:nvSpPr>
          <p:cNvPr id="1679366" name="AutoShape 6"/>
          <p:cNvSpPr>
            <a:spLocks noChangeArrowheads="1"/>
          </p:cNvSpPr>
          <p:nvPr/>
        </p:nvSpPr>
        <p:spPr bwMode="auto">
          <a:xfrm>
            <a:off x="2195513" y="5143512"/>
            <a:ext cx="576262" cy="287338"/>
          </a:xfrm>
          <a:prstGeom prst="downArrow">
            <a:avLst>
              <a:gd name="adj1" fmla="val 50000"/>
              <a:gd name="adj2" fmla="val 25000"/>
            </a:avLst>
          </a:prstGeom>
          <a:solidFill>
            <a:schemeClr val="accent2"/>
          </a:solidFill>
          <a:ln w="9525">
            <a:noFill/>
            <a:miter lim="800000"/>
            <a:headEnd/>
            <a:tailEnd/>
          </a:ln>
          <a:effectLst/>
        </p:spPr>
        <p:txBody>
          <a:bodyPr wrap="none" anchor="ctr"/>
          <a:lstStyle/>
          <a:p>
            <a:endParaRPr lang="es-CL"/>
          </a:p>
        </p:txBody>
      </p:sp>
      <p:sp>
        <p:nvSpPr>
          <p:cNvPr id="1679368" name="Text Box 8"/>
          <p:cNvSpPr txBox="1">
            <a:spLocks noChangeArrowheads="1"/>
          </p:cNvSpPr>
          <p:nvPr/>
        </p:nvSpPr>
        <p:spPr bwMode="auto">
          <a:xfrm>
            <a:off x="241300" y="1643050"/>
            <a:ext cx="8340725" cy="822325"/>
          </a:xfrm>
          <a:prstGeom prst="rect">
            <a:avLst/>
          </a:prstGeom>
          <a:noFill/>
          <a:ln w="9525">
            <a:noFill/>
            <a:miter lim="800000"/>
            <a:headEnd/>
            <a:tailEnd/>
          </a:ln>
          <a:effectLst/>
        </p:spPr>
        <p:txBody>
          <a:bodyPr>
            <a:spAutoFit/>
          </a:bodyPr>
          <a:lstStyle/>
          <a:p>
            <a:r>
              <a:rPr lang="es-MX" sz="2400" dirty="0">
                <a:solidFill>
                  <a:srgbClr val="EA1B16"/>
                </a:solidFill>
              </a:rPr>
              <a:t>FILOSIFIA DE SEGURIDAD APLICABLE A ESTE </a:t>
            </a:r>
          </a:p>
          <a:p>
            <a:r>
              <a:rPr lang="es-MX" sz="2400" dirty="0">
                <a:solidFill>
                  <a:srgbClr val="EA1B16"/>
                </a:solidFill>
              </a:rPr>
              <a:t>ENTRENAMIENTO </a:t>
            </a:r>
            <a:endParaRPr lang="es-ES" sz="2400" dirty="0">
              <a:solidFill>
                <a:srgbClr val="EA1B16"/>
              </a:solidFill>
            </a:endParaRPr>
          </a:p>
        </p:txBody>
      </p:sp>
      <p:sp>
        <p:nvSpPr>
          <p:cNvPr id="1679369" name="Rectangle 9"/>
          <p:cNvSpPr>
            <a:spLocks noGrp="1" noChangeArrowheads="1"/>
          </p:cNvSpPr>
          <p:nvPr>
            <p:ph type="title"/>
          </p:nvPr>
        </p:nvSpPr>
        <p:spPr>
          <a:noFill/>
          <a:ln/>
        </p:spPr>
        <p:txBody>
          <a:bodyPr/>
          <a:lstStyle/>
          <a:p>
            <a:r>
              <a:rPr lang="es-MX" b="1" dirty="0"/>
              <a:t>SEGURIDAD</a:t>
            </a:r>
            <a:endParaRPr lang="es-ES" b="1"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3458" name="Rectangle 2"/>
          <p:cNvSpPr>
            <a:spLocks noChangeArrowheads="1"/>
          </p:cNvSpPr>
          <p:nvPr/>
        </p:nvSpPr>
        <p:spPr bwMode="auto">
          <a:xfrm>
            <a:off x="0" y="533400"/>
            <a:ext cx="9144000" cy="914400"/>
          </a:xfrm>
          <a:prstGeom prst="rect">
            <a:avLst/>
          </a:prstGeom>
          <a:noFill/>
          <a:ln w="9525">
            <a:noFill/>
            <a:miter lim="800000"/>
            <a:headEnd/>
            <a:tailEnd/>
          </a:ln>
          <a:effectLst/>
        </p:spPr>
        <p:txBody>
          <a:bodyPr wrap="none" anchor="ctr"/>
          <a:lstStyle/>
          <a:p>
            <a:endParaRPr lang="es-CL"/>
          </a:p>
        </p:txBody>
      </p:sp>
      <p:sp>
        <p:nvSpPr>
          <p:cNvPr id="1683459" name="Text Box 3"/>
          <p:cNvSpPr txBox="1">
            <a:spLocks noChangeArrowheads="1"/>
          </p:cNvSpPr>
          <p:nvPr/>
        </p:nvSpPr>
        <p:spPr bwMode="auto">
          <a:xfrm>
            <a:off x="-973138" y="260350"/>
            <a:ext cx="11017251" cy="519113"/>
          </a:xfrm>
          <a:prstGeom prst="rect">
            <a:avLst/>
          </a:prstGeom>
          <a:noFill/>
          <a:ln w="9525">
            <a:noFill/>
            <a:miter lim="800000"/>
            <a:headEnd/>
            <a:tailEnd/>
          </a:ln>
          <a:effectLst/>
        </p:spPr>
        <p:txBody>
          <a:bodyPr>
            <a:spAutoFit/>
          </a:bodyPr>
          <a:lstStyle/>
          <a:p>
            <a:pPr algn="ctr"/>
            <a:r>
              <a:rPr lang="es-MX" sz="2800" b="1">
                <a:solidFill>
                  <a:schemeClr val="accent2"/>
                </a:solidFill>
              </a:rPr>
              <a:t>CUAL ES LA CONSECUENCIA DE UN ACCIDENTE                                                                                                                     </a:t>
            </a:r>
            <a:endParaRPr lang="es-ES" sz="2800" b="1">
              <a:solidFill>
                <a:schemeClr val="accent2"/>
              </a:solidFill>
            </a:endParaRPr>
          </a:p>
        </p:txBody>
      </p:sp>
      <p:sp>
        <p:nvSpPr>
          <p:cNvPr id="1683460" name="AutoShape 4"/>
          <p:cNvSpPr>
            <a:spLocks noChangeArrowheads="1"/>
          </p:cNvSpPr>
          <p:nvPr/>
        </p:nvSpPr>
        <p:spPr bwMode="auto">
          <a:xfrm>
            <a:off x="3436938" y="1700213"/>
            <a:ext cx="1368425" cy="2665412"/>
          </a:xfrm>
          <a:prstGeom prst="downArrow">
            <a:avLst>
              <a:gd name="adj1" fmla="val 50000"/>
              <a:gd name="adj2" fmla="val 48695"/>
            </a:avLst>
          </a:prstGeom>
          <a:solidFill>
            <a:schemeClr val="accent2"/>
          </a:solidFill>
          <a:ln w="9525">
            <a:noFill/>
            <a:miter lim="800000"/>
            <a:headEnd/>
            <a:tailEnd/>
          </a:ln>
          <a:effectLst/>
        </p:spPr>
        <p:txBody>
          <a:bodyPr wrap="none" anchor="ctr"/>
          <a:lstStyle/>
          <a:p>
            <a:pPr algn="ctr"/>
            <a:endParaRPr lang="es-ES">
              <a:solidFill>
                <a:srgbClr val="FF0000"/>
              </a:solidFill>
            </a:endParaRPr>
          </a:p>
        </p:txBody>
      </p:sp>
      <p:sp>
        <p:nvSpPr>
          <p:cNvPr id="1683461" name="Text Box 5"/>
          <p:cNvSpPr txBox="1">
            <a:spLocks noChangeArrowheads="1"/>
          </p:cNvSpPr>
          <p:nvPr/>
        </p:nvSpPr>
        <p:spPr bwMode="auto">
          <a:xfrm>
            <a:off x="900113" y="4581525"/>
            <a:ext cx="7332662" cy="1431925"/>
          </a:xfrm>
          <a:prstGeom prst="rect">
            <a:avLst/>
          </a:prstGeom>
          <a:noFill/>
          <a:ln w="9525">
            <a:noFill/>
            <a:miter lim="800000"/>
            <a:headEnd/>
            <a:tailEnd/>
          </a:ln>
          <a:effectLst/>
        </p:spPr>
        <p:txBody>
          <a:bodyPr wrap="none">
            <a:spAutoFit/>
          </a:bodyPr>
          <a:lstStyle/>
          <a:p>
            <a:r>
              <a:rPr lang="es-MX" sz="4400" b="1">
                <a:solidFill>
                  <a:schemeClr val="accent2"/>
                </a:solidFill>
              </a:rPr>
              <a:t>La principal consecuencia </a:t>
            </a:r>
          </a:p>
          <a:p>
            <a:r>
              <a:rPr lang="es-MX" sz="4400" b="1">
                <a:solidFill>
                  <a:schemeClr val="accent2"/>
                </a:solidFill>
                <a:latin typeface="Arial Black" pitchFamily="34" charset="0"/>
              </a:rPr>
              <a:t>        </a:t>
            </a:r>
            <a:r>
              <a:rPr lang="es-MX" sz="4400" b="1">
                <a:solidFill>
                  <a:srgbClr val="EA1B16"/>
                </a:solidFill>
                <a:latin typeface="Arial Black" pitchFamily="34" charset="0"/>
              </a:rPr>
              <a:t>¡Es el daño!</a:t>
            </a:r>
            <a:endParaRPr lang="es-ES" sz="4400" b="1">
              <a:solidFill>
                <a:srgbClr val="EA1B16"/>
              </a:solidFill>
              <a:latin typeface="Arial Black" pitchFamily="34"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4482" name="Rectangle 2"/>
          <p:cNvSpPr>
            <a:spLocks noChangeArrowheads="1"/>
          </p:cNvSpPr>
          <p:nvPr/>
        </p:nvSpPr>
        <p:spPr bwMode="auto">
          <a:xfrm>
            <a:off x="0" y="533400"/>
            <a:ext cx="9144000" cy="914400"/>
          </a:xfrm>
          <a:prstGeom prst="rect">
            <a:avLst/>
          </a:prstGeom>
          <a:noFill/>
          <a:ln w="9525">
            <a:noFill/>
            <a:miter lim="800000"/>
            <a:headEnd/>
            <a:tailEnd/>
          </a:ln>
          <a:effectLst/>
        </p:spPr>
        <p:txBody>
          <a:bodyPr wrap="none" anchor="ctr"/>
          <a:lstStyle/>
          <a:p>
            <a:endParaRPr lang="es-CL"/>
          </a:p>
        </p:txBody>
      </p:sp>
      <p:sp>
        <p:nvSpPr>
          <p:cNvPr id="1684483" name="AutoShape 3"/>
          <p:cNvSpPr>
            <a:spLocks noChangeArrowheads="1"/>
          </p:cNvSpPr>
          <p:nvPr/>
        </p:nvSpPr>
        <p:spPr bwMode="auto">
          <a:xfrm>
            <a:off x="2555875" y="1773238"/>
            <a:ext cx="1152525" cy="792162"/>
          </a:xfrm>
          <a:prstGeom prst="downArrow">
            <a:avLst>
              <a:gd name="adj1" fmla="val 50000"/>
              <a:gd name="adj2" fmla="val 25000"/>
            </a:avLst>
          </a:prstGeom>
          <a:solidFill>
            <a:schemeClr val="accent2"/>
          </a:solidFill>
          <a:ln w="9525">
            <a:noFill/>
            <a:miter lim="800000"/>
            <a:headEnd/>
            <a:tailEnd/>
          </a:ln>
          <a:effectLst/>
        </p:spPr>
        <p:txBody>
          <a:bodyPr wrap="none" anchor="ctr"/>
          <a:lstStyle/>
          <a:p>
            <a:endParaRPr lang="es-CL"/>
          </a:p>
        </p:txBody>
      </p:sp>
      <p:sp>
        <p:nvSpPr>
          <p:cNvPr id="1684484" name="Text Box 4"/>
          <p:cNvSpPr txBox="1">
            <a:spLocks noChangeArrowheads="1"/>
          </p:cNvSpPr>
          <p:nvPr/>
        </p:nvSpPr>
        <p:spPr bwMode="auto">
          <a:xfrm>
            <a:off x="1619250" y="188913"/>
            <a:ext cx="4200525" cy="579437"/>
          </a:xfrm>
          <a:prstGeom prst="rect">
            <a:avLst/>
          </a:prstGeom>
          <a:noFill/>
          <a:ln w="9525">
            <a:noFill/>
            <a:miter lim="800000"/>
            <a:headEnd/>
            <a:tailEnd/>
          </a:ln>
          <a:effectLst/>
        </p:spPr>
        <p:txBody>
          <a:bodyPr>
            <a:spAutoFit/>
          </a:bodyPr>
          <a:lstStyle/>
          <a:p>
            <a:r>
              <a:rPr lang="es-MX" sz="3200" b="1">
                <a:solidFill>
                  <a:schemeClr val="accent2"/>
                </a:solidFill>
              </a:rPr>
              <a:t>¿A QUIENES?</a:t>
            </a:r>
            <a:endParaRPr lang="es-ES" sz="3200" b="1">
              <a:solidFill>
                <a:schemeClr val="accent2"/>
              </a:solidFill>
            </a:endParaRPr>
          </a:p>
        </p:txBody>
      </p:sp>
      <p:sp>
        <p:nvSpPr>
          <p:cNvPr id="1684485" name="Text Box 5"/>
          <p:cNvSpPr txBox="1">
            <a:spLocks noChangeArrowheads="1"/>
          </p:cNvSpPr>
          <p:nvPr/>
        </p:nvSpPr>
        <p:spPr bwMode="auto">
          <a:xfrm>
            <a:off x="636588" y="1125538"/>
            <a:ext cx="7200900" cy="641350"/>
          </a:xfrm>
          <a:prstGeom prst="rect">
            <a:avLst/>
          </a:prstGeom>
          <a:noFill/>
          <a:ln w="9525">
            <a:noFill/>
            <a:miter lim="800000"/>
            <a:headEnd/>
            <a:tailEnd/>
          </a:ln>
          <a:effectLst/>
        </p:spPr>
        <p:txBody>
          <a:bodyPr>
            <a:spAutoFit/>
          </a:bodyPr>
          <a:lstStyle/>
          <a:p>
            <a:pPr>
              <a:spcBef>
                <a:spcPct val="50000"/>
              </a:spcBef>
            </a:pPr>
            <a:r>
              <a:rPr lang="es-MX" sz="3600" b="1">
                <a:solidFill>
                  <a:srgbClr val="EA1B16"/>
                </a:solidFill>
                <a:latin typeface="Arial Black" pitchFamily="34" charset="0"/>
              </a:rPr>
              <a:t>Daño</a:t>
            </a:r>
            <a:r>
              <a:rPr lang="es-MX" sz="3600" b="1">
                <a:latin typeface="Arial Black" pitchFamily="34" charset="0"/>
              </a:rPr>
              <a:t> </a:t>
            </a:r>
            <a:r>
              <a:rPr lang="es-MX" sz="3600" b="1">
                <a:solidFill>
                  <a:schemeClr val="accent2"/>
                </a:solidFill>
              </a:rPr>
              <a:t>físico a las personas.</a:t>
            </a:r>
            <a:endParaRPr lang="es-ES" sz="3600" b="1">
              <a:solidFill>
                <a:schemeClr val="accent2"/>
              </a:solidFill>
            </a:endParaRPr>
          </a:p>
        </p:txBody>
      </p:sp>
      <p:sp>
        <p:nvSpPr>
          <p:cNvPr id="1684486" name="Text Box 6"/>
          <p:cNvSpPr txBox="1">
            <a:spLocks noChangeArrowheads="1"/>
          </p:cNvSpPr>
          <p:nvPr/>
        </p:nvSpPr>
        <p:spPr bwMode="auto">
          <a:xfrm>
            <a:off x="585788" y="2565400"/>
            <a:ext cx="9469437" cy="641350"/>
          </a:xfrm>
          <a:prstGeom prst="rect">
            <a:avLst/>
          </a:prstGeom>
          <a:noFill/>
          <a:ln w="9525">
            <a:noFill/>
            <a:miter lim="800000"/>
            <a:headEnd/>
            <a:tailEnd/>
          </a:ln>
          <a:effectLst/>
        </p:spPr>
        <p:txBody>
          <a:bodyPr>
            <a:spAutoFit/>
          </a:bodyPr>
          <a:lstStyle/>
          <a:p>
            <a:pPr>
              <a:spcBef>
                <a:spcPct val="50000"/>
              </a:spcBef>
            </a:pPr>
            <a:r>
              <a:rPr lang="es-MX" sz="3600" b="1">
                <a:solidFill>
                  <a:srgbClr val="EA1B16"/>
                </a:solidFill>
                <a:latin typeface="Arial Black" pitchFamily="34" charset="0"/>
              </a:rPr>
              <a:t>Daño</a:t>
            </a:r>
            <a:r>
              <a:rPr lang="es-MX" sz="3600" b="1">
                <a:latin typeface="Arial Black" pitchFamily="34" charset="0"/>
              </a:rPr>
              <a:t> </a:t>
            </a:r>
            <a:r>
              <a:rPr lang="es-MX" sz="3600" b="1">
                <a:solidFill>
                  <a:schemeClr val="accent2"/>
                </a:solidFill>
              </a:rPr>
              <a:t>a los recursos de la empresa.</a:t>
            </a:r>
            <a:endParaRPr lang="es-ES" sz="3600" b="1">
              <a:solidFill>
                <a:schemeClr val="accent2"/>
              </a:solidFill>
            </a:endParaRPr>
          </a:p>
        </p:txBody>
      </p:sp>
      <p:sp>
        <p:nvSpPr>
          <p:cNvPr id="1684487" name="Text Box 7"/>
          <p:cNvSpPr txBox="1">
            <a:spLocks noChangeArrowheads="1"/>
          </p:cNvSpPr>
          <p:nvPr/>
        </p:nvSpPr>
        <p:spPr bwMode="auto">
          <a:xfrm>
            <a:off x="598488" y="4076700"/>
            <a:ext cx="5543550" cy="641350"/>
          </a:xfrm>
          <a:prstGeom prst="rect">
            <a:avLst/>
          </a:prstGeom>
          <a:noFill/>
          <a:ln w="9525">
            <a:noFill/>
            <a:miter lim="800000"/>
            <a:headEnd/>
            <a:tailEnd/>
          </a:ln>
          <a:effectLst/>
        </p:spPr>
        <p:txBody>
          <a:bodyPr>
            <a:spAutoFit/>
          </a:bodyPr>
          <a:lstStyle/>
          <a:p>
            <a:pPr>
              <a:spcBef>
                <a:spcPct val="50000"/>
              </a:spcBef>
            </a:pPr>
            <a:r>
              <a:rPr lang="es-MX" sz="3600" b="1">
                <a:solidFill>
                  <a:srgbClr val="EA1B16"/>
                </a:solidFill>
                <a:latin typeface="Arial Black" pitchFamily="34" charset="0"/>
              </a:rPr>
              <a:t>Daño</a:t>
            </a:r>
            <a:r>
              <a:rPr lang="es-MX" sz="3600" b="1">
                <a:solidFill>
                  <a:srgbClr val="CC0000"/>
                </a:solidFill>
                <a:latin typeface="Arial Black" pitchFamily="34" charset="0"/>
              </a:rPr>
              <a:t> </a:t>
            </a:r>
            <a:r>
              <a:rPr lang="es-MX" sz="3600" b="1">
                <a:solidFill>
                  <a:schemeClr val="accent2"/>
                </a:solidFill>
              </a:rPr>
              <a:t>económico.</a:t>
            </a:r>
            <a:endParaRPr lang="es-ES" sz="3600" b="1">
              <a:solidFill>
                <a:schemeClr val="accent2"/>
              </a:solidFill>
            </a:endParaRPr>
          </a:p>
        </p:txBody>
      </p:sp>
      <p:sp>
        <p:nvSpPr>
          <p:cNvPr id="1684488" name="Text Box 8"/>
          <p:cNvSpPr txBox="1">
            <a:spLocks noChangeArrowheads="1"/>
          </p:cNvSpPr>
          <p:nvPr/>
        </p:nvSpPr>
        <p:spPr bwMode="auto">
          <a:xfrm>
            <a:off x="547688" y="5516563"/>
            <a:ext cx="8424862" cy="641350"/>
          </a:xfrm>
          <a:prstGeom prst="rect">
            <a:avLst/>
          </a:prstGeom>
          <a:noFill/>
          <a:ln w="9525">
            <a:noFill/>
            <a:miter lim="800000"/>
            <a:headEnd/>
            <a:tailEnd/>
          </a:ln>
          <a:effectLst/>
        </p:spPr>
        <p:txBody>
          <a:bodyPr>
            <a:spAutoFit/>
          </a:bodyPr>
          <a:lstStyle/>
          <a:p>
            <a:pPr>
              <a:spcBef>
                <a:spcPct val="50000"/>
              </a:spcBef>
            </a:pPr>
            <a:r>
              <a:rPr lang="es-MX" sz="3600" b="1">
                <a:solidFill>
                  <a:srgbClr val="EA1B16"/>
                </a:solidFill>
                <a:latin typeface="Arial Black" pitchFamily="34" charset="0"/>
              </a:rPr>
              <a:t>Daño</a:t>
            </a:r>
            <a:r>
              <a:rPr lang="es-MX" sz="3600" b="1">
                <a:latin typeface="Arial Black" pitchFamily="34" charset="0"/>
              </a:rPr>
              <a:t> </a:t>
            </a:r>
            <a:r>
              <a:rPr lang="es-MX" sz="3600" b="1">
                <a:solidFill>
                  <a:schemeClr val="accent2"/>
                </a:solidFill>
              </a:rPr>
              <a:t>a la imagen de la empresa.</a:t>
            </a:r>
            <a:r>
              <a:rPr lang="es-MX">
                <a:solidFill>
                  <a:srgbClr val="EA1B16"/>
                </a:solidFill>
              </a:rPr>
              <a:t> </a:t>
            </a:r>
            <a:endParaRPr lang="es-ES">
              <a:solidFill>
                <a:srgbClr val="EA1B16"/>
              </a:solidFill>
            </a:endParaRPr>
          </a:p>
        </p:txBody>
      </p:sp>
      <p:sp>
        <p:nvSpPr>
          <p:cNvPr id="1684489" name="AutoShape 9"/>
          <p:cNvSpPr>
            <a:spLocks noChangeArrowheads="1"/>
          </p:cNvSpPr>
          <p:nvPr/>
        </p:nvSpPr>
        <p:spPr bwMode="auto">
          <a:xfrm>
            <a:off x="2555875" y="3284538"/>
            <a:ext cx="1152525" cy="792162"/>
          </a:xfrm>
          <a:prstGeom prst="downArrow">
            <a:avLst>
              <a:gd name="adj1" fmla="val 50000"/>
              <a:gd name="adj2" fmla="val 25000"/>
            </a:avLst>
          </a:prstGeom>
          <a:solidFill>
            <a:schemeClr val="accent2"/>
          </a:solidFill>
          <a:ln w="9525">
            <a:noFill/>
            <a:miter lim="800000"/>
            <a:headEnd/>
            <a:tailEnd/>
          </a:ln>
          <a:effectLst/>
        </p:spPr>
        <p:txBody>
          <a:bodyPr wrap="none" anchor="ctr"/>
          <a:lstStyle/>
          <a:p>
            <a:endParaRPr lang="es-CL"/>
          </a:p>
        </p:txBody>
      </p:sp>
      <p:sp>
        <p:nvSpPr>
          <p:cNvPr id="1684490" name="AutoShape 10"/>
          <p:cNvSpPr>
            <a:spLocks noChangeArrowheads="1"/>
          </p:cNvSpPr>
          <p:nvPr/>
        </p:nvSpPr>
        <p:spPr bwMode="auto">
          <a:xfrm>
            <a:off x="2555875" y="4724400"/>
            <a:ext cx="1152525" cy="792163"/>
          </a:xfrm>
          <a:prstGeom prst="downArrow">
            <a:avLst>
              <a:gd name="adj1" fmla="val 50000"/>
              <a:gd name="adj2" fmla="val 25000"/>
            </a:avLst>
          </a:prstGeom>
          <a:solidFill>
            <a:schemeClr val="accent2"/>
          </a:solidFill>
          <a:ln w="9525">
            <a:noFill/>
            <a:miter lim="800000"/>
            <a:headEnd/>
            <a:tailEnd/>
          </a:ln>
          <a:effectLst/>
        </p:spPr>
        <p:txBody>
          <a:bodyPr wrap="none" anchor="ctr"/>
          <a:lstStyle/>
          <a:p>
            <a:endParaRPr lang="es-CL"/>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5506" name="Rectangle 2"/>
          <p:cNvSpPr>
            <a:spLocks noChangeArrowheads="1"/>
          </p:cNvSpPr>
          <p:nvPr/>
        </p:nvSpPr>
        <p:spPr bwMode="auto">
          <a:xfrm>
            <a:off x="3222625" y="1052513"/>
            <a:ext cx="2624138" cy="431800"/>
          </a:xfrm>
          <a:prstGeom prst="rect">
            <a:avLst/>
          </a:prstGeom>
          <a:noFill/>
          <a:ln w="9525">
            <a:noFill/>
            <a:miter lim="800000"/>
            <a:headEnd/>
            <a:tailEnd/>
          </a:ln>
          <a:effectLst/>
        </p:spPr>
        <p:txBody>
          <a:bodyPr wrap="none" anchor="ctr"/>
          <a:lstStyle/>
          <a:p>
            <a:endParaRPr lang="es-CL"/>
          </a:p>
        </p:txBody>
      </p:sp>
      <p:sp>
        <p:nvSpPr>
          <p:cNvPr id="1685507" name="Rectangle 3"/>
          <p:cNvSpPr>
            <a:spLocks noChangeArrowheads="1"/>
          </p:cNvSpPr>
          <p:nvPr/>
        </p:nvSpPr>
        <p:spPr bwMode="auto">
          <a:xfrm>
            <a:off x="3228975" y="3005138"/>
            <a:ext cx="2622550" cy="366712"/>
          </a:xfrm>
          <a:prstGeom prst="rect">
            <a:avLst/>
          </a:prstGeom>
          <a:noFill/>
          <a:ln w="9525">
            <a:noFill/>
            <a:miter lim="800000"/>
            <a:headEnd/>
            <a:tailEnd/>
          </a:ln>
          <a:effectLst/>
        </p:spPr>
        <p:txBody>
          <a:bodyPr wrap="none" anchor="ctr"/>
          <a:lstStyle/>
          <a:p>
            <a:endParaRPr lang="es-CL"/>
          </a:p>
        </p:txBody>
      </p:sp>
      <p:sp>
        <p:nvSpPr>
          <p:cNvPr id="1685508" name="Rectangle 4"/>
          <p:cNvSpPr>
            <a:spLocks noChangeArrowheads="1"/>
          </p:cNvSpPr>
          <p:nvPr/>
        </p:nvSpPr>
        <p:spPr bwMode="auto">
          <a:xfrm>
            <a:off x="3228975" y="4241800"/>
            <a:ext cx="2622550" cy="366713"/>
          </a:xfrm>
          <a:prstGeom prst="rect">
            <a:avLst/>
          </a:prstGeom>
          <a:noFill/>
          <a:ln w="9525">
            <a:noFill/>
            <a:miter lim="800000"/>
            <a:headEnd/>
            <a:tailEnd/>
          </a:ln>
          <a:effectLst/>
        </p:spPr>
        <p:txBody>
          <a:bodyPr wrap="none" anchor="ctr"/>
          <a:lstStyle/>
          <a:p>
            <a:endParaRPr lang="es-CL"/>
          </a:p>
        </p:txBody>
      </p:sp>
      <p:sp>
        <p:nvSpPr>
          <p:cNvPr id="1685509" name="Rectangle 5"/>
          <p:cNvSpPr>
            <a:spLocks noChangeArrowheads="1"/>
          </p:cNvSpPr>
          <p:nvPr/>
        </p:nvSpPr>
        <p:spPr bwMode="auto">
          <a:xfrm>
            <a:off x="3265488" y="4203700"/>
            <a:ext cx="2622550" cy="366713"/>
          </a:xfrm>
          <a:prstGeom prst="rect">
            <a:avLst/>
          </a:prstGeom>
          <a:noFill/>
          <a:ln w="9525">
            <a:noFill/>
            <a:miter lim="800000"/>
            <a:headEnd/>
            <a:tailEnd/>
          </a:ln>
          <a:effectLst/>
        </p:spPr>
        <p:txBody>
          <a:bodyPr wrap="none" anchor="ctr"/>
          <a:lstStyle/>
          <a:p>
            <a:endParaRPr lang="es-CL"/>
          </a:p>
        </p:txBody>
      </p:sp>
      <p:sp>
        <p:nvSpPr>
          <p:cNvPr id="1685510" name="Rectangle 6"/>
          <p:cNvSpPr>
            <a:spLocks noChangeArrowheads="1"/>
          </p:cNvSpPr>
          <p:nvPr/>
        </p:nvSpPr>
        <p:spPr bwMode="auto">
          <a:xfrm>
            <a:off x="3140075" y="642918"/>
            <a:ext cx="1762125" cy="365125"/>
          </a:xfrm>
          <a:prstGeom prst="rect">
            <a:avLst/>
          </a:prstGeom>
          <a:noFill/>
          <a:ln w="9525">
            <a:noFill/>
            <a:miter lim="800000"/>
            <a:headEnd/>
            <a:tailEnd/>
          </a:ln>
          <a:effectLst/>
        </p:spPr>
        <p:txBody>
          <a:bodyPr wrap="none" lIns="0" tIns="0" rIns="0" bIns="0">
            <a:spAutoFit/>
          </a:bodyPr>
          <a:lstStyle/>
          <a:p>
            <a:pPr algn="ctr"/>
            <a:r>
              <a:rPr lang="es-ES" sz="2400" dirty="0">
                <a:solidFill>
                  <a:srgbClr val="EA1B16"/>
                </a:solidFill>
              </a:rPr>
              <a:t>ACCIDENTE</a:t>
            </a:r>
          </a:p>
        </p:txBody>
      </p:sp>
      <p:sp>
        <p:nvSpPr>
          <p:cNvPr id="1685511" name="Rectangle 7"/>
          <p:cNvSpPr>
            <a:spLocks noChangeArrowheads="1"/>
          </p:cNvSpPr>
          <p:nvPr/>
        </p:nvSpPr>
        <p:spPr bwMode="auto">
          <a:xfrm>
            <a:off x="3132138" y="2357430"/>
            <a:ext cx="2016125" cy="365125"/>
          </a:xfrm>
          <a:prstGeom prst="rect">
            <a:avLst/>
          </a:prstGeom>
          <a:noFill/>
          <a:ln w="9525">
            <a:noFill/>
            <a:miter lim="800000"/>
            <a:headEnd/>
            <a:tailEnd/>
          </a:ln>
          <a:effectLst/>
        </p:spPr>
        <p:txBody>
          <a:bodyPr lIns="0" tIns="0" rIns="0" bIns="0">
            <a:spAutoFit/>
          </a:bodyPr>
          <a:lstStyle/>
          <a:p>
            <a:pPr algn="ctr"/>
            <a:r>
              <a:rPr lang="es-ES" sz="2400" dirty="0">
                <a:solidFill>
                  <a:srgbClr val="EA1B16"/>
                </a:solidFill>
              </a:rPr>
              <a:t>INCIDENTE</a:t>
            </a:r>
          </a:p>
        </p:txBody>
      </p:sp>
      <p:sp>
        <p:nvSpPr>
          <p:cNvPr id="1685512" name="Rectangle 8"/>
          <p:cNvSpPr>
            <a:spLocks noChangeArrowheads="1"/>
          </p:cNvSpPr>
          <p:nvPr/>
        </p:nvSpPr>
        <p:spPr bwMode="auto">
          <a:xfrm>
            <a:off x="2771775" y="4214818"/>
            <a:ext cx="2778125" cy="365125"/>
          </a:xfrm>
          <a:prstGeom prst="rect">
            <a:avLst/>
          </a:prstGeom>
          <a:noFill/>
          <a:ln w="9525">
            <a:noFill/>
            <a:miter lim="800000"/>
            <a:headEnd/>
            <a:tailEnd/>
          </a:ln>
          <a:effectLst/>
        </p:spPr>
        <p:txBody>
          <a:bodyPr wrap="none" lIns="0" tIns="0" rIns="0" bIns="0">
            <a:spAutoFit/>
          </a:bodyPr>
          <a:lstStyle/>
          <a:p>
            <a:pPr algn="ctr"/>
            <a:r>
              <a:rPr lang="es-ES" sz="2400" dirty="0">
                <a:solidFill>
                  <a:srgbClr val="EA1B16"/>
                </a:solidFill>
              </a:rPr>
              <a:t>CUASI ACCIDENTE</a:t>
            </a:r>
          </a:p>
        </p:txBody>
      </p:sp>
      <p:sp>
        <p:nvSpPr>
          <p:cNvPr id="1685513" name="Rectangle 9"/>
          <p:cNvSpPr>
            <a:spLocks noChangeArrowheads="1"/>
          </p:cNvSpPr>
          <p:nvPr/>
        </p:nvSpPr>
        <p:spPr bwMode="auto">
          <a:xfrm>
            <a:off x="1487488" y="2565398"/>
            <a:ext cx="6165850" cy="577850"/>
          </a:xfrm>
          <a:prstGeom prst="rect">
            <a:avLst/>
          </a:prstGeom>
          <a:noFill/>
          <a:ln w="9525">
            <a:noFill/>
            <a:miter lim="800000"/>
            <a:headEnd/>
            <a:tailEnd/>
          </a:ln>
          <a:effectLst/>
        </p:spPr>
        <p:txBody>
          <a:bodyPr wrap="none" anchor="ctr"/>
          <a:lstStyle/>
          <a:p>
            <a:endParaRPr lang="es-CL"/>
          </a:p>
        </p:txBody>
      </p:sp>
      <p:sp>
        <p:nvSpPr>
          <p:cNvPr id="1685514" name="Rectangle 10"/>
          <p:cNvSpPr>
            <a:spLocks noChangeArrowheads="1"/>
          </p:cNvSpPr>
          <p:nvPr/>
        </p:nvSpPr>
        <p:spPr bwMode="auto">
          <a:xfrm>
            <a:off x="1457325" y="3460750"/>
            <a:ext cx="6165850" cy="552450"/>
          </a:xfrm>
          <a:prstGeom prst="rect">
            <a:avLst/>
          </a:prstGeom>
          <a:noFill/>
          <a:ln w="9525">
            <a:noFill/>
            <a:miter lim="800000"/>
            <a:headEnd/>
            <a:tailEnd/>
          </a:ln>
          <a:effectLst/>
        </p:spPr>
        <p:txBody>
          <a:bodyPr wrap="none" anchor="ctr"/>
          <a:lstStyle/>
          <a:p>
            <a:endParaRPr lang="es-CL"/>
          </a:p>
        </p:txBody>
      </p:sp>
      <p:sp>
        <p:nvSpPr>
          <p:cNvPr id="1685515" name="Rectangle 11"/>
          <p:cNvSpPr>
            <a:spLocks noChangeArrowheads="1"/>
          </p:cNvSpPr>
          <p:nvPr/>
        </p:nvSpPr>
        <p:spPr bwMode="auto">
          <a:xfrm>
            <a:off x="1493838" y="3424238"/>
            <a:ext cx="6165850" cy="554037"/>
          </a:xfrm>
          <a:prstGeom prst="rect">
            <a:avLst/>
          </a:prstGeom>
          <a:noFill/>
          <a:ln w="9525">
            <a:noFill/>
            <a:miter lim="800000"/>
            <a:headEnd/>
            <a:tailEnd/>
          </a:ln>
          <a:effectLst/>
        </p:spPr>
        <p:txBody>
          <a:bodyPr wrap="none" anchor="ctr"/>
          <a:lstStyle/>
          <a:p>
            <a:endParaRPr lang="es-CL"/>
          </a:p>
        </p:txBody>
      </p:sp>
      <p:grpSp>
        <p:nvGrpSpPr>
          <p:cNvPr id="2" name="Group 12"/>
          <p:cNvGrpSpPr>
            <a:grpSpLocks/>
          </p:cNvGrpSpPr>
          <p:nvPr/>
        </p:nvGrpSpPr>
        <p:grpSpPr bwMode="auto">
          <a:xfrm>
            <a:off x="1644650" y="2273300"/>
            <a:ext cx="107950" cy="144463"/>
            <a:chOff x="1036" y="1432"/>
            <a:chExt cx="68" cy="91"/>
          </a:xfrm>
        </p:grpSpPr>
        <p:sp>
          <p:nvSpPr>
            <p:cNvPr id="1685517" name="Freeform 13"/>
            <p:cNvSpPr>
              <a:spLocks/>
            </p:cNvSpPr>
            <p:nvPr/>
          </p:nvSpPr>
          <p:spPr bwMode="auto">
            <a:xfrm>
              <a:off x="1036" y="1445"/>
              <a:ext cx="68" cy="78"/>
            </a:xfrm>
            <a:custGeom>
              <a:avLst/>
              <a:gdLst/>
              <a:ahLst/>
              <a:cxnLst>
                <a:cxn ang="0">
                  <a:pos x="34" y="0"/>
                </a:cxn>
                <a:cxn ang="0">
                  <a:pos x="67" y="38"/>
                </a:cxn>
                <a:cxn ang="0">
                  <a:pos x="34" y="77"/>
                </a:cxn>
                <a:cxn ang="0">
                  <a:pos x="0" y="38"/>
                </a:cxn>
                <a:cxn ang="0">
                  <a:pos x="34" y="0"/>
                </a:cxn>
              </a:cxnLst>
              <a:rect l="0" t="0" r="r" b="b"/>
              <a:pathLst>
                <a:path w="68" h="78">
                  <a:moveTo>
                    <a:pt x="34" y="0"/>
                  </a:moveTo>
                  <a:lnTo>
                    <a:pt x="67" y="38"/>
                  </a:lnTo>
                  <a:lnTo>
                    <a:pt x="34" y="77"/>
                  </a:lnTo>
                  <a:lnTo>
                    <a:pt x="0" y="38"/>
                  </a:lnTo>
                  <a:lnTo>
                    <a:pt x="34" y="0"/>
                  </a:lnTo>
                </a:path>
              </a:pathLst>
            </a:custGeom>
            <a:noFill/>
            <a:ln w="9525" cap="rnd">
              <a:noFill/>
              <a:round/>
              <a:headEnd type="none" w="sm" len="sm"/>
              <a:tailEnd type="none" w="sm" len="sm"/>
            </a:ln>
            <a:effectLst/>
          </p:spPr>
          <p:txBody>
            <a:bodyPr/>
            <a:lstStyle/>
            <a:p>
              <a:endParaRPr lang="es-CL"/>
            </a:p>
          </p:txBody>
        </p:sp>
        <p:sp>
          <p:nvSpPr>
            <p:cNvPr id="1685518" name="Freeform 14"/>
            <p:cNvSpPr>
              <a:spLocks/>
            </p:cNvSpPr>
            <p:nvPr/>
          </p:nvSpPr>
          <p:spPr bwMode="auto">
            <a:xfrm>
              <a:off x="1036" y="1432"/>
              <a:ext cx="68" cy="79"/>
            </a:xfrm>
            <a:custGeom>
              <a:avLst/>
              <a:gdLst/>
              <a:ahLst/>
              <a:cxnLst>
                <a:cxn ang="0">
                  <a:pos x="34" y="0"/>
                </a:cxn>
                <a:cxn ang="0">
                  <a:pos x="67" y="39"/>
                </a:cxn>
                <a:cxn ang="0">
                  <a:pos x="34" y="78"/>
                </a:cxn>
                <a:cxn ang="0">
                  <a:pos x="0" y="39"/>
                </a:cxn>
                <a:cxn ang="0">
                  <a:pos x="34" y="0"/>
                </a:cxn>
              </a:cxnLst>
              <a:rect l="0" t="0" r="r" b="b"/>
              <a:pathLst>
                <a:path w="68" h="79">
                  <a:moveTo>
                    <a:pt x="34" y="0"/>
                  </a:moveTo>
                  <a:lnTo>
                    <a:pt x="67" y="39"/>
                  </a:lnTo>
                  <a:lnTo>
                    <a:pt x="34" y="78"/>
                  </a:lnTo>
                  <a:lnTo>
                    <a:pt x="0" y="39"/>
                  </a:lnTo>
                  <a:lnTo>
                    <a:pt x="34" y="0"/>
                  </a:lnTo>
                </a:path>
              </a:pathLst>
            </a:custGeom>
            <a:noFill/>
            <a:ln w="9525" cap="rnd">
              <a:noFill/>
              <a:round/>
              <a:headEnd type="none" w="sm" len="sm"/>
              <a:tailEnd type="none" w="sm" len="sm"/>
            </a:ln>
            <a:effectLst/>
          </p:spPr>
          <p:txBody>
            <a:bodyPr/>
            <a:lstStyle/>
            <a:p>
              <a:endParaRPr lang="es-CL"/>
            </a:p>
          </p:txBody>
        </p:sp>
      </p:grpSp>
      <p:sp>
        <p:nvSpPr>
          <p:cNvPr id="1685519" name="Rectangle 15"/>
          <p:cNvSpPr>
            <a:spLocks noChangeArrowheads="1"/>
          </p:cNvSpPr>
          <p:nvPr/>
        </p:nvSpPr>
        <p:spPr bwMode="auto">
          <a:xfrm>
            <a:off x="361980" y="1428736"/>
            <a:ext cx="8496300" cy="1108638"/>
          </a:xfrm>
          <a:prstGeom prst="rect">
            <a:avLst/>
          </a:prstGeom>
          <a:noFill/>
          <a:ln w="9525">
            <a:noFill/>
            <a:miter lim="800000"/>
            <a:headEnd/>
            <a:tailEnd/>
          </a:ln>
          <a:effectLst/>
        </p:spPr>
        <p:txBody>
          <a:bodyPr lIns="92075" tIns="46038" rIns="92075" bIns="46038">
            <a:spAutoFit/>
          </a:bodyPr>
          <a:lstStyle/>
          <a:p>
            <a:pPr eaLnBrk="0" hangingPunct="0"/>
            <a:r>
              <a:rPr lang="es-ES" sz="2200" dirty="0">
                <a:solidFill>
                  <a:schemeClr val="accent2"/>
                </a:solidFill>
              </a:rPr>
              <a:t>Todo acontecimiento no deseado ni controlado, que resulta, en daños a las personas y/o a la propiedad y pérdidas en los procesos.</a:t>
            </a:r>
          </a:p>
        </p:txBody>
      </p:sp>
      <p:sp>
        <p:nvSpPr>
          <p:cNvPr id="1685520" name="Rectangle 16"/>
          <p:cNvSpPr>
            <a:spLocks noChangeArrowheads="1"/>
          </p:cNvSpPr>
          <p:nvPr/>
        </p:nvSpPr>
        <p:spPr bwMode="auto">
          <a:xfrm>
            <a:off x="304800" y="3357562"/>
            <a:ext cx="8748713" cy="1108638"/>
          </a:xfrm>
          <a:prstGeom prst="rect">
            <a:avLst/>
          </a:prstGeom>
          <a:noFill/>
          <a:ln w="9525">
            <a:noFill/>
            <a:miter lim="800000"/>
            <a:headEnd/>
            <a:tailEnd/>
          </a:ln>
          <a:effectLst/>
        </p:spPr>
        <p:txBody>
          <a:bodyPr lIns="92075" tIns="46038" rIns="92075" bIns="46038">
            <a:spAutoFit/>
          </a:bodyPr>
          <a:lstStyle/>
          <a:p>
            <a:pPr eaLnBrk="0" hangingPunct="0"/>
            <a:r>
              <a:rPr lang="es-ES" sz="2200" dirty="0">
                <a:solidFill>
                  <a:schemeClr val="accent2"/>
                </a:solidFill>
              </a:rPr>
              <a:t>Hecho no deseado ni controlado, que puede o no, resultar en daños a las personas y/o a la propiedad y pérdidas en los procesos.</a:t>
            </a:r>
          </a:p>
        </p:txBody>
      </p:sp>
      <p:sp>
        <p:nvSpPr>
          <p:cNvPr id="1685521" name="Rectangle 17"/>
          <p:cNvSpPr>
            <a:spLocks noChangeArrowheads="1"/>
          </p:cNvSpPr>
          <p:nvPr/>
        </p:nvSpPr>
        <p:spPr bwMode="auto">
          <a:xfrm>
            <a:off x="292100" y="5320758"/>
            <a:ext cx="8532813" cy="1108638"/>
          </a:xfrm>
          <a:prstGeom prst="rect">
            <a:avLst/>
          </a:prstGeom>
          <a:noFill/>
          <a:ln w="9525">
            <a:noFill/>
            <a:miter lim="800000"/>
            <a:headEnd/>
            <a:tailEnd/>
          </a:ln>
          <a:effectLst/>
        </p:spPr>
        <p:txBody>
          <a:bodyPr lIns="92075" tIns="46038" rIns="92075" bIns="46038">
            <a:spAutoFit/>
          </a:bodyPr>
          <a:lstStyle/>
          <a:p>
            <a:pPr eaLnBrk="0" hangingPunct="0"/>
            <a:r>
              <a:rPr lang="es-ES" sz="2200" dirty="0">
                <a:solidFill>
                  <a:schemeClr val="accent2"/>
                </a:solidFill>
              </a:rPr>
              <a:t>Evento no deseado ni controlado, que en circunstancias un poco diferentes, habría resultado en daños a las personas y/o a la propiedad y pérdidas en los procesos.</a:t>
            </a:r>
          </a:p>
        </p:txBody>
      </p:sp>
      <p:sp>
        <p:nvSpPr>
          <p:cNvPr id="1685522" name="AutoShape 18"/>
          <p:cNvSpPr>
            <a:spLocks noChangeArrowheads="1"/>
          </p:cNvSpPr>
          <p:nvPr/>
        </p:nvSpPr>
        <p:spPr bwMode="auto">
          <a:xfrm>
            <a:off x="3643306" y="1071546"/>
            <a:ext cx="719138" cy="360362"/>
          </a:xfrm>
          <a:prstGeom prst="downArrow">
            <a:avLst>
              <a:gd name="adj1" fmla="val 50000"/>
              <a:gd name="adj2" fmla="val 25000"/>
            </a:avLst>
          </a:prstGeom>
          <a:solidFill>
            <a:schemeClr val="accent2"/>
          </a:solidFill>
          <a:ln w="9525">
            <a:noFill/>
            <a:miter lim="800000"/>
            <a:headEnd/>
            <a:tailEnd/>
          </a:ln>
          <a:effectLst/>
        </p:spPr>
        <p:txBody>
          <a:bodyPr wrap="none" anchor="ctr"/>
          <a:lstStyle/>
          <a:p>
            <a:pPr algn="ctr"/>
            <a:endParaRPr lang="es-ES">
              <a:solidFill>
                <a:srgbClr val="FF0000"/>
              </a:solidFill>
            </a:endParaRPr>
          </a:p>
        </p:txBody>
      </p:sp>
      <p:sp>
        <p:nvSpPr>
          <p:cNvPr id="1685523" name="AutoShape 19"/>
          <p:cNvSpPr>
            <a:spLocks noChangeArrowheads="1"/>
          </p:cNvSpPr>
          <p:nvPr/>
        </p:nvSpPr>
        <p:spPr bwMode="auto">
          <a:xfrm>
            <a:off x="3708400" y="2857496"/>
            <a:ext cx="719138" cy="431800"/>
          </a:xfrm>
          <a:prstGeom prst="downArrow">
            <a:avLst>
              <a:gd name="adj1" fmla="val 50000"/>
              <a:gd name="adj2" fmla="val 25000"/>
            </a:avLst>
          </a:prstGeom>
          <a:solidFill>
            <a:schemeClr val="accent2"/>
          </a:solidFill>
          <a:ln w="9525">
            <a:noFill/>
            <a:miter lim="800000"/>
            <a:headEnd/>
            <a:tailEnd/>
          </a:ln>
          <a:effectLst/>
        </p:spPr>
        <p:txBody>
          <a:bodyPr wrap="none" anchor="ctr"/>
          <a:lstStyle/>
          <a:p>
            <a:endParaRPr lang="es-CL"/>
          </a:p>
        </p:txBody>
      </p:sp>
      <p:sp>
        <p:nvSpPr>
          <p:cNvPr id="1685524" name="AutoShape 20"/>
          <p:cNvSpPr>
            <a:spLocks noChangeArrowheads="1"/>
          </p:cNvSpPr>
          <p:nvPr/>
        </p:nvSpPr>
        <p:spPr bwMode="auto">
          <a:xfrm>
            <a:off x="3708399" y="4643446"/>
            <a:ext cx="720725" cy="503238"/>
          </a:xfrm>
          <a:prstGeom prst="downArrow">
            <a:avLst>
              <a:gd name="adj1" fmla="val 50000"/>
              <a:gd name="adj2" fmla="val 25000"/>
            </a:avLst>
          </a:prstGeom>
          <a:solidFill>
            <a:schemeClr val="accent2"/>
          </a:solidFill>
          <a:ln w="9525">
            <a:noFill/>
            <a:miter lim="800000"/>
            <a:headEnd/>
            <a:tailEnd/>
          </a:ln>
          <a:effectLst/>
        </p:spPr>
        <p:txBody>
          <a:bodyPr wrap="none" anchor="ctr"/>
          <a:lstStyle/>
          <a:p>
            <a:endParaRPr lang="es-CL"/>
          </a:p>
        </p:txBody>
      </p:sp>
      <p:sp>
        <p:nvSpPr>
          <p:cNvPr id="1685526" name="Text Box 22"/>
          <p:cNvSpPr txBox="1">
            <a:spLocks noChangeArrowheads="1"/>
          </p:cNvSpPr>
          <p:nvPr/>
        </p:nvSpPr>
        <p:spPr bwMode="auto">
          <a:xfrm>
            <a:off x="142844" y="142852"/>
            <a:ext cx="4200525" cy="579437"/>
          </a:xfrm>
          <a:prstGeom prst="rect">
            <a:avLst/>
          </a:prstGeom>
          <a:noFill/>
          <a:ln w="9525">
            <a:noFill/>
            <a:miter lim="800000"/>
            <a:headEnd/>
            <a:tailEnd/>
          </a:ln>
          <a:effectLst/>
        </p:spPr>
        <p:txBody>
          <a:bodyPr>
            <a:spAutoFit/>
          </a:bodyPr>
          <a:lstStyle/>
          <a:p>
            <a:r>
              <a:rPr lang="es-MX" sz="3200" b="1" dirty="0">
                <a:solidFill>
                  <a:schemeClr val="accent2"/>
                </a:solidFill>
              </a:rPr>
              <a:t>DEFINICIONES</a:t>
            </a:r>
            <a:endParaRPr lang="es-ES" sz="3200" b="1" dirty="0">
              <a:solidFill>
                <a:schemeClr val="accent2"/>
              </a:solidFill>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03350" y="981075"/>
            <a:ext cx="6072188" cy="515938"/>
            <a:chOff x="1027" y="630"/>
            <a:chExt cx="3682" cy="325"/>
          </a:xfrm>
        </p:grpSpPr>
        <p:sp>
          <p:nvSpPr>
            <p:cNvPr id="1687555" name="Rectangle 3"/>
            <p:cNvSpPr>
              <a:spLocks noChangeArrowheads="1"/>
            </p:cNvSpPr>
            <p:nvPr/>
          </p:nvSpPr>
          <p:spPr bwMode="auto">
            <a:xfrm>
              <a:off x="1058" y="662"/>
              <a:ext cx="3619" cy="258"/>
            </a:xfrm>
            <a:prstGeom prst="rect">
              <a:avLst/>
            </a:prstGeom>
            <a:noFill/>
            <a:ln w="9525">
              <a:noFill/>
              <a:miter lim="800000"/>
              <a:headEnd/>
              <a:tailEnd/>
            </a:ln>
            <a:effectLst/>
          </p:spPr>
          <p:txBody>
            <a:bodyPr wrap="none" anchor="ctr"/>
            <a:lstStyle/>
            <a:p>
              <a:endParaRPr lang="es-CL"/>
            </a:p>
          </p:txBody>
        </p:sp>
        <p:sp>
          <p:nvSpPr>
            <p:cNvPr id="1687556" name="Rectangle 4"/>
            <p:cNvSpPr>
              <a:spLocks noChangeArrowheads="1"/>
            </p:cNvSpPr>
            <p:nvPr/>
          </p:nvSpPr>
          <p:spPr bwMode="auto">
            <a:xfrm>
              <a:off x="1058" y="662"/>
              <a:ext cx="3619" cy="258"/>
            </a:xfrm>
            <a:prstGeom prst="rect">
              <a:avLst/>
            </a:prstGeom>
            <a:noFill/>
            <a:ln w="9525">
              <a:noFill/>
              <a:miter lim="800000"/>
              <a:headEnd/>
              <a:tailEnd/>
            </a:ln>
            <a:effectLst/>
          </p:spPr>
          <p:txBody>
            <a:bodyPr wrap="none" anchor="ctr"/>
            <a:lstStyle/>
            <a:p>
              <a:endParaRPr lang="es-CL"/>
            </a:p>
          </p:txBody>
        </p:sp>
        <p:sp>
          <p:nvSpPr>
            <p:cNvPr id="1687557" name="Rectangle 5"/>
            <p:cNvSpPr>
              <a:spLocks noChangeArrowheads="1"/>
            </p:cNvSpPr>
            <p:nvPr/>
          </p:nvSpPr>
          <p:spPr bwMode="auto">
            <a:xfrm>
              <a:off x="1027" y="630"/>
              <a:ext cx="33" cy="324"/>
            </a:xfrm>
            <a:prstGeom prst="rect">
              <a:avLst/>
            </a:prstGeom>
            <a:noFill/>
            <a:ln w="9525">
              <a:noFill/>
              <a:miter lim="800000"/>
              <a:headEnd/>
              <a:tailEnd/>
            </a:ln>
            <a:effectLst/>
          </p:spPr>
          <p:txBody>
            <a:bodyPr wrap="none" anchor="ctr"/>
            <a:lstStyle/>
            <a:p>
              <a:endParaRPr lang="es-CL"/>
            </a:p>
          </p:txBody>
        </p:sp>
        <p:sp>
          <p:nvSpPr>
            <p:cNvPr id="1687558" name="Rectangle 6"/>
            <p:cNvSpPr>
              <a:spLocks noChangeArrowheads="1"/>
            </p:cNvSpPr>
            <p:nvPr/>
          </p:nvSpPr>
          <p:spPr bwMode="auto">
            <a:xfrm>
              <a:off x="1027" y="630"/>
              <a:ext cx="33" cy="324"/>
            </a:xfrm>
            <a:prstGeom prst="rect">
              <a:avLst/>
            </a:prstGeom>
            <a:noFill/>
            <a:ln w="9525">
              <a:noFill/>
              <a:miter lim="800000"/>
              <a:headEnd/>
              <a:tailEnd/>
            </a:ln>
            <a:effectLst/>
          </p:spPr>
          <p:txBody>
            <a:bodyPr wrap="none" anchor="ctr"/>
            <a:lstStyle/>
            <a:p>
              <a:endParaRPr lang="es-CL"/>
            </a:p>
          </p:txBody>
        </p:sp>
        <p:sp>
          <p:nvSpPr>
            <p:cNvPr id="1687559" name="Rectangle 7"/>
            <p:cNvSpPr>
              <a:spLocks noChangeArrowheads="1"/>
            </p:cNvSpPr>
            <p:nvPr/>
          </p:nvSpPr>
          <p:spPr bwMode="auto">
            <a:xfrm>
              <a:off x="4675" y="630"/>
              <a:ext cx="31" cy="324"/>
            </a:xfrm>
            <a:prstGeom prst="rect">
              <a:avLst/>
            </a:prstGeom>
            <a:noFill/>
            <a:ln w="9525">
              <a:noFill/>
              <a:miter lim="800000"/>
              <a:headEnd/>
              <a:tailEnd/>
            </a:ln>
            <a:effectLst/>
          </p:spPr>
          <p:txBody>
            <a:bodyPr wrap="none" anchor="ctr"/>
            <a:lstStyle/>
            <a:p>
              <a:endParaRPr lang="es-CL"/>
            </a:p>
          </p:txBody>
        </p:sp>
        <p:sp>
          <p:nvSpPr>
            <p:cNvPr id="1687560" name="Rectangle 8"/>
            <p:cNvSpPr>
              <a:spLocks noChangeArrowheads="1"/>
            </p:cNvSpPr>
            <p:nvPr/>
          </p:nvSpPr>
          <p:spPr bwMode="auto">
            <a:xfrm>
              <a:off x="4675" y="630"/>
              <a:ext cx="31" cy="324"/>
            </a:xfrm>
            <a:prstGeom prst="rect">
              <a:avLst/>
            </a:prstGeom>
            <a:noFill/>
            <a:ln w="9525">
              <a:noFill/>
              <a:miter lim="800000"/>
              <a:headEnd/>
              <a:tailEnd/>
            </a:ln>
            <a:effectLst/>
          </p:spPr>
          <p:txBody>
            <a:bodyPr wrap="none" anchor="ctr"/>
            <a:lstStyle/>
            <a:p>
              <a:endParaRPr lang="es-CL"/>
            </a:p>
          </p:txBody>
        </p:sp>
        <p:sp>
          <p:nvSpPr>
            <p:cNvPr id="1687561" name="Freeform 9"/>
            <p:cNvSpPr>
              <a:spLocks/>
            </p:cNvSpPr>
            <p:nvPr/>
          </p:nvSpPr>
          <p:spPr bwMode="auto">
            <a:xfrm>
              <a:off x="1027" y="630"/>
              <a:ext cx="3682" cy="33"/>
            </a:xfrm>
            <a:custGeom>
              <a:avLst/>
              <a:gdLst/>
              <a:ahLst/>
              <a:cxnLst>
                <a:cxn ang="0">
                  <a:pos x="33" y="32"/>
                </a:cxn>
                <a:cxn ang="0">
                  <a:pos x="3648" y="32"/>
                </a:cxn>
                <a:cxn ang="0">
                  <a:pos x="3681" y="0"/>
                </a:cxn>
                <a:cxn ang="0">
                  <a:pos x="0" y="0"/>
                </a:cxn>
                <a:cxn ang="0">
                  <a:pos x="33" y="32"/>
                </a:cxn>
              </a:cxnLst>
              <a:rect l="0" t="0" r="r" b="b"/>
              <a:pathLst>
                <a:path w="3682" h="33">
                  <a:moveTo>
                    <a:pt x="33" y="32"/>
                  </a:moveTo>
                  <a:lnTo>
                    <a:pt x="3648" y="32"/>
                  </a:lnTo>
                  <a:lnTo>
                    <a:pt x="3681" y="0"/>
                  </a:lnTo>
                  <a:lnTo>
                    <a:pt x="0" y="0"/>
                  </a:lnTo>
                  <a:lnTo>
                    <a:pt x="33" y="32"/>
                  </a:lnTo>
                </a:path>
              </a:pathLst>
            </a:custGeom>
            <a:noFill/>
            <a:ln w="9525" cap="rnd">
              <a:noFill/>
              <a:round/>
              <a:headEnd type="none" w="sm" len="sm"/>
              <a:tailEnd type="none" w="sm" len="sm"/>
            </a:ln>
            <a:effectLst/>
          </p:spPr>
          <p:txBody>
            <a:bodyPr/>
            <a:lstStyle/>
            <a:p>
              <a:endParaRPr lang="es-CL"/>
            </a:p>
          </p:txBody>
        </p:sp>
        <p:sp>
          <p:nvSpPr>
            <p:cNvPr id="1687562" name="Freeform 10"/>
            <p:cNvSpPr>
              <a:spLocks/>
            </p:cNvSpPr>
            <p:nvPr/>
          </p:nvSpPr>
          <p:spPr bwMode="auto">
            <a:xfrm>
              <a:off x="1027" y="630"/>
              <a:ext cx="3682" cy="33"/>
            </a:xfrm>
            <a:custGeom>
              <a:avLst/>
              <a:gdLst/>
              <a:ahLst/>
              <a:cxnLst>
                <a:cxn ang="0">
                  <a:pos x="33" y="32"/>
                </a:cxn>
                <a:cxn ang="0">
                  <a:pos x="3648" y="32"/>
                </a:cxn>
                <a:cxn ang="0">
                  <a:pos x="3681" y="0"/>
                </a:cxn>
                <a:cxn ang="0">
                  <a:pos x="0" y="0"/>
                </a:cxn>
                <a:cxn ang="0">
                  <a:pos x="33" y="32"/>
                </a:cxn>
              </a:cxnLst>
              <a:rect l="0" t="0" r="r" b="b"/>
              <a:pathLst>
                <a:path w="3682" h="33">
                  <a:moveTo>
                    <a:pt x="33" y="32"/>
                  </a:moveTo>
                  <a:lnTo>
                    <a:pt x="3648" y="32"/>
                  </a:lnTo>
                  <a:lnTo>
                    <a:pt x="3681" y="0"/>
                  </a:lnTo>
                  <a:lnTo>
                    <a:pt x="0" y="0"/>
                  </a:lnTo>
                  <a:lnTo>
                    <a:pt x="33" y="32"/>
                  </a:lnTo>
                </a:path>
              </a:pathLst>
            </a:custGeom>
            <a:noFill/>
            <a:ln w="9525" cap="rnd">
              <a:noFill/>
              <a:round/>
              <a:headEnd type="none" w="sm" len="sm"/>
              <a:tailEnd type="none" w="sm" len="sm"/>
            </a:ln>
            <a:effectLst/>
          </p:spPr>
          <p:txBody>
            <a:bodyPr/>
            <a:lstStyle/>
            <a:p>
              <a:endParaRPr lang="es-CL"/>
            </a:p>
          </p:txBody>
        </p:sp>
        <p:sp>
          <p:nvSpPr>
            <p:cNvPr id="1687563" name="Freeform 11"/>
            <p:cNvSpPr>
              <a:spLocks/>
            </p:cNvSpPr>
            <p:nvPr/>
          </p:nvSpPr>
          <p:spPr bwMode="auto">
            <a:xfrm>
              <a:off x="1027" y="922"/>
              <a:ext cx="3682" cy="33"/>
            </a:xfrm>
            <a:custGeom>
              <a:avLst/>
              <a:gdLst/>
              <a:ahLst/>
              <a:cxnLst>
                <a:cxn ang="0">
                  <a:pos x="33" y="0"/>
                </a:cxn>
                <a:cxn ang="0">
                  <a:pos x="3648" y="0"/>
                </a:cxn>
                <a:cxn ang="0">
                  <a:pos x="3681" y="32"/>
                </a:cxn>
                <a:cxn ang="0">
                  <a:pos x="0" y="32"/>
                </a:cxn>
                <a:cxn ang="0">
                  <a:pos x="33" y="0"/>
                </a:cxn>
              </a:cxnLst>
              <a:rect l="0" t="0" r="r" b="b"/>
              <a:pathLst>
                <a:path w="3682" h="33">
                  <a:moveTo>
                    <a:pt x="33" y="0"/>
                  </a:moveTo>
                  <a:lnTo>
                    <a:pt x="3648" y="0"/>
                  </a:lnTo>
                  <a:lnTo>
                    <a:pt x="3681" y="32"/>
                  </a:lnTo>
                  <a:lnTo>
                    <a:pt x="0" y="32"/>
                  </a:lnTo>
                  <a:lnTo>
                    <a:pt x="33" y="0"/>
                  </a:lnTo>
                </a:path>
              </a:pathLst>
            </a:custGeom>
            <a:noFill/>
            <a:ln w="9525" cap="rnd">
              <a:noFill/>
              <a:round/>
              <a:headEnd type="none" w="sm" len="sm"/>
              <a:tailEnd type="none" w="sm" len="sm"/>
            </a:ln>
            <a:effectLst/>
          </p:spPr>
          <p:txBody>
            <a:bodyPr/>
            <a:lstStyle/>
            <a:p>
              <a:endParaRPr lang="es-CL"/>
            </a:p>
          </p:txBody>
        </p:sp>
        <p:sp>
          <p:nvSpPr>
            <p:cNvPr id="1687564" name="Freeform 12"/>
            <p:cNvSpPr>
              <a:spLocks/>
            </p:cNvSpPr>
            <p:nvPr/>
          </p:nvSpPr>
          <p:spPr bwMode="auto">
            <a:xfrm>
              <a:off x="1027" y="922"/>
              <a:ext cx="3682" cy="33"/>
            </a:xfrm>
            <a:custGeom>
              <a:avLst/>
              <a:gdLst/>
              <a:ahLst/>
              <a:cxnLst>
                <a:cxn ang="0">
                  <a:pos x="33" y="0"/>
                </a:cxn>
                <a:cxn ang="0">
                  <a:pos x="3648" y="0"/>
                </a:cxn>
                <a:cxn ang="0">
                  <a:pos x="3681" y="32"/>
                </a:cxn>
                <a:cxn ang="0">
                  <a:pos x="0" y="32"/>
                </a:cxn>
                <a:cxn ang="0">
                  <a:pos x="33" y="0"/>
                </a:cxn>
              </a:cxnLst>
              <a:rect l="0" t="0" r="r" b="b"/>
              <a:pathLst>
                <a:path w="3682" h="33">
                  <a:moveTo>
                    <a:pt x="33" y="0"/>
                  </a:moveTo>
                  <a:lnTo>
                    <a:pt x="3648" y="0"/>
                  </a:lnTo>
                  <a:lnTo>
                    <a:pt x="3681" y="32"/>
                  </a:lnTo>
                  <a:lnTo>
                    <a:pt x="0" y="32"/>
                  </a:lnTo>
                  <a:lnTo>
                    <a:pt x="33" y="0"/>
                  </a:lnTo>
                </a:path>
              </a:pathLst>
            </a:custGeom>
            <a:noFill/>
            <a:ln w="9525" cap="rnd">
              <a:noFill/>
              <a:round/>
              <a:headEnd type="none" w="sm" len="sm"/>
              <a:tailEnd type="none" w="sm" len="sm"/>
            </a:ln>
            <a:effectLst/>
          </p:spPr>
          <p:txBody>
            <a:bodyPr/>
            <a:lstStyle/>
            <a:p>
              <a:endParaRPr lang="es-CL"/>
            </a:p>
          </p:txBody>
        </p:sp>
      </p:grpSp>
      <p:sp>
        <p:nvSpPr>
          <p:cNvPr id="1687565" name="Rectangle 13"/>
          <p:cNvSpPr>
            <a:spLocks noChangeArrowheads="1"/>
          </p:cNvSpPr>
          <p:nvPr/>
        </p:nvSpPr>
        <p:spPr bwMode="auto">
          <a:xfrm>
            <a:off x="2662238" y="1752600"/>
            <a:ext cx="3735387" cy="382588"/>
          </a:xfrm>
          <a:prstGeom prst="rect">
            <a:avLst/>
          </a:prstGeom>
          <a:noFill/>
          <a:ln w="9525">
            <a:noFill/>
            <a:miter lim="800000"/>
            <a:headEnd/>
            <a:tailEnd/>
          </a:ln>
          <a:effectLst/>
        </p:spPr>
        <p:txBody>
          <a:bodyPr wrap="none" anchor="ctr"/>
          <a:lstStyle/>
          <a:p>
            <a:endParaRPr lang="es-CL"/>
          </a:p>
        </p:txBody>
      </p:sp>
      <p:sp>
        <p:nvSpPr>
          <p:cNvPr id="1687566" name="Rectangle 14"/>
          <p:cNvSpPr>
            <a:spLocks noChangeArrowheads="1"/>
          </p:cNvSpPr>
          <p:nvPr/>
        </p:nvSpPr>
        <p:spPr bwMode="auto">
          <a:xfrm>
            <a:off x="2698750" y="1716088"/>
            <a:ext cx="3735388" cy="384175"/>
          </a:xfrm>
          <a:prstGeom prst="rect">
            <a:avLst/>
          </a:prstGeom>
          <a:noFill/>
          <a:ln w="9525">
            <a:noFill/>
            <a:miter lim="800000"/>
            <a:headEnd/>
            <a:tailEnd/>
          </a:ln>
          <a:effectLst/>
        </p:spPr>
        <p:txBody>
          <a:bodyPr wrap="none" anchor="ctr"/>
          <a:lstStyle/>
          <a:p>
            <a:endParaRPr lang="es-CL"/>
          </a:p>
        </p:txBody>
      </p:sp>
      <p:sp>
        <p:nvSpPr>
          <p:cNvPr id="1687567" name="Rectangle 15"/>
          <p:cNvSpPr>
            <a:spLocks noChangeArrowheads="1"/>
          </p:cNvSpPr>
          <p:nvPr/>
        </p:nvSpPr>
        <p:spPr bwMode="auto">
          <a:xfrm>
            <a:off x="2654300" y="3616325"/>
            <a:ext cx="3733800" cy="384175"/>
          </a:xfrm>
          <a:prstGeom prst="rect">
            <a:avLst/>
          </a:prstGeom>
          <a:noFill/>
          <a:ln w="9525">
            <a:noFill/>
            <a:miter lim="800000"/>
            <a:headEnd/>
            <a:tailEnd/>
          </a:ln>
          <a:effectLst/>
        </p:spPr>
        <p:txBody>
          <a:bodyPr wrap="none" anchor="ctr"/>
          <a:lstStyle/>
          <a:p>
            <a:endParaRPr lang="es-CL"/>
          </a:p>
        </p:txBody>
      </p:sp>
      <p:sp>
        <p:nvSpPr>
          <p:cNvPr id="1687568" name="Rectangle 16"/>
          <p:cNvSpPr>
            <a:spLocks noChangeArrowheads="1"/>
          </p:cNvSpPr>
          <p:nvPr/>
        </p:nvSpPr>
        <p:spPr bwMode="auto">
          <a:xfrm>
            <a:off x="1663700" y="2324100"/>
            <a:ext cx="5867400" cy="1022350"/>
          </a:xfrm>
          <a:prstGeom prst="rect">
            <a:avLst/>
          </a:prstGeom>
          <a:noFill/>
          <a:ln w="9525">
            <a:noFill/>
            <a:miter lim="800000"/>
            <a:headEnd/>
            <a:tailEnd/>
          </a:ln>
          <a:effectLst/>
        </p:spPr>
        <p:txBody>
          <a:bodyPr wrap="none" anchor="ctr"/>
          <a:lstStyle/>
          <a:p>
            <a:endParaRPr lang="es-CL"/>
          </a:p>
        </p:txBody>
      </p:sp>
      <p:sp>
        <p:nvSpPr>
          <p:cNvPr id="1687569" name="Rectangle 17"/>
          <p:cNvSpPr>
            <a:spLocks noChangeArrowheads="1"/>
          </p:cNvSpPr>
          <p:nvPr/>
        </p:nvSpPr>
        <p:spPr bwMode="auto">
          <a:xfrm>
            <a:off x="1700213" y="2287588"/>
            <a:ext cx="5865812" cy="1022350"/>
          </a:xfrm>
          <a:prstGeom prst="rect">
            <a:avLst/>
          </a:prstGeom>
          <a:noFill/>
          <a:ln w="9525">
            <a:noFill/>
            <a:miter lim="800000"/>
            <a:headEnd/>
            <a:tailEnd/>
          </a:ln>
          <a:effectLst/>
        </p:spPr>
        <p:txBody>
          <a:bodyPr wrap="none" anchor="ctr"/>
          <a:lstStyle/>
          <a:p>
            <a:endParaRPr lang="es-CL"/>
          </a:p>
        </p:txBody>
      </p:sp>
      <p:grpSp>
        <p:nvGrpSpPr>
          <p:cNvPr id="3" name="Group 26"/>
          <p:cNvGrpSpPr>
            <a:grpSpLocks/>
          </p:cNvGrpSpPr>
          <p:nvPr/>
        </p:nvGrpSpPr>
        <p:grpSpPr bwMode="auto">
          <a:xfrm>
            <a:off x="179388" y="1285877"/>
            <a:ext cx="8748712" cy="5000628"/>
            <a:chOff x="181" y="629"/>
            <a:chExt cx="5511" cy="3150"/>
          </a:xfrm>
        </p:grpSpPr>
        <p:sp>
          <p:nvSpPr>
            <p:cNvPr id="1687570" name="Rectangle 18"/>
            <p:cNvSpPr>
              <a:spLocks noChangeArrowheads="1"/>
            </p:cNvSpPr>
            <p:nvPr/>
          </p:nvSpPr>
          <p:spPr bwMode="auto">
            <a:xfrm>
              <a:off x="1508" y="629"/>
              <a:ext cx="2187" cy="230"/>
            </a:xfrm>
            <a:prstGeom prst="rect">
              <a:avLst/>
            </a:prstGeom>
            <a:noFill/>
            <a:ln w="9525">
              <a:noFill/>
              <a:miter lim="800000"/>
              <a:headEnd/>
              <a:tailEnd/>
            </a:ln>
            <a:effectLst/>
          </p:spPr>
          <p:txBody>
            <a:bodyPr wrap="none" lIns="0" tIns="0" rIns="0" bIns="0">
              <a:spAutoFit/>
            </a:bodyPr>
            <a:lstStyle/>
            <a:p>
              <a:pPr algn="ctr"/>
              <a:r>
                <a:rPr lang="es-ES" sz="2400" dirty="0">
                  <a:solidFill>
                    <a:srgbClr val="EA1B16"/>
                  </a:solidFill>
                </a:rPr>
                <a:t>ACCIONES INSEGURAS</a:t>
              </a:r>
            </a:p>
          </p:txBody>
        </p:sp>
        <p:sp>
          <p:nvSpPr>
            <p:cNvPr id="1687571" name="Rectangle 19"/>
            <p:cNvSpPr>
              <a:spLocks noChangeArrowheads="1"/>
            </p:cNvSpPr>
            <p:nvPr/>
          </p:nvSpPr>
          <p:spPr bwMode="auto">
            <a:xfrm>
              <a:off x="1463" y="2204"/>
              <a:ext cx="2539" cy="230"/>
            </a:xfrm>
            <a:prstGeom prst="rect">
              <a:avLst/>
            </a:prstGeom>
            <a:noFill/>
            <a:ln w="9525">
              <a:noFill/>
              <a:miter lim="800000"/>
              <a:headEnd/>
              <a:tailEnd/>
            </a:ln>
            <a:effectLst/>
          </p:spPr>
          <p:txBody>
            <a:bodyPr wrap="none" lIns="0" tIns="0" rIns="0" bIns="0">
              <a:spAutoFit/>
            </a:bodyPr>
            <a:lstStyle/>
            <a:p>
              <a:pPr algn="ctr"/>
              <a:r>
                <a:rPr lang="es-ES" sz="2400" dirty="0">
                  <a:solidFill>
                    <a:srgbClr val="EA1B16"/>
                  </a:solidFill>
                </a:rPr>
                <a:t>CONDICIONES INSEGURAS</a:t>
              </a:r>
            </a:p>
          </p:txBody>
        </p:sp>
        <p:sp>
          <p:nvSpPr>
            <p:cNvPr id="1687572" name="Rectangle 20"/>
            <p:cNvSpPr>
              <a:spLocks noChangeArrowheads="1"/>
            </p:cNvSpPr>
            <p:nvPr/>
          </p:nvSpPr>
          <p:spPr bwMode="auto">
            <a:xfrm>
              <a:off x="181" y="1344"/>
              <a:ext cx="5511" cy="669"/>
            </a:xfrm>
            <a:prstGeom prst="rect">
              <a:avLst/>
            </a:prstGeom>
            <a:noFill/>
            <a:ln w="9525">
              <a:noFill/>
              <a:miter lim="800000"/>
              <a:headEnd/>
              <a:tailEnd/>
            </a:ln>
            <a:effectLst/>
          </p:spPr>
          <p:txBody>
            <a:bodyPr lIns="92075" tIns="46038" rIns="92075" bIns="46038">
              <a:spAutoFit/>
            </a:bodyPr>
            <a:lstStyle/>
            <a:p>
              <a:pPr eaLnBrk="0" hangingPunct="0"/>
              <a:r>
                <a:rPr lang="es-ES" sz="2100" dirty="0">
                  <a:solidFill>
                    <a:schemeClr val="accent2"/>
                  </a:solidFill>
                </a:rPr>
                <a:t>Son acciones indebidas que ejecuta, o deja de ejecutar </a:t>
              </a:r>
              <a:r>
                <a:rPr lang="es-ES" sz="2100" dirty="0" smtClean="0">
                  <a:solidFill>
                    <a:schemeClr val="accent2"/>
                  </a:solidFill>
                </a:rPr>
                <a:t>una persona </a:t>
              </a:r>
              <a:r>
                <a:rPr lang="es-ES" sz="2100" dirty="0">
                  <a:solidFill>
                    <a:schemeClr val="accent2"/>
                  </a:solidFill>
                </a:rPr>
                <a:t>y por medio de la cual se crea un </a:t>
              </a:r>
              <a:r>
                <a:rPr lang="es-ES" sz="2100" dirty="0" smtClean="0">
                  <a:solidFill>
                    <a:schemeClr val="accent2"/>
                  </a:solidFill>
                </a:rPr>
                <a:t>riesgo (probabilidad).</a:t>
              </a:r>
              <a:endParaRPr lang="es-ES" sz="2100" dirty="0">
                <a:solidFill>
                  <a:schemeClr val="accent2"/>
                </a:solidFill>
              </a:endParaRPr>
            </a:p>
            <a:p>
              <a:pPr eaLnBrk="0" hangingPunct="0"/>
              <a:r>
                <a:rPr lang="es-ES" sz="2100" dirty="0">
                  <a:solidFill>
                    <a:srgbClr val="EA1B16"/>
                  </a:solidFill>
                </a:rPr>
                <a:t>Ejemplo: No usar cinturón de seguridad en el automóvil</a:t>
              </a:r>
            </a:p>
          </p:txBody>
        </p:sp>
        <p:sp>
          <p:nvSpPr>
            <p:cNvPr id="1687573" name="Rectangle 21"/>
            <p:cNvSpPr>
              <a:spLocks noChangeArrowheads="1"/>
            </p:cNvSpPr>
            <p:nvPr/>
          </p:nvSpPr>
          <p:spPr bwMode="auto">
            <a:xfrm>
              <a:off x="228" y="3081"/>
              <a:ext cx="5420" cy="698"/>
            </a:xfrm>
            <a:prstGeom prst="rect">
              <a:avLst/>
            </a:prstGeom>
            <a:noFill/>
            <a:ln w="9525">
              <a:noFill/>
              <a:miter lim="800000"/>
              <a:headEnd/>
              <a:tailEnd/>
            </a:ln>
            <a:effectLst/>
          </p:spPr>
          <p:txBody>
            <a:bodyPr lIns="92075" tIns="46038" rIns="92075" bIns="46038">
              <a:spAutoFit/>
            </a:bodyPr>
            <a:lstStyle/>
            <a:p>
              <a:pPr eaLnBrk="0" hangingPunct="0"/>
              <a:r>
                <a:rPr lang="es-ES" sz="2200" dirty="0">
                  <a:solidFill>
                    <a:schemeClr val="accent2"/>
                  </a:solidFill>
                </a:rPr>
                <a:t>Es una condición del equipo o de la instalación y por medio </a:t>
              </a:r>
            </a:p>
            <a:p>
              <a:pPr eaLnBrk="0" hangingPunct="0"/>
              <a:r>
                <a:rPr lang="es-ES" sz="2200" dirty="0">
                  <a:solidFill>
                    <a:schemeClr val="accent2"/>
                  </a:solidFill>
                </a:rPr>
                <a:t>de la cual existe un riesgo.</a:t>
              </a:r>
              <a:r>
                <a:rPr lang="es-ES" sz="2200" dirty="0">
                  <a:solidFill>
                    <a:schemeClr val="accent2"/>
                  </a:solidFill>
                  <a:latin typeface="Arial Black" pitchFamily="34" charset="0"/>
                </a:rPr>
                <a:t> </a:t>
              </a:r>
            </a:p>
            <a:p>
              <a:pPr eaLnBrk="0" hangingPunct="0"/>
              <a:r>
                <a:rPr lang="es-ES" sz="2200" dirty="0">
                  <a:solidFill>
                    <a:srgbClr val="EA1B16"/>
                  </a:solidFill>
                </a:rPr>
                <a:t>Ejemplo: Que el vehículo no tenga el cinturón de seguridad</a:t>
              </a:r>
            </a:p>
          </p:txBody>
        </p:sp>
        <p:sp>
          <p:nvSpPr>
            <p:cNvPr id="1687574" name="AutoShape 22"/>
            <p:cNvSpPr>
              <a:spLocks noChangeArrowheads="1"/>
            </p:cNvSpPr>
            <p:nvPr/>
          </p:nvSpPr>
          <p:spPr bwMode="auto">
            <a:xfrm>
              <a:off x="2183" y="899"/>
              <a:ext cx="680" cy="454"/>
            </a:xfrm>
            <a:prstGeom prst="downArrow">
              <a:avLst>
                <a:gd name="adj1" fmla="val 50000"/>
                <a:gd name="adj2" fmla="val 25000"/>
              </a:avLst>
            </a:prstGeom>
            <a:solidFill>
              <a:schemeClr val="accent2"/>
            </a:solidFill>
            <a:ln w="9525">
              <a:noFill/>
              <a:miter lim="800000"/>
              <a:headEnd/>
              <a:tailEnd/>
            </a:ln>
            <a:effectLst/>
          </p:spPr>
          <p:txBody>
            <a:bodyPr wrap="none" anchor="ctr"/>
            <a:lstStyle/>
            <a:p>
              <a:endParaRPr lang="es-CL"/>
            </a:p>
          </p:txBody>
        </p:sp>
        <p:sp>
          <p:nvSpPr>
            <p:cNvPr id="1687575" name="AutoShape 23"/>
            <p:cNvSpPr>
              <a:spLocks noChangeArrowheads="1"/>
            </p:cNvSpPr>
            <p:nvPr/>
          </p:nvSpPr>
          <p:spPr bwMode="auto">
            <a:xfrm>
              <a:off x="2183" y="2516"/>
              <a:ext cx="680" cy="408"/>
            </a:xfrm>
            <a:prstGeom prst="downArrow">
              <a:avLst>
                <a:gd name="adj1" fmla="val 50000"/>
                <a:gd name="adj2" fmla="val 25000"/>
              </a:avLst>
            </a:prstGeom>
            <a:solidFill>
              <a:schemeClr val="accent2"/>
            </a:solidFill>
            <a:ln w="9525">
              <a:noFill/>
              <a:miter lim="800000"/>
              <a:headEnd/>
              <a:tailEnd/>
            </a:ln>
            <a:effectLst/>
          </p:spPr>
          <p:txBody>
            <a:bodyPr wrap="none" anchor="ctr"/>
            <a:lstStyle/>
            <a:p>
              <a:endParaRPr lang="es-CL"/>
            </a:p>
          </p:txBody>
        </p:sp>
      </p:grpSp>
      <p:sp>
        <p:nvSpPr>
          <p:cNvPr id="1687577" name="Text Box 25"/>
          <p:cNvSpPr txBox="1">
            <a:spLocks noChangeArrowheads="1"/>
          </p:cNvSpPr>
          <p:nvPr/>
        </p:nvSpPr>
        <p:spPr bwMode="auto">
          <a:xfrm>
            <a:off x="930311" y="142852"/>
            <a:ext cx="8713787" cy="1554163"/>
          </a:xfrm>
          <a:prstGeom prst="rect">
            <a:avLst/>
          </a:prstGeom>
          <a:noFill/>
          <a:ln w="9525">
            <a:noFill/>
            <a:miter lim="800000"/>
            <a:headEnd/>
            <a:tailEnd/>
          </a:ln>
          <a:effectLst/>
        </p:spPr>
        <p:txBody>
          <a:bodyPr>
            <a:spAutoFit/>
          </a:bodyPr>
          <a:lstStyle/>
          <a:p>
            <a:r>
              <a:rPr lang="es-MX" sz="3200" b="1" dirty="0">
                <a:solidFill>
                  <a:schemeClr val="accent2"/>
                </a:solidFill>
              </a:rPr>
              <a:t>CAUSALIDAD DE LOS INCIDENTES</a:t>
            </a:r>
          </a:p>
          <a:p>
            <a:r>
              <a:rPr lang="es-MX" sz="3200" b="1" dirty="0">
                <a:solidFill>
                  <a:schemeClr val="accent2"/>
                </a:solidFill>
              </a:rPr>
              <a:t>              O ACCIDENTES</a:t>
            </a:r>
          </a:p>
          <a:p>
            <a:r>
              <a:rPr lang="es-MX" sz="3200" b="1" dirty="0">
                <a:solidFill>
                  <a:schemeClr val="accent2"/>
                </a:solidFill>
              </a:rPr>
              <a:t> </a:t>
            </a:r>
            <a:endParaRPr lang="es-ES" sz="3200" b="1" dirty="0">
              <a:solidFill>
                <a:schemeClr val="accent2"/>
              </a:solidFill>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02" name="Rectangle 2"/>
          <p:cNvSpPr>
            <a:spLocks noChangeArrowheads="1"/>
          </p:cNvSpPr>
          <p:nvPr/>
        </p:nvSpPr>
        <p:spPr bwMode="auto">
          <a:xfrm>
            <a:off x="3667125" y="2720975"/>
            <a:ext cx="2613025" cy="342900"/>
          </a:xfrm>
          <a:prstGeom prst="rect">
            <a:avLst/>
          </a:prstGeom>
          <a:noFill/>
          <a:ln w="9525">
            <a:noFill/>
            <a:miter lim="800000"/>
            <a:headEnd/>
            <a:tailEnd/>
          </a:ln>
          <a:effectLst/>
        </p:spPr>
        <p:txBody>
          <a:bodyPr wrap="none" anchor="ctr"/>
          <a:lstStyle/>
          <a:p>
            <a:endParaRPr lang="es-CL"/>
          </a:p>
        </p:txBody>
      </p:sp>
      <p:sp>
        <p:nvSpPr>
          <p:cNvPr id="1689603" name="Rectangle 3"/>
          <p:cNvSpPr>
            <a:spLocks noChangeArrowheads="1"/>
          </p:cNvSpPr>
          <p:nvPr/>
        </p:nvSpPr>
        <p:spPr bwMode="auto">
          <a:xfrm>
            <a:off x="4570413" y="2684463"/>
            <a:ext cx="1746250" cy="304800"/>
          </a:xfrm>
          <a:prstGeom prst="rect">
            <a:avLst/>
          </a:prstGeom>
          <a:noFill/>
          <a:ln w="9525">
            <a:noFill/>
            <a:miter lim="800000"/>
            <a:headEnd/>
            <a:tailEnd/>
          </a:ln>
          <a:effectLst/>
        </p:spPr>
        <p:txBody>
          <a:bodyPr wrap="none" anchor="ctr"/>
          <a:lstStyle/>
          <a:p>
            <a:endParaRPr lang="es-CL"/>
          </a:p>
        </p:txBody>
      </p:sp>
      <p:sp>
        <p:nvSpPr>
          <p:cNvPr id="1689604" name="Rectangle 4"/>
          <p:cNvSpPr>
            <a:spLocks noChangeArrowheads="1"/>
          </p:cNvSpPr>
          <p:nvPr/>
        </p:nvSpPr>
        <p:spPr bwMode="auto">
          <a:xfrm>
            <a:off x="4005263" y="3409950"/>
            <a:ext cx="2613025" cy="342900"/>
          </a:xfrm>
          <a:prstGeom prst="rect">
            <a:avLst/>
          </a:prstGeom>
          <a:noFill/>
          <a:ln w="9525">
            <a:noFill/>
            <a:miter lim="800000"/>
            <a:headEnd/>
            <a:tailEnd/>
          </a:ln>
          <a:effectLst/>
        </p:spPr>
        <p:txBody>
          <a:bodyPr wrap="none" anchor="ctr"/>
          <a:lstStyle/>
          <a:p>
            <a:endParaRPr lang="es-CL"/>
          </a:p>
        </p:txBody>
      </p:sp>
      <p:sp>
        <p:nvSpPr>
          <p:cNvPr id="1689605" name="Rectangle 5"/>
          <p:cNvSpPr>
            <a:spLocks noChangeArrowheads="1"/>
          </p:cNvSpPr>
          <p:nvPr/>
        </p:nvSpPr>
        <p:spPr bwMode="auto">
          <a:xfrm>
            <a:off x="4041775" y="3375025"/>
            <a:ext cx="2613025" cy="342900"/>
          </a:xfrm>
          <a:prstGeom prst="rect">
            <a:avLst/>
          </a:prstGeom>
          <a:noFill/>
          <a:ln w="9525">
            <a:noFill/>
            <a:miter lim="800000"/>
            <a:headEnd/>
            <a:tailEnd/>
          </a:ln>
          <a:effectLst/>
        </p:spPr>
        <p:txBody>
          <a:bodyPr wrap="none" anchor="ctr"/>
          <a:lstStyle/>
          <a:p>
            <a:endParaRPr lang="es-CL"/>
          </a:p>
        </p:txBody>
      </p:sp>
      <p:sp>
        <p:nvSpPr>
          <p:cNvPr id="1689606" name="Rectangle 6"/>
          <p:cNvSpPr>
            <a:spLocks noChangeArrowheads="1"/>
          </p:cNvSpPr>
          <p:nvPr/>
        </p:nvSpPr>
        <p:spPr bwMode="auto">
          <a:xfrm>
            <a:off x="4378325" y="4075113"/>
            <a:ext cx="2613025" cy="342900"/>
          </a:xfrm>
          <a:prstGeom prst="rect">
            <a:avLst/>
          </a:prstGeom>
          <a:noFill/>
          <a:ln w="9525">
            <a:noFill/>
            <a:miter lim="800000"/>
            <a:headEnd/>
            <a:tailEnd/>
          </a:ln>
          <a:effectLst/>
        </p:spPr>
        <p:txBody>
          <a:bodyPr wrap="none" anchor="ctr"/>
          <a:lstStyle/>
          <a:p>
            <a:endParaRPr lang="es-CL"/>
          </a:p>
        </p:txBody>
      </p:sp>
      <p:sp>
        <p:nvSpPr>
          <p:cNvPr id="1689607" name="Rectangle 7"/>
          <p:cNvSpPr>
            <a:spLocks noChangeArrowheads="1"/>
          </p:cNvSpPr>
          <p:nvPr/>
        </p:nvSpPr>
        <p:spPr bwMode="auto">
          <a:xfrm>
            <a:off x="4427538" y="4005263"/>
            <a:ext cx="2613025" cy="342900"/>
          </a:xfrm>
          <a:prstGeom prst="rect">
            <a:avLst/>
          </a:prstGeom>
          <a:noFill/>
          <a:ln w="9525">
            <a:noFill/>
            <a:miter lim="800000"/>
            <a:headEnd/>
            <a:tailEnd/>
          </a:ln>
          <a:effectLst/>
        </p:spPr>
        <p:txBody>
          <a:bodyPr wrap="none" anchor="ctr"/>
          <a:lstStyle/>
          <a:p>
            <a:endParaRPr lang="es-CL"/>
          </a:p>
        </p:txBody>
      </p:sp>
      <p:sp>
        <p:nvSpPr>
          <p:cNvPr id="1689608" name="Rectangle 8"/>
          <p:cNvSpPr>
            <a:spLocks noChangeArrowheads="1"/>
          </p:cNvSpPr>
          <p:nvPr/>
        </p:nvSpPr>
        <p:spPr bwMode="auto">
          <a:xfrm>
            <a:off x="4932363" y="4797425"/>
            <a:ext cx="2613025" cy="342900"/>
          </a:xfrm>
          <a:prstGeom prst="rect">
            <a:avLst/>
          </a:prstGeom>
          <a:noFill/>
          <a:ln w="9525">
            <a:noFill/>
            <a:miter lim="800000"/>
            <a:headEnd/>
            <a:tailEnd/>
          </a:ln>
          <a:effectLst/>
        </p:spPr>
        <p:txBody>
          <a:bodyPr wrap="none" anchor="ctr"/>
          <a:lstStyle/>
          <a:p>
            <a:endParaRPr lang="es-CL"/>
          </a:p>
        </p:txBody>
      </p:sp>
      <p:sp>
        <p:nvSpPr>
          <p:cNvPr id="1689609" name="Rectangle 9"/>
          <p:cNvSpPr>
            <a:spLocks noChangeArrowheads="1"/>
          </p:cNvSpPr>
          <p:nvPr/>
        </p:nvSpPr>
        <p:spPr bwMode="auto">
          <a:xfrm>
            <a:off x="179388" y="2636838"/>
            <a:ext cx="4545012" cy="365125"/>
          </a:xfrm>
          <a:prstGeom prst="rect">
            <a:avLst/>
          </a:prstGeom>
          <a:noFill/>
          <a:ln w="9525">
            <a:noFill/>
            <a:miter lim="800000"/>
            <a:headEnd/>
            <a:tailEnd/>
          </a:ln>
          <a:effectLst/>
        </p:spPr>
        <p:txBody>
          <a:bodyPr wrap="none" lIns="0" tIns="0" rIns="0" bIns="0">
            <a:spAutoFit/>
          </a:bodyPr>
          <a:lstStyle/>
          <a:p>
            <a:r>
              <a:rPr lang="es-ES" sz="2400">
                <a:solidFill>
                  <a:schemeClr val="accent2"/>
                </a:solidFill>
              </a:rPr>
              <a:t>Lesiones incapacitantes o muerte</a:t>
            </a:r>
          </a:p>
        </p:txBody>
      </p:sp>
      <p:sp>
        <p:nvSpPr>
          <p:cNvPr id="1689610" name="Rectangle 10"/>
          <p:cNvSpPr>
            <a:spLocks noChangeArrowheads="1"/>
          </p:cNvSpPr>
          <p:nvPr/>
        </p:nvSpPr>
        <p:spPr bwMode="auto">
          <a:xfrm>
            <a:off x="179388" y="3357563"/>
            <a:ext cx="3748087" cy="365125"/>
          </a:xfrm>
          <a:prstGeom prst="rect">
            <a:avLst/>
          </a:prstGeom>
          <a:noFill/>
          <a:ln w="9525">
            <a:noFill/>
            <a:miter lim="800000"/>
            <a:headEnd/>
            <a:tailEnd/>
          </a:ln>
          <a:effectLst/>
        </p:spPr>
        <p:txBody>
          <a:bodyPr wrap="none" lIns="0" tIns="0" rIns="0" bIns="0">
            <a:spAutoFit/>
          </a:bodyPr>
          <a:lstStyle/>
          <a:p>
            <a:r>
              <a:rPr lang="es-ES" sz="2400">
                <a:solidFill>
                  <a:schemeClr val="accent2"/>
                </a:solidFill>
              </a:rPr>
              <a:t>Lesiones graves o menores</a:t>
            </a:r>
          </a:p>
        </p:txBody>
      </p:sp>
      <p:sp>
        <p:nvSpPr>
          <p:cNvPr id="1689611" name="Rectangle 11"/>
          <p:cNvSpPr>
            <a:spLocks noChangeArrowheads="1"/>
          </p:cNvSpPr>
          <p:nvPr/>
        </p:nvSpPr>
        <p:spPr bwMode="auto">
          <a:xfrm>
            <a:off x="179388" y="4071938"/>
            <a:ext cx="2749550" cy="365125"/>
          </a:xfrm>
          <a:prstGeom prst="rect">
            <a:avLst/>
          </a:prstGeom>
          <a:noFill/>
          <a:ln w="9525">
            <a:noFill/>
            <a:miter lim="800000"/>
            <a:headEnd/>
            <a:tailEnd/>
          </a:ln>
          <a:effectLst/>
        </p:spPr>
        <p:txBody>
          <a:bodyPr wrap="none" lIns="0" tIns="0" rIns="0" bIns="0">
            <a:spAutoFit/>
          </a:bodyPr>
          <a:lstStyle/>
          <a:p>
            <a:r>
              <a:rPr lang="es-ES" sz="2400">
                <a:solidFill>
                  <a:schemeClr val="accent2"/>
                </a:solidFill>
              </a:rPr>
              <a:t>Daño a la propiedad</a:t>
            </a:r>
          </a:p>
        </p:txBody>
      </p:sp>
      <p:sp>
        <p:nvSpPr>
          <p:cNvPr id="1689612" name="Rectangle 12"/>
          <p:cNvSpPr>
            <a:spLocks noChangeArrowheads="1"/>
          </p:cNvSpPr>
          <p:nvPr/>
        </p:nvSpPr>
        <p:spPr bwMode="auto">
          <a:xfrm>
            <a:off x="179388" y="4724400"/>
            <a:ext cx="3916362" cy="365125"/>
          </a:xfrm>
          <a:prstGeom prst="rect">
            <a:avLst/>
          </a:prstGeom>
          <a:noFill/>
          <a:ln w="9525">
            <a:noFill/>
            <a:miter lim="800000"/>
            <a:headEnd/>
            <a:tailEnd/>
          </a:ln>
          <a:effectLst/>
        </p:spPr>
        <p:txBody>
          <a:bodyPr wrap="none" lIns="0" tIns="0" rIns="0" bIns="0">
            <a:spAutoFit/>
          </a:bodyPr>
          <a:lstStyle/>
          <a:p>
            <a:r>
              <a:rPr lang="es-ES" sz="2400" dirty="0">
                <a:solidFill>
                  <a:schemeClr val="accent2"/>
                </a:solidFill>
              </a:rPr>
              <a:t>Incidentes - cuasi accidentes</a:t>
            </a:r>
          </a:p>
        </p:txBody>
      </p:sp>
      <p:grpSp>
        <p:nvGrpSpPr>
          <p:cNvPr id="2" name="Group 13"/>
          <p:cNvGrpSpPr>
            <a:grpSpLocks/>
          </p:cNvGrpSpPr>
          <p:nvPr/>
        </p:nvGrpSpPr>
        <p:grpSpPr bwMode="auto">
          <a:xfrm>
            <a:off x="5724525" y="2565400"/>
            <a:ext cx="2843213" cy="2663825"/>
            <a:chOff x="1134" y="1608"/>
            <a:chExt cx="1709" cy="1697"/>
          </a:xfrm>
        </p:grpSpPr>
        <p:sp>
          <p:nvSpPr>
            <p:cNvPr id="1689614" name="Freeform 14"/>
            <p:cNvSpPr>
              <a:spLocks/>
            </p:cNvSpPr>
            <p:nvPr/>
          </p:nvSpPr>
          <p:spPr bwMode="auto">
            <a:xfrm>
              <a:off x="1780" y="1630"/>
              <a:ext cx="382" cy="385"/>
            </a:xfrm>
            <a:custGeom>
              <a:avLst/>
              <a:gdLst/>
              <a:ahLst/>
              <a:cxnLst>
                <a:cxn ang="0">
                  <a:pos x="381" y="384"/>
                </a:cxn>
                <a:cxn ang="0">
                  <a:pos x="0" y="383"/>
                </a:cxn>
                <a:cxn ang="0">
                  <a:pos x="191" y="0"/>
                </a:cxn>
                <a:cxn ang="0">
                  <a:pos x="381" y="384"/>
                </a:cxn>
              </a:cxnLst>
              <a:rect l="0" t="0" r="r" b="b"/>
              <a:pathLst>
                <a:path w="382" h="385">
                  <a:moveTo>
                    <a:pt x="381" y="384"/>
                  </a:moveTo>
                  <a:lnTo>
                    <a:pt x="0" y="383"/>
                  </a:lnTo>
                  <a:lnTo>
                    <a:pt x="191" y="0"/>
                  </a:lnTo>
                  <a:lnTo>
                    <a:pt x="381" y="384"/>
                  </a:lnTo>
                </a:path>
              </a:pathLst>
            </a:custGeom>
            <a:solidFill>
              <a:srgbClr val="96AEBE"/>
            </a:solidFill>
            <a:ln w="9525" cap="rnd">
              <a:noFill/>
              <a:round/>
              <a:headEnd type="none" w="sm" len="sm"/>
              <a:tailEnd type="none" w="sm" len="sm"/>
            </a:ln>
            <a:effectLst/>
          </p:spPr>
          <p:txBody>
            <a:bodyPr/>
            <a:lstStyle/>
            <a:p>
              <a:endParaRPr lang="es-CL"/>
            </a:p>
          </p:txBody>
        </p:sp>
        <p:sp>
          <p:nvSpPr>
            <p:cNvPr id="1689615" name="Freeform 15"/>
            <p:cNvSpPr>
              <a:spLocks/>
            </p:cNvSpPr>
            <p:nvPr/>
          </p:nvSpPr>
          <p:spPr bwMode="auto">
            <a:xfrm>
              <a:off x="1814" y="1608"/>
              <a:ext cx="382" cy="385"/>
            </a:xfrm>
            <a:custGeom>
              <a:avLst/>
              <a:gdLst/>
              <a:ahLst/>
              <a:cxnLst>
                <a:cxn ang="0">
                  <a:pos x="381" y="384"/>
                </a:cxn>
                <a:cxn ang="0">
                  <a:pos x="0" y="383"/>
                </a:cxn>
                <a:cxn ang="0">
                  <a:pos x="191" y="0"/>
                </a:cxn>
                <a:cxn ang="0">
                  <a:pos x="381" y="384"/>
                </a:cxn>
              </a:cxnLst>
              <a:rect l="0" t="0" r="r" b="b"/>
              <a:pathLst>
                <a:path w="382" h="385">
                  <a:moveTo>
                    <a:pt x="381" y="384"/>
                  </a:moveTo>
                  <a:lnTo>
                    <a:pt x="0" y="383"/>
                  </a:lnTo>
                  <a:lnTo>
                    <a:pt x="191" y="0"/>
                  </a:lnTo>
                  <a:lnTo>
                    <a:pt x="381" y="384"/>
                  </a:lnTo>
                </a:path>
              </a:pathLst>
            </a:custGeom>
            <a:solidFill>
              <a:srgbClr val="FF0000"/>
            </a:solidFill>
            <a:ln w="9525" cap="rnd">
              <a:noFill/>
              <a:round/>
              <a:headEnd type="none" w="sm" len="sm"/>
              <a:tailEnd type="none" w="sm" len="sm"/>
            </a:ln>
            <a:effectLst/>
          </p:spPr>
          <p:txBody>
            <a:bodyPr/>
            <a:lstStyle/>
            <a:p>
              <a:endParaRPr lang="es-CL"/>
            </a:p>
          </p:txBody>
        </p:sp>
        <p:sp>
          <p:nvSpPr>
            <p:cNvPr id="1689616" name="Freeform 16"/>
            <p:cNvSpPr>
              <a:spLocks/>
            </p:cNvSpPr>
            <p:nvPr/>
          </p:nvSpPr>
          <p:spPr bwMode="auto">
            <a:xfrm>
              <a:off x="1134" y="2927"/>
              <a:ext cx="1675" cy="378"/>
            </a:xfrm>
            <a:custGeom>
              <a:avLst/>
              <a:gdLst/>
              <a:ahLst/>
              <a:cxnLst>
                <a:cxn ang="0">
                  <a:pos x="190" y="0"/>
                </a:cxn>
                <a:cxn ang="0">
                  <a:pos x="1486" y="0"/>
                </a:cxn>
                <a:cxn ang="0">
                  <a:pos x="1674" y="377"/>
                </a:cxn>
                <a:cxn ang="0">
                  <a:pos x="0" y="377"/>
                </a:cxn>
                <a:cxn ang="0">
                  <a:pos x="190" y="0"/>
                </a:cxn>
              </a:cxnLst>
              <a:rect l="0" t="0" r="r" b="b"/>
              <a:pathLst>
                <a:path w="1675" h="378">
                  <a:moveTo>
                    <a:pt x="190" y="0"/>
                  </a:moveTo>
                  <a:lnTo>
                    <a:pt x="1486" y="0"/>
                  </a:lnTo>
                  <a:lnTo>
                    <a:pt x="1674" y="377"/>
                  </a:lnTo>
                  <a:lnTo>
                    <a:pt x="0" y="377"/>
                  </a:lnTo>
                  <a:lnTo>
                    <a:pt x="190" y="0"/>
                  </a:lnTo>
                </a:path>
              </a:pathLst>
            </a:custGeom>
            <a:solidFill>
              <a:srgbClr val="96AEBE"/>
            </a:solidFill>
            <a:ln w="9525" cap="rnd">
              <a:noFill/>
              <a:round/>
              <a:headEnd type="none" w="sm" len="sm"/>
              <a:tailEnd type="none" w="sm" len="sm"/>
            </a:ln>
            <a:effectLst/>
          </p:spPr>
          <p:txBody>
            <a:bodyPr/>
            <a:lstStyle/>
            <a:p>
              <a:endParaRPr lang="es-CL"/>
            </a:p>
          </p:txBody>
        </p:sp>
        <p:sp>
          <p:nvSpPr>
            <p:cNvPr id="1689617" name="Freeform 17"/>
            <p:cNvSpPr>
              <a:spLocks/>
            </p:cNvSpPr>
            <p:nvPr/>
          </p:nvSpPr>
          <p:spPr bwMode="auto">
            <a:xfrm>
              <a:off x="1168" y="2905"/>
              <a:ext cx="1675" cy="378"/>
            </a:xfrm>
            <a:custGeom>
              <a:avLst/>
              <a:gdLst/>
              <a:ahLst/>
              <a:cxnLst>
                <a:cxn ang="0">
                  <a:pos x="190" y="0"/>
                </a:cxn>
                <a:cxn ang="0">
                  <a:pos x="1486" y="0"/>
                </a:cxn>
                <a:cxn ang="0">
                  <a:pos x="1674" y="377"/>
                </a:cxn>
                <a:cxn ang="0">
                  <a:pos x="0" y="377"/>
                </a:cxn>
                <a:cxn ang="0">
                  <a:pos x="190" y="0"/>
                </a:cxn>
              </a:cxnLst>
              <a:rect l="0" t="0" r="r" b="b"/>
              <a:pathLst>
                <a:path w="1675" h="378">
                  <a:moveTo>
                    <a:pt x="190" y="0"/>
                  </a:moveTo>
                  <a:lnTo>
                    <a:pt x="1486" y="0"/>
                  </a:lnTo>
                  <a:lnTo>
                    <a:pt x="1674" y="377"/>
                  </a:lnTo>
                  <a:lnTo>
                    <a:pt x="0" y="377"/>
                  </a:lnTo>
                  <a:lnTo>
                    <a:pt x="190" y="0"/>
                  </a:lnTo>
                </a:path>
              </a:pathLst>
            </a:custGeom>
            <a:solidFill>
              <a:srgbClr val="33CC33"/>
            </a:solidFill>
            <a:ln w="9525" cap="rnd">
              <a:noFill/>
              <a:round/>
              <a:headEnd type="none" w="sm" len="sm"/>
              <a:tailEnd type="none" w="sm" len="sm"/>
            </a:ln>
            <a:effectLst/>
          </p:spPr>
          <p:txBody>
            <a:bodyPr/>
            <a:lstStyle/>
            <a:p>
              <a:endParaRPr lang="es-CL"/>
            </a:p>
          </p:txBody>
        </p:sp>
        <p:sp>
          <p:nvSpPr>
            <p:cNvPr id="1689618" name="Freeform 18"/>
            <p:cNvSpPr>
              <a:spLocks/>
            </p:cNvSpPr>
            <p:nvPr/>
          </p:nvSpPr>
          <p:spPr bwMode="auto">
            <a:xfrm>
              <a:off x="1347" y="2501"/>
              <a:ext cx="1252" cy="380"/>
            </a:xfrm>
            <a:custGeom>
              <a:avLst/>
              <a:gdLst/>
              <a:ahLst/>
              <a:cxnLst>
                <a:cxn ang="0">
                  <a:pos x="0" y="379"/>
                </a:cxn>
                <a:cxn ang="0">
                  <a:pos x="191" y="1"/>
                </a:cxn>
                <a:cxn ang="0">
                  <a:pos x="1058" y="0"/>
                </a:cxn>
                <a:cxn ang="0">
                  <a:pos x="1251" y="379"/>
                </a:cxn>
                <a:cxn ang="0">
                  <a:pos x="0" y="379"/>
                </a:cxn>
              </a:cxnLst>
              <a:rect l="0" t="0" r="r" b="b"/>
              <a:pathLst>
                <a:path w="1252" h="380">
                  <a:moveTo>
                    <a:pt x="0" y="379"/>
                  </a:moveTo>
                  <a:lnTo>
                    <a:pt x="191" y="1"/>
                  </a:lnTo>
                  <a:lnTo>
                    <a:pt x="1058" y="0"/>
                  </a:lnTo>
                  <a:lnTo>
                    <a:pt x="1251" y="379"/>
                  </a:lnTo>
                  <a:lnTo>
                    <a:pt x="0" y="379"/>
                  </a:lnTo>
                </a:path>
              </a:pathLst>
            </a:custGeom>
            <a:solidFill>
              <a:srgbClr val="96AEBE"/>
            </a:solidFill>
            <a:ln w="9525" cap="rnd">
              <a:noFill/>
              <a:round/>
              <a:headEnd type="none" w="sm" len="sm"/>
              <a:tailEnd type="none" w="sm" len="sm"/>
            </a:ln>
            <a:effectLst/>
          </p:spPr>
          <p:txBody>
            <a:bodyPr/>
            <a:lstStyle/>
            <a:p>
              <a:endParaRPr lang="es-CL"/>
            </a:p>
          </p:txBody>
        </p:sp>
        <p:sp>
          <p:nvSpPr>
            <p:cNvPr id="1689619" name="Freeform 19"/>
            <p:cNvSpPr>
              <a:spLocks/>
            </p:cNvSpPr>
            <p:nvPr/>
          </p:nvSpPr>
          <p:spPr bwMode="auto">
            <a:xfrm>
              <a:off x="1381" y="2479"/>
              <a:ext cx="1252" cy="380"/>
            </a:xfrm>
            <a:custGeom>
              <a:avLst/>
              <a:gdLst/>
              <a:ahLst/>
              <a:cxnLst>
                <a:cxn ang="0">
                  <a:pos x="0" y="379"/>
                </a:cxn>
                <a:cxn ang="0">
                  <a:pos x="191" y="1"/>
                </a:cxn>
                <a:cxn ang="0">
                  <a:pos x="1058" y="0"/>
                </a:cxn>
                <a:cxn ang="0">
                  <a:pos x="1251" y="379"/>
                </a:cxn>
                <a:cxn ang="0">
                  <a:pos x="0" y="379"/>
                </a:cxn>
              </a:cxnLst>
              <a:rect l="0" t="0" r="r" b="b"/>
              <a:pathLst>
                <a:path w="1252" h="380">
                  <a:moveTo>
                    <a:pt x="0" y="379"/>
                  </a:moveTo>
                  <a:lnTo>
                    <a:pt x="191" y="1"/>
                  </a:lnTo>
                  <a:lnTo>
                    <a:pt x="1058" y="0"/>
                  </a:lnTo>
                  <a:lnTo>
                    <a:pt x="1251" y="379"/>
                  </a:lnTo>
                  <a:lnTo>
                    <a:pt x="0" y="379"/>
                  </a:lnTo>
                </a:path>
              </a:pathLst>
            </a:custGeom>
            <a:solidFill>
              <a:srgbClr val="FFFF00"/>
            </a:solidFill>
            <a:ln w="9525" cap="rnd">
              <a:noFill/>
              <a:round/>
              <a:headEnd type="none" w="sm" len="sm"/>
              <a:tailEnd type="none" w="sm" len="sm"/>
            </a:ln>
            <a:effectLst/>
          </p:spPr>
          <p:txBody>
            <a:bodyPr/>
            <a:lstStyle/>
            <a:p>
              <a:endParaRPr lang="es-CL"/>
            </a:p>
          </p:txBody>
        </p:sp>
        <p:sp>
          <p:nvSpPr>
            <p:cNvPr id="1689620" name="Freeform 20"/>
            <p:cNvSpPr>
              <a:spLocks/>
            </p:cNvSpPr>
            <p:nvPr/>
          </p:nvSpPr>
          <p:spPr bwMode="auto">
            <a:xfrm>
              <a:off x="1555" y="2060"/>
              <a:ext cx="828" cy="395"/>
            </a:xfrm>
            <a:custGeom>
              <a:avLst/>
              <a:gdLst/>
              <a:ahLst/>
              <a:cxnLst>
                <a:cxn ang="0">
                  <a:pos x="0" y="394"/>
                </a:cxn>
                <a:cxn ang="0">
                  <a:pos x="201" y="0"/>
                </a:cxn>
                <a:cxn ang="0">
                  <a:pos x="627" y="0"/>
                </a:cxn>
                <a:cxn ang="0">
                  <a:pos x="827" y="394"/>
                </a:cxn>
                <a:cxn ang="0">
                  <a:pos x="0" y="394"/>
                </a:cxn>
              </a:cxnLst>
              <a:rect l="0" t="0" r="r" b="b"/>
              <a:pathLst>
                <a:path w="828" h="395">
                  <a:moveTo>
                    <a:pt x="0" y="394"/>
                  </a:moveTo>
                  <a:lnTo>
                    <a:pt x="201" y="0"/>
                  </a:lnTo>
                  <a:lnTo>
                    <a:pt x="627" y="0"/>
                  </a:lnTo>
                  <a:lnTo>
                    <a:pt x="827" y="394"/>
                  </a:lnTo>
                  <a:lnTo>
                    <a:pt x="0" y="394"/>
                  </a:lnTo>
                </a:path>
              </a:pathLst>
            </a:custGeom>
            <a:solidFill>
              <a:srgbClr val="96AEBE"/>
            </a:solidFill>
            <a:ln w="9525" cap="rnd">
              <a:noFill/>
              <a:round/>
              <a:headEnd type="none" w="sm" len="sm"/>
              <a:tailEnd type="none" w="sm" len="sm"/>
            </a:ln>
            <a:effectLst/>
          </p:spPr>
          <p:txBody>
            <a:bodyPr/>
            <a:lstStyle/>
            <a:p>
              <a:endParaRPr lang="es-CL"/>
            </a:p>
          </p:txBody>
        </p:sp>
        <p:sp>
          <p:nvSpPr>
            <p:cNvPr id="1689621" name="Freeform 21"/>
            <p:cNvSpPr>
              <a:spLocks/>
            </p:cNvSpPr>
            <p:nvPr/>
          </p:nvSpPr>
          <p:spPr bwMode="auto">
            <a:xfrm>
              <a:off x="1589" y="2038"/>
              <a:ext cx="828" cy="395"/>
            </a:xfrm>
            <a:custGeom>
              <a:avLst/>
              <a:gdLst/>
              <a:ahLst/>
              <a:cxnLst>
                <a:cxn ang="0">
                  <a:pos x="0" y="394"/>
                </a:cxn>
                <a:cxn ang="0">
                  <a:pos x="201" y="0"/>
                </a:cxn>
                <a:cxn ang="0">
                  <a:pos x="627" y="0"/>
                </a:cxn>
                <a:cxn ang="0">
                  <a:pos x="827" y="394"/>
                </a:cxn>
                <a:cxn ang="0">
                  <a:pos x="0" y="394"/>
                </a:cxn>
              </a:cxnLst>
              <a:rect l="0" t="0" r="r" b="b"/>
              <a:pathLst>
                <a:path w="828" h="395">
                  <a:moveTo>
                    <a:pt x="0" y="394"/>
                  </a:moveTo>
                  <a:lnTo>
                    <a:pt x="201" y="0"/>
                  </a:lnTo>
                  <a:lnTo>
                    <a:pt x="627" y="0"/>
                  </a:lnTo>
                  <a:lnTo>
                    <a:pt x="827" y="394"/>
                  </a:lnTo>
                  <a:lnTo>
                    <a:pt x="0" y="394"/>
                  </a:lnTo>
                </a:path>
              </a:pathLst>
            </a:custGeom>
            <a:solidFill>
              <a:srgbClr val="FF9900"/>
            </a:solidFill>
            <a:ln w="9525" cap="rnd">
              <a:noFill/>
              <a:round/>
              <a:headEnd type="none" w="sm" len="sm"/>
              <a:tailEnd type="none" w="sm" len="sm"/>
            </a:ln>
            <a:effectLst/>
          </p:spPr>
          <p:txBody>
            <a:bodyPr/>
            <a:lstStyle/>
            <a:p>
              <a:endParaRPr lang="es-CL"/>
            </a:p>
          </p:txBody>
        </p:sp>
        <p:sp>
          <p:nvSpPr>
            <p:cNvPr id="1689622" name="Rectangle 22"/>
            <p:cNvSpPr>
              <a:spLocks noChangeArrowheads="1"/>
            </p:cNvSpPr>
            <p:nvPr/>
          </p:nvSpPr>
          <p:spPr bwMode="auto">
            <a:xfrm>
              <a:off x="1928" y="1757"/>
              <a:ext cx="102" cy="232"/>
            </a:xfrm>
            <a:prstGeom prst="rect">
              <a:avLst/>
            </a:prstGeom>
            <a:noFill/>
            <a:ln w="9525">
              <a:noFill/>
              <a:miter lim="800000"/>
              <a:headEnd/>
              <a:tailEnd/>
            </a:ln>
            <a:effectLst/>
          </p:spPr>
          <p:txBody>
            <a:bodyPr wrap="none" lIns="0" tIns="0" rIns="0" bIns="0">
              <a:spAutoFit/>
            </a:bodyPr>
            <a:lstStyle/>
            <a:p>
              <a:r>
                <a:rPr lang="es-ES" sz="2400" b="1">
                  <a:solidFill>
                    <a:srgbClr val="000000"/>
                  </a:solidFill>
                </a:rPr>
                <a:t>1</a:t>
              </a:r>
            </a:p>
          </p:txBody>
        </p:sp>
        <p:sp>
          <p:nvSpPr>
            <p:cNvPr id="1689623" name="Rectangle 23"/>
            <p:cNvSpPr>
              <a:spLocks noChangeArrowheads="1"/>
            </p:cNvSpPr>
            <p:nvPr/>
          </p:nvSpPr>
          <p:spPr bwMode="auto">
            <a:xfrm>
              <a:off x="1947" y="1750"/>
              <a:ext cx="102" cy="232"/>
            </a:xfrm>
            <a:prstGeom prst="rect">
              <a:avLst/>
            </a:prstGeom>
            <a:noFill/>
            <a:ln w="9525">
              <a:noFill/>
              <a:miter lim="800000"/>
              <a:headEnd/>
              <a:tailEnd/>
            </a:ln>
            <a:effectLst/>
          </p:spPr>
          <p:txBody>
            <a:bodyPr wrap="none" lIns="0" tIns="0" rIns="0" bIns="0">
              <a:spAutoFit/>
            </a:bodyPr>
            <a:lstStyle/>
            <a:p>
              <a:r>
                <a:rPr lang="es-ES" sz="2400" b="1">
                  <a:solidFill>
                    <a:srgbClr val="FFFFFF"/>
                  </a:solidFill>
                </a:rPr>
                <a:t>1</a:t>
              </a:r>
            </a:p>
          </p:txBody>
        </p:sp>
        <p:sp>
          <p:nvSpPr>
            <p:cNvPr id="1689624" name="Rectangle 24"/>
            <p:cNvSpPr>
              <a:spLocks noChangeArrowheads="1"/>
            </p:cNvSpPr>
            <p:nvPr/>
          </p:nvSpPr>
          <p:spPr bwMode="auto">
            <a:xfrm>
              <a:off x="1877" y="2133"/>
              <a:ext cx="205" cy="232"/>
            </a:xfrm>
            <a:prstGeom prst="rect">
              <a:avLst/>
            </a:prstGeom>
            <a:noFill/>
            <a:ln w="9525">
              <a:noFill/>
              <a:miter lim="800000"/>
              <a:headEnd/>
              <a:tailEnd/>
            </a:ln>
            <a:effectLst/>
          </p:spPr>
          <p:txBody>
            <a:bodyPr wrap="none" lIns="0" tIns="0" rIns="0" bIns="0">
              <a:spAutoFit/>
            </a:bodyPr>
            <a:lstStyle/>
            <a:p>
              <a:r>
                <a:rPr lang="es-ES" sz="2400" b="1">
                  <a:solidFill>
                    <a:srgbClr val="000000"/>
                  </a:solidFill>
                </a:rPr>
                <a:t>10</a:t>
              </a:r>
            </a:p>
          </p:txBody>
        </p:sp>
        <p:sp>
          <p:nvSpPr>
            <p:cNvPr id="1689625" name="Rectangle 25"/>
            <p:cNvSpPr>
              <a:spLocks noChangeArrowheads="1"/>
            </p:cNvSpPr>
            <p:nvPr/>
          </p:nvSpPr>
          <p:spPr bwMode="auto">
            <a:xfrm>
              <a:off x="1896" y="2125"/>
              <a:ext cx="205" cy="232"/>
            </a:xfrm>
            <a:prstGeom prst="rect">
              <a:avLst/>
            </a:prstGeom>
            <a:noFill/>
            <a:ln w="9525">
              <a:noFill/>
              <a:miter lim="800000"/>
              <a:headEnd/>
              <a:tailEnd/>
            </a:ln>
            <a:effectLst/>
          </p:spPr>
          <p:txBody>
            <a:bodyPr wrap="none" lIns="0" tIns="0" rIns="0" bIns="0">
              <a:spAutoFit/>
            </a:bodyPr>
            <a:lstStyle/>
            <a:p>
              <a:r>
                <a:rPr lang="es-ES" sz="2400" b="1">
                  <a:solidFill>
                    <a:srgbClr val="FFFFFF"/>
                  </a:solidFill>
                </a:rPr>
                <a:t>10</a:t>
              </a:r>
            </a:p>
          </p:txBody>
        </p:sp>
        <p:sp>
          <p:nvSpPr>
            <p:cNvPr id="1689626" name="Rectangle 26"/>
            <p:cNvSpPr>
              <a:spLocks noChangeArrowheads="1"/>
            </p:cNvSpPr>
            <p:nvPr/>
          </p:nvSpPr>
          <p:spPr bwMode="auto">
            <a:xfrm>
              <a:off x="1877" y="2566"/>
              <a:ext cx="205" cy="232"/>
            </a:xfrm>
            <a:prstGeom prst="rect">
              <a:avLst/>
            </a:prstGeom>
            <a:noFill/>
            <a:ln w="9525">
              <a:noFill/>
              <a:miter lim="800000"/>
              <a:headEnd/>
              <a:tailEnd/>
            </a:ln>
            <a:effectLst/>
          </p:spPr>
          <p:txBody>
            <a:bodyPr wrap="none" lIns="0" tIns="0" rIns="0" bIns="0">
              <a:spAutoFit/>
            </a:bodyPr>
            <a:lstStyle/>
            <a:p>
              <a:r>
                <a:rPr lang="es-ES" sz="2400" b="1">
                  <a:solidFill>
                    <a:srgbClr val="000000"/>
                  </a:solidFill>
                </a:rPr>
                <a:t>30</a:t>
              </a:r>
            </a:p>
          </p:txBody>
        </p:sp>
        <p:sp>
          <p:nvSpPr>
            <p:cNvPr id="1689627" name="Rectangle 27"/>
            <p:cNvSpPr>
              <a:spLocks noChangeArrowheads="1"/>
            </p:cNvSpPr>
            <p:nvPr/>
          </p:nvSpPr>
          <p:spPr bwMode="auto">
            <a:xfrm>
              <a:off x="1896" y="2557"/>
              <a:ext cx="205" cy="232"/>
            </a:xfrm>
            <a:prstGeom prst="rect">
              <a:avLst/>
            </a:prstGeom>
            <a:noFill/>
            <a:ln w="9525">
              <a:noFill/>
              <a:miter lim="800000"/>
              <a:headEnd/>
              <a:tailEnd/>
            </a:ln>
            <a:effectLst/>
          </p:spPr>
          <p:txBody>
            <a:bodyPr wrap="none" lIns="0" tIns="0" rIns="0" bIns="0">
              <a:spAutoFit/>
            </a:bodyPr>
            <a:lstStyle/>
            <a:p>
              <a:r>
                <a:rPr lang="es-ES" sz="2400" b="1">
                  <a:solidFill>
                    <a:srgbClr val="FFFFFF"/>
                  </a:solidFill>
                </a:rPr>
                <a:t>30</a:t>
              </a:r>
            </a:p>
          </p:txBody>
        </p:sp>
        <p:sp>
          <p:nvSpPr>
            <p:cNvPr id="1689628" name="Rectangle 28"/>
            <p:cNvSpPr>
              <a:spLocks noChangeArrowheads="1"/>
            </p:cNvSpPr>
            <p:nvPr/>
          </p:nvSpPr>
          <p:spPr bwMode="auto">
            <a:xfrm>
              <a:off x="1830" y="2989"/>
              <a:ext cx="306" cy="233"/>
            </a:xfrm>
            <a:prstGeom prst="rect">
              <a:avLst/>
            </a:prstGeom>
            <a:noFill/>
            <a:ln w="9525">
              <a:noFill/>
              <a:miter lim="800000"/>
              <a:headEnd/>
              <a:tailEnd/>
            </a:ln>
            <a:effectLst/>
          </p:spPr>
          <p:txBody>
            <a:bodyPr wrap="none" lIns="0" tIns="0" rIns="0" bIns="0">
              <a:spAutoFit/>
            </a:bodyPr>
            <a:lstStyle/>
            <a:p>
              <a:r>
                <a:rPr lang="es-ES" sz="2400" b="1">
                  <a:solidFill>
                    <a:srgbClr val="000000"/>
                  </a:solidFill>
                </a:rPr>
                <a:t>600</a:t>
              </a:r>
            </a:p>
          </p:txBody>
        </p:sp>
        <p:sp>
          <p:nvSpPr>
            <p:cNvPr id="1689629" name="Rectangle 29"/>
            <p:cNvSpPr>
              <a:spLocks noChangeArrowheads="1"/>
            </p:cNvSpPr>
            <p:nvPr/>
          </p:nvSpPr>
          <p:spPr bwMode="auto">
            <a:xfrm>
              <a:off x="1849" y="2981"/>
              <a:ext cx="306" cy="233"/>
            </a:xfrm>
            <a:prstGeom prst="rect">
              <a:avLst/>
            </a:prstGeom>
            <a:noFill/>
            <a:ln w="9525">
              <a:noFill/>
              <a:miter lim="800000"/>
              <a:headEnd/>
              <a:tailEnd/>
            </a:ln>
            <a:effectLst/>
          </p:spPr>
          <p:txBody>
            <a:bodyPr wrap="none" lIns="0" tIns="0" rIns="0" bIns="0">
              <a:spAutoFit/>
            </a:bodyPr>
            <a:lstStyle/>
            <a:p>
              <a:r>
                <a:rPr lang="es-ES" sz="2400" b="1">
                  <a:solidFill>
                    <a:srgbClr val="FFFFFF"/>
                  </a:solidFill>
                </a:rPr>
                <a:t>600</a:t>
              </a:r>
            </a:p>
          </p:txBody>
        </p:sp>
      </p:grpSp>
      <p:sp>
        <p:nvSpPr>
          <p:cNvPr id="1689630" name="Rectangle 30"/>
          <p:cNvSpPr>
            <a:spLocks noChangeArrowheads="1"/>
          </p:cNvSpPr>
          <p:nvPr/>
        </p:nvSpPr>
        <p:spPr bwMode="auto">
          <a:xfrm>
            <a:off x="5580063" y="5445125"/>
            <a:ext cx="2927350" cy="365125"/>
          </a:xfrm>
          <a:prstGeom prst="rect">
            <a:avLst/>
          </a:prstGeom>
          <a:noFill/>
          <a:ln w="9525">
            <a:noFill/>
            <a:miter lim="800000"/>
            <a:headEnd/>
            <a:tailEnd/>
          </a:ln>
          <a:effectLst/>
        </p:spPr>
        <p:txBody>
          <a:bodyPr wrap="none" lIns="0" tIns="0" rIns="0" bIns="0">
            <a:spAutoFit/>
          </a:bodyPr>
          <a:lstStyle/>
          <a:p>
            <a:pPr algn="ctr"/>
            <a:r>
              <a:rPr lang="es-ES" sz="2400" b="1">
                <a:solidFill>
                  <a:schemeClr val="bg2"/>
                </a:solidFill>
              </a:rPr>
              <a:t>Índice de Frank Bird</a:t>
            </a:r>
          </a:p>
        </p:txBody>
      </p:sp>
      <p:sp>
        <p:nvSpPr>
          <p:cNvPr id="1689631" name="AutoShape 31"/>
          <p:cNvSpPr>
            <a:spLocks noChangeArrowheads="1"/>
          </p:cNvSpPr>
          <p:nvPr/>
        </p:nvSpPr>
        <p:spPr bwMode="auto">
          <a:xfrm>
            <a:off x="5292725" y="2636838"/>
            <a:ext cx="1584325" cy="504825"/>
          </a:xfrm>
          <a:prstGeom prst="rightArrow">
            <a:avLst>
              <a:gd name="adj1" fmla="val 50000"/>
              <a:gd name="adj2" fmla="val 78459"/>
            </a:avLst>
          </a:prstGeom>
          <a:solidFill>
            <a:srgbClr val="FF3300"/>
          </a:solidFill>
          <a:ln w="9525">
            <a:noFill/>
            <a:miter lim="800000"/>
            <a:headEnd/>
            <a:tailEnd/>
          </a:ln>
          <a:effectLst/>
        </p:spPr>
        <p:txBody>
          <a:bodyPr wrap="none" anchor="ctr"/>
          <a:lstStyle/>
          <a:p>
            <a:endParaRPr lang="es-CL"/>
          </a:p>
        </p:txBody>
      </p:sp>
      <p:sp>
        <p:nvSpPr>
          <p:cNvPr id="1689632" name="AutoShape 32"/>
          <p:cNvSpPr>
            <a:spLocks noChangeArrowheads="1"/>
          </p:cNvSpPr>
          <p:nvPr/>
        </p:nvSpPr>
        <p:spPr bwMode="auto">
          <a:xfrm>
            <a:off x="5076825" y="3276600"/>
            <a:ext cx="1366838" cy="512763"/>
          </a:xfrm>
          <a:prstGeom prst="rightArrow">
            <a:avLst>
              <a:gd name="adj1" fmla="val 50000"/>
              <a:gd name="adj2" fmla="val 66641"/>
            </a:avLst>
          </a:prstGeom>
          <a:solidFill>
            <a:srgbClr val="FF3300"/>
          </a:solidFill>
          <a:ln w="9525">
            <a:noFill/>
            <a:miter lim="800000"/>
            <a:headEnd/>
            <a:tailEnd/>
          </a:ln>
          <a:effectLst/>
        </p:spPr>
        <p:txBody>
          <a:bodyPr wrap="none" anchor="ctr"/>
          <a:lstStyle/>
          <a:p>
            <a:endParaRPr lang="es-CL"/>
          </a:p>
        </p:txBody>
      </p:sp>
      <p:sp>
        <p:nvSpPr>
          <p:cNvPr id="1689633" name="AutoShape 33"/>
          <p:cNvSpPr>
            <a:spLocks noChangeArrowheads="1"/>
          </p:cNvSpPr>
          <p:nvPr/>
        </p:nvSpPr>
        <p:spPr bwMode="auto">
          <a:xfrm>
            <a:off x="4643438" y="4005263"/>
            <a:ext cx="1441450" cy="503237"/>
          </a:xfrm>
          <a:prstGeom prst="rightArrow">
            <a:avLst>
              <a:gd name="adj1" fmla="val 50000"/>
              <a:gd name="adj2" fmla="val 71609"/>
            </a:avLst>
          </a:prstGeom>
          <a:solidFill>
            <a:srgbClr val="FF3300"/>
          </a:solidFill>
          <a:ln w="9525">
            <a:noFill/>
            <a:miter lim="800000"/>
            <a:headEnd/>
            <a:tailEnd/>
          </a:ln>
          <a:effectLst/>
        </p:spPr>
        <p:txBody>
          <a:bodyPr wrap="none" anchor="ctr"/>
          <a:lstStyle/>
          <a:p>
            <a:endParaRPr lang="es-CL"/>
          </a:p>
        </p:txBody>
      </p:sp>
      <p:sp>
        <p:nvSpPr>
          <p:cNvPr id="1689634" name="AutoShape 34"/>
          <p:cNvSpPr>
            <a:spLocks noChangeArrowheads="1"/>
          </p:cNvSpPr>
          <p:nvPr/>
        </p:nvSpPr>
        <p:spPr bwMode="auto">
          <a:xfrm>
            <a:off x="4500563" y="4724400"/>
            <a:ext cx="1223962" cy="504825"/>
          </a:xfrm>
          <a:prstGeom prst="rightArrow">
            <a:avLst>
              <a:gd name="adj1" fmla="val 50000"/>
              <a:gd name="adj2" fmla="val 60613"/>
            </a:avLst>
          </a:prstGeom>
          <a:solidFill>
            <a:srgbClr val="FF3300"/>
          </a:solidFill>
          <a:ln w="9525">
            <a:noFill/>
            <a:miter lim="800000"/>
            <a:headEnd/>
            <a:tailEnd/>
          </a:ln>
          <a:effectLst/>
        </p:spPr>
        <p:txBody>
          <a:bodyPr wrap="none" anchor="ctr"/>
          <a:lstStyle/>
          <a:p>
            <a:endParaRPr lang="es-CL"/>
          </a:p>
        </p:txBody>
      </p:sp>
      <p:sp>
        <p:nvSpPr>
          <p:cNvPr id="1689636" name="Text Box 36"/>
          <p:cNvSpPr txBox="1">
            <a:spLocks noChangeArrowheads="1"/>
          </p:cNvSpPr>
          <p:nvPr/>
        </p:nvSpPr>
        <p:spPr bwMode="auto">
          <a:xfrm>
            <a:off x="215900" y="260350"/>
            <a:ext cx="10044113" cy="579438"/>
          </a:xfrm>
          <a:prstGeom prst="rect">
            <a:avLst/>
          </a:prstGeom>
          <a:noFill/>
          <a:ln w="9525">
            <a:noFill/>
            <a:miter lim="800000"/>
            <a:headEnd/>
            <a:tailEnd/>
          </a:ln>
          <a:effectLst/>
        </p:spPr>
        <p:txBody>
          <a:bodyPr>
            <a:spAutoFit/>
          </a:bodyPr>
          <a:lstStyle/>
          <a:p>
            <a:r>
              <a:rPr lang="es-MX" sz="3200" b="1">
                <a:solidFill>
                  <a:schemeClr val="accent2"/>
                </a:solidFill>
              </a:rPr>
              <a:t>INDICADOR ESTADISTICO DE ACCIDENTES</a:t>
            </a:r>
            <a:endParaRPr lang="es-ES" sz="3200" b="1">
              <a:solidFill>
                <a:schemeClr val="accent2"/>
              </a:solidFill>
            </a:endParaRPr>
          </a:p>
        </p:txBody>
      </p:sp>
      <p:sp>
        <p:nvSpPr>
          <p:cNvPr id="3" name="2 CuadroTexto"/>
          <p:cNvSpPr txBox="1"/>
          <p:nvPr/>
        </p:nvSpPr>
        <p:spPr>
          <a:xfrm>
            <a:off x="107504" y="5343599"/>
            <a:ext cx="1856598" cy="461665"/>
          </a:xfrm>
          <a:prstGeom prst="rect">
            <a:avLst/>
          </a:prstGeom>
          <a:noFill/>
        </p:spPr>
        <p:txBody>
          <a:bodyPr wrap="none" rtlCol="0">
            <a:spAutoFit/>
          </a:bodyPr>
          <a:lstStyle/>
          <a:p>
            <a:r>
              <a:rPr lang="es-CL" sz="2400" dirty="0" smtClean="0">
                <a:solidFill>
                  <a:srgbClr val="FF0000"/>
                </a:solidFill>
              </a:rPr>
              <a:t>Conductas</a:t>
            </a:r>
            <a:endParaRPr lang="es-CL" sz="2400" dirty="0">
              <a:solidFill>
                <a:srgbClr val="FF0000"/>
              </a:solidFill>
            </a:endParaRPr>
          </a:p>
        </p:txBody>
      </p:sp>
      <p:sp>
        <p:nvSpPr>
          <p:cNvPr id="37" name="AutoShape 34"/>
          <p:cNvSpPr>
            <a:spLocks noChangeArrowheads="1"/>
          </p:cNvSpPr>
          <p:nvPr/>
        </p:nvSpPr>
        <p:spPr bwMode="auto">
          <a:xfrm>
            <a:off x="4139952" y="5372447"/>
            <a:ext cx="1223962" cy="504825"/>
          </a:xfrm>
          <a:prstGeom prst="rightArrow">
            <a:avLst>
              <a:gd name="adj1" fmla="val 50000"/>
              <a:gd name="adj2" fmla="val 60613"/>
            </a:avLst>
          </a:prstGeom>
          <a:solidFill>
            <a:srgbClr val="FF3300"/>
          </a:solidFill>
          <a:ln w="9525">
            <a:noFill/>
            <a:miter lim="800000"/>
            <a:headEnd/>
            <a:tailEnd/>
          </a:ln>
          <a:effectLst/>
        </p:spPr>
        <p:txBody>
          <a:bodyPr wrap="none" anchor="ctr"/>
          <a:lstStyle/>
          <a:p>
            <a:endParaRPr lang="es-CL"/>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1650" name="Rectangle 2"/>
          <p:cNvSpPr>
            <a:spLocks noChangeArrowheads="1"/>
          </p:cNvSpPr>
          <p:nvPr/>
        </p:nvSpPr>
        <p:spPr bwMode="auto">
          <a:xfrm>
            <a:off x="0" y="533400"/>
            <a:ext cx="9144000" cy="914400"/>
          </a:xfrm>
          <a:prstGeom prst="rect">
            <a:avLst/>
          </a:prstGeom>
          <a:noFill/>
          <a:ln w="9525">
            <a:noFill/>
            <a:miter lim="800000"/>
            <a:headEnd/>
            <a:tailEnd/>
          </a:ln>
          <a:effectLst/>
        </p:spPr>
        <p:txBody>
          <a:bodyPr wrap="none" anchor="ctr"/>
          <a:lstStyle/>
          <a:p>
            <a:endParaRPr lang="es-CL"/>
          </a:p>
        </p:txBody>
      </p:sp>
      <p:sp>
        <p:nvSpPr>
          <p:cNvPr id="1691651" name="AutoShape 3"/>
          <p:cNvSpPr>
            <a:spLocks noChangeArrowheads="1"/>
          </p:cNvSpPr>
          <p:nvPr/>
        </p:nvSpPr>
        <p:spPr bwMode="auto">
          <a:xfrm>
            <a:off x="3347591" y="3140075"/>
            <a:ext cx="1368425" cy="936625"/>
          </a:xfrm>
          <a:prstGeom prst="downArrow">
            <a:avLst>
              <a:gd name="adj1" fmla="val 50000"/>
              <a:gd name="adj2" fmla="val 25000"/>
            </a:avLst>
          </a:prstGeom>
          <a:solidFill>
            <a:schemeClr val="accent2"/>
          </a:solidFill>
          <a:ln w="9525">
            <a:noFill/>
            <a:miter lim="800000"/>
            <a:headEnd/>
            <a:tailEnd/>
          </a:ln>
          <a:effectLst/>
        </p:spPr>
        <p:txBody>
          <a:bodyPr wrap="none" anchor="ctr"/>
          <a:lstStyle/>
          <a:p>
            <a:endParaRPr lang="es-CL"/>
          </a:p>
        </p:txBody>
      </p:sp>
      <p:sp>
        <p:nvSpPr>
          <p:cNvPr id="1691652" name="Text Box 4"/>
          <p:cNvSpPr txBox="1">
            <a:spLocks noChangeArrowheads="1"/>
          </p:cNvSpPr>
          <p:nvPr/>
        </p:nvSpPr>
        <p:spPr bwMode="auto">
          <a:xfrm>
            <a:off x="539750" y="4283075"/>
            <a:ext cx="8064500" cy="1738313"/>
          </a:xfrm>
          <a:prstGeom prst="rect">
            <a:avLst/>
          </a:prstGeom>
          <a:noFill/>
          <a:ln w="9525">
            <a:noFill/>
            <a:miter lim="800000"/>
            <a:headEnd/>
            <a:tailEnd/>
          </a:ln>
          <a:effectLst/>
        </p:spPr>
        <p:txBody>
          <a:bodyPr>
            <a:spAutoFit/>
          </a:bodyPr>
          <a:lstStyle/>
          <a:p>
            <a:r>
              <a:rPr lang="es-MX" sz="2400">
                <a:solidFill>
                  <a:schemeClr val="accent2"/>
                </a:solidFill>
              </a:rPr>
              <a:t>Porque los equipos, herramientas, maquinarias o instalaciones presentan condiciones fuera de norma</a:t>
            </a:r>
            <a:r>
              <a:rPr lang="es-MX" sz="2800" b="1"/>
              <a:t> </a:t>
            </a:r>
          </a:p>
          <a:p>
            <a:r>
              <a:rPr lang="es-MX" sz="2800" b="1"/>
              <a:t>                  </a:t>
            </a:r>
          </a:p>
          <a:p>
            <a:r>
              <a:rPr lang="es-MX" sz="2800" b="1">
                <a:solidFill>
                  <a:srgbClr val="FF0000"/>
                </a:solidFill>
              </a:rPr>
              <a:t>         </a:t>
            </a:r>
            <a:r>
              <a:rPr lang="es-MX" sz="2800">
                <a:solidFill>
                  <a:srgbClr val="EA1B16"/>
                </a:solidFill>
              </a:rPr>
              <a:t>CONDICIONES SUB ESTANDARD</a:t>
            </a:r>
            <a:r>
              <a:rPr lang="es-MX" sz="2400">
                <a:latin typeface="Arial Black" pitchFamily="34" charset="0"/>
              </a:rPr>
              <a:t> </a:t>
            </a:r>
            <a:endParaRPr lang="es-ES" sz="2400">
              <a:latin typeface="Arial Black" pitchFamily="34" charset="0"/>
            </a:endParaRPr>
          </a:p>
        </p:txBody>
      </p:sp>
      <p:sp>
        <p:nvSpPr>
          <p:cNvPr id="1691653" name="Rectangle 5"/>
          <p:cNvSpPr>
            <a:spLocks noChangeArrowheads="1"/>
          </p:cNvSpPr>
          <p:nvPr/>
        </p:nvSpPr>
        <p:spPr bwMode="auto">
          <a:xfrm>
            <a:off x="754707" y="1674813"/>
            <a:ext cx="7705725" cy="1261884"/>
          </a:xfrm>
          <a:prstGeom prst="rect">
            <a:avLst/>
          </a:prstGeom>
          <a:noFill/>
          <a:ln w="9525">
            <a:noFill/>
            <a:miter lim="800000"/>
            <a:headEnd/>
            <a:tailEnd/>
          </a:ln>
          <a:effectLst/>
        </p:spPr>
        <p:txBody>
          <a:bodyPr>
            <a:spAutoFit/>
          </a:bodyPr>
          <a:lstStyle/>
          <a:p>
            <a:r>
              <a:rPr lang="es-CL" sz="2400" dirty="0">
                <a:solidFill>
                  <a:schemeClr val="accent2"/>
                </a:solidFill>
              </a:rPr>
              <a:t>       Porque las personas cometen errores </a:t>
            </a:r>
            <a:r>
              <a:rPr lang="es-CL" sz="2400" b="1" dirty="0" smtClean="0">
                <a:solidFill>
                  <a:schemeClr val="accent2"/>
                </a:solidFill>
              </a:rPr>
              <a:t> </a:t>
            </a:r>
            <a:endParaRPr lang="es-CL" sz="2400" b="1" dirty="0">
              <a:solidFill>
                <a:schemeClr val="accent2"/>
              </a:solidFill>
            </a:endParaRPr>
          </a:p>
          <a:p>
            <a:endParaRPr lang="es-ES" sz="2400" dirty="0">
              <a:solidFill>
                <a:schemeClr val="accent2"/>
              </a:solidFill>
            </a:endParaRPr>
          </a:p>
          <a:p>
            <a:r>
              <a:rPr lang="es-CL" sz="2400" dirty="0">
                <a:solidFill>
                  <a:srgbClr val="EA1B16"/>
                </a:solidFill>
              </a:rPr>
              <a:t>              </a:t>
            </a:r>
            <a:r>
              <a:rPr lang="es-CL" sz="2800" dirty="0">
                <a:solidFill>
                  <a:srgbClr val="EA1B16"/>
                </a:solidFill>
              </a:rPr>
              <a:t>ACTOS SUB ESTANDARD</a:t>
            </a:r>
            <a:r>
              <a:rPr lang="es-CL" sz="2400" dirty="0">
                <a:solidFill>
                  <a:schemeClr val="accent2"/>
                </a:solidFill>
              </a:rPr>
              <a:t> </a:t>
            </a:r>
          </a:p>
        </p:txBody>
      </p:sp>
      <p:sp>
        <p:nvSpPr>
          <p:cNvPr id="1691655" name="Text Box 7"/>
          <p:cNvSpPr txBox="1">
            <a:spLocks noChangeArrowheads="1"/>
          </p:cNvSpPr>
          <p:nvPr/>
        </p:nvSpPr>
        <p:spPr bwMode="auto">
          <a:xfrm>
            <a:off x="242927" y="260350"/>
            <a:ext cx="10044113" cy="579438"/>
          </a:xfrm>
          <a:prstGeom prst="rect">
            <a:avLst/>
          </a:prstGeom>
          <a:noFill/>
          <a:ln w="9525">
            <a:noFill/>
            <a:miter lim="800000"/>
            <a:headEnd/>
            <a:tailEnd/>
          </a:ln>
          <a:effectLst/>
        </p:spPr>
        <p:txBody>
          <a:bodyPr>
            <a:spAutoFit/>
          </a:bodyPr>
          <a:lstStyle/>
          <a:p>
            <a:r>
              <a:rPr lang="es-MX" sz="3200" b="1" dirty="0">
                <a:solidFill>
                  <a:schemeClr val="accent2"/>
                </a:solidFill>
              </a:rPr>
              <a:t>¿PORQUE SE PRODUCEN LOS ACCIDENTES?</a:t>
            </a:r>
            <a:endParaRPr lang="es-ES" sz="3200" b="1" dirty="0">
              <a:solidFill>
                <a:schemeClr val="accent2"/>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charset="0"/>
              <a:buChar char="•"/>
            </a:pPr>
            <a:endParaRPr lang="es-ES_tradnl" sz="1900" b="1">
              <a:solidFill>
                <a:srgbClr val="000099"/>
              </a:solidFill>
              <a:latin typeface="Arial" charset="0"/>
            </a:endParaRPr>
          </a:p>
          <a:p>
            <a:pPr marL="381000" indent="-381000" eaLnBrk="0" hangingPunct="0">
              <a:lnSpc>
                <a:spcPct val="170000"/>
              </a:lnSpc>
              <a:buClr>
                <a:srgbClr val="FF0000"/>
              </a:buClr>
              <a:buSzPct val="120000"/>
            </a:pPr>
            <a:r>
              <a:rPr lang="es-ES_tradnl" sz="1900" b="1">
                <a:solidFill>
                  <a:srgbClr val="000099"/>
                </a:solidFill>
                <a:latin typeface="Arial" charset="0"/>
              </a:rPr>
              <a:t>      </a:t>
            </a: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p:txBody>
      </p:sp>
      <p:sp>
        <p:nvSpPr>
          <p:cNvPr id="25604" name="3 Rectángulo"/>
          <p:cNvSpPr>
            <a:spLocks noChangeArrowheads="1"/>
          </p:cNvSpPr>
          <p:nvPr/>
        </p:nvSpPr>
        <p:spPr bwMode="auto">
          <a:xfrm>
            <a:off x="0" y="1648414"/>
            <a:ext cx="6143625" cy="5016758"/>
          </a:xfrm>
          <a:prstGeom prst="rect">
            <a:avLst/>
          </a:prstGeom>
          <a:noFill/>
          <a:ln w="9525">
            <a:noFill/>
            <a:miter lim="800000"/>
            <a:headEnd/>
            <a:tailEnd/>
          </a:ln>
        </p:spPr>
        <p:txBody>
          <a:bodyPr wrap="square">
            <a:spAutoFit/>
          </a:bodyPr>
          <a:lstStyle/>
          <a:p>
            <a:r>
              <a:rPr lang="es-CL" sz="1700" dirty="0" smtClean="0"/>
              <a:t>(</a:t>
            </a:r>
            <a:r>
              <a:rPr lang="es-CL" sz="1700" dirty="0" err="1" smtClean="0"/>
              <a:t>Dispatch</a:t>
            </a:r>
            <a:r>
              <a:rPr lang="es-CL" sz="1700" dirty="0" smtClean="0"/>
              <a:t>), que controla en forma global la producción, complementado por un proceso de optimización continua a través de sistemas computaciones interconectados presentes en todos los equipos.</a:t>
            </a:r>
          </a:p>
          <a:p>
            <a:endParaRPr lang="es-CL" dirty="0" smtClean="0"/>
          </a:p>
          <a:p>
            <a:r>
              <a:rPr lang="es-CL" b="1" dirty="0" smtClean="0"/>
              <a:t>Operador del equipo de carguío   </a:t>
            </a:r>
          </a:p>
          <a:p>
            <a:r>
              <a:rPr lang="es-CL" dirty="0" smtClean="0"/>
              <a:t>Es la persona que opera los diferentes equipos de carguío. Es el responsable directo de toda su área, además del buen carguío de los camiones (buen posicionamiento del camión, evitar bolones en la primera baldada, etc.), entre otras cosas.</a:t>
            </a:r>
            <a:r>
              <a:rPr lang="es-CL" b="1" dirty="0" smtClean="0"/>
              <a:t> </a:t>
            </a:r>
          </a:p>
          <a:p>
            <a:endParaRPr lang="es-CL" b="1" dirty="0" smtClean="0"/>
          </a:p>
          <a:p>
            <a:r>
              <a:rPr lang="es-CL" b="1" dirty="0" smtClean="0"/>
              <a:t>Topografía</a:t>
            </a:r>
          </a:p>
          <a:p>
            <a:r>
              <a:rPr lang="es-CL" dirty="0" smtClean="0"/>
              <a:t>Pertenecen a Ingeniería de Minas y su función principal es marcar las diferentes zonas mineralizadas (tronadas), con el fin de que los equipos de carguío ingresen a cargar de acuerdo a esas marcas. Además, miden los avances diarios, controlan los </a:t>
            </a:r>
            <a:endParaRPr lang="es-CL" dirty="0"/>
          </a:p>
        </p:txBody>
      </p:sp>
      <p:pic>
        <p:nvPicPr>
          <p:cNvPr id="25605" name="Picture 2" descr="http://www.codelco.cl/educa/images/divisiones/norte/info/f_procesos/CH-05.jpg">
            <a:hlinkClick r:id="rId2"/>
          </p:cNvPr>
          <p:cNvPicPr>
            <a:picLocks noChangeAspect="1" noChangeArrowheads="1"/>
          </p:cNvPicPr>
          <p:nvPr/>
        </p:nvPicPr>
        <p:blipFill>
          <a:blip r:embed="rId3" cstate="print"/>
          <a:srcRect/>
          <a:stretch>
            <a:fillRect/>
          </a:stretch>
        </p:blipFill>
        <p:spPr bwMode="auto">
          <a:xfrm>
            <a:off x="6143625" y="285729"/>
            <a:ext cx="2857500" cy="2143139"/>
          </a:xfrm>
          <a:prstGeom prst="rect">
            <a:avLst/>
          </a:prstGeom>
          <a:noFill/>
          <a:ln w="9525">
            <a:noFill/>
            <a:miter lim="800000"/>
            <a:headEnd/>
            <a:tailEnd/>
          </a:ln>
        </p:spPr>
      </p:pic>
      <p:pic>
        <p:nvPicPr>
          <p:cNvPr id="25607" name="Picture 7" descr="C:\Users\enrique\Documents\Clases Aconcagua\tronaduras\Imagen 466.jpg"/>
          <p:cNvPicPr>
            <a:picLocks noChangeAspect="1" noChangeArrowheads="1"/>
          </p:cNvPicPr>
          <p:nvPr/>
        </p:nvPicPr>
        <p:blipFill>
          <a:blip r:embed="rId4" cstate="print"/>
          <a:srcRect/>
          <a:stretch>
            <a:fillRect/>
          </a:stretch>
        </p:blipFill>
        <p:spPr bwMode="auto">
          <a:xfrm>
            <a:off x="6143625" y="2500307"/>
            <a:ext cx="2857500" cy="2143139"/>
          </a:xfrm>
          <a:prstGeom prst="rect">
            <a:avLst/>
          </a:prstGeom>
          <a:noFill/>
          <a:ln w="9525">
            <a:noFill/>
            <a:miter lim="800000"/>
            <a:headEnd/>
            <a:tailEnd/>
          </a:ln>
        </p:spPr>
      </p:pic>
      <p:sp>
        <p:nvSpPr>
          <p:cNvPr id="10" name="9 Rectángulo"/>
          <p:cNvSpPr>
            <a:spLocks noChangeArrowheads="1"/>
          </p:cNvSpPr>
          <p:nvPr/>
        </p:nvSpPr>
        <p:spPr bwMode="auto">
          <a:xfrm>
            <a:off x="285720" y="619764"/>
            <a:ext cx="4176143" cy="523220"/>
          </a:xfrm>
          <a:prstGeom prst="rect">
            <a:avLst/>
          </a:prstGeom>
          <a:noFill/>
          <a:ln w="9525">
            <a:noFill/>
            <a:miter lim="800000"/>
            <a:headEnd/>
            <a:tailEnd/>
          </a:ln>
        </p:spPr>
        <p:txBody>
          <a:bodyPr wrap="none">
            <a:spAutoFit/>
          </a:bodyPr>
          <a:lstStyle/>
          <a:p>
            <a:r>
              <a:rPr lang="es-CL" sz="2800" b="1" dirty="0" smtClean="0">
                <a:solidFill>
                  <a:schemeClr val="accent1">
                    <a:lumMod val="75000"/>
                  </a:schemeClr>
                </a:solidFill>
              </a:rPr>
              <a:t>PROCESO DE CARGUIO</a:t>
            </a:r>
            <a:endParaRPr lang="es-CL" sz="2800" b="1" dirty="0">
              <a:solidFill>
                <a:schemeClr val="accent1">
                  <a:lumMod val="75000"/>
                </a:schemeClr>
              </a:solidFill>
            </a:endParaRPr>
          </a:p>
        </p:txBody>
      </p:sp>
      <p:pic>
        <p:nvPicPr>
          <p:cNvPr id="15" name="Picture 7" descr="Haga Click para ver mas fotos">
            <a:hlinkClick r:id="rId5"/>
          </p:cNvPr>
          <p:cNvPicPr>
            <a:picLocks noChangeAspect="1" noChangeArrowheads="1"/>
          </p:cNvPicPr>
          <p:nvPr/>
        </p:nvPicPr>
        <p:blipFill>
          <a:blip r:embed="rId6" cstate="print"/>
          <a:srcRect/>
          <a:stretch>
            <a:fillRect/>
          </a:stretch>
        </p:blipFill>
        <p:spPr bwMode="auto">
          <a:xfrm>
            <a:off x="6143625" y="4714884"/>
            <a:ext cx="2928938" cy="207170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2674" name="Rectangle 2"/>
          <p:cNvSpPr>
            <a:spLocks noGrp="1" noChangeArrowheads="1"/>
          </p:cNvSpPr>
          <p:nvPr>
            <p:ph type="body" idx="1"/>
          </p:nvPr>
        </p:nvSpPr>
        <p:spPr>
          <a:xfrm>
            <a:off x="1042988" y="1125538"/>
            <a:ext cx="4897437" cy="388937"/>
          </a:xfrm>
        </p:spPr>
        <p:txBody>
          <a:bodyPr>
            <a:normAutofit fontScale="92500" lnSpcReduction="20000"/>
          </a:bodyPr>
          <a:lstStyle/>
          <a:p>
            <a:pPr>
              <a:buFont typeface="Arial" pitchFamily="34" charset="0"/>
              <a:buNone/>
            </a:pPr>
            <a:r>
              <a:rPr lang="es-MX" sz="2400" b="1">
                <a:solidFill>
                  <a:schemeClr val="accent2"/>
                </a:solidFill>
              </a:rPr>
              <a:t>ACTOS SUB ESTANDARES</a:t>
            </a:r>
            <a:endParaRPr lang="es-ES" sz="2400" b="1">
              <a:solidFill>
                <a:schemeClr val="accent2"/>
              </a:solidFill>
            </a:endParaRPr>
          </a:p>
        </p:txBody>
      </p:sp>
      <p:sp>
        <p:nvSpPr>
          <p:cNvPr id="1692675" name="Text Box 3"/>
          <p:cNvSpPr txBox="1">
            <a:spLocks noChangeArrowheads="1"/>
          </p:cNvSpPr>
          <p:nvPr/>
        </p:nvSpPr>
        <p:spPr bwMode="auto">
          <a:xfrm>
            <a:off x="468313" y="1773238"/>
            <a:ext cx="7256462" cy="4565650"/>
          </a:xfrm>
          <a:prstGeom prst="rect">
            <a:avLst/>
          </a:prstGeom>
          <a:noFill/>
          <a:ln w="9525">
            <a:noFill/>
            <a:miter lim="800000"/>
            <a:headEnd/>
            <a:tailEnd/>
          </a:ln>
          <a:effectLst/>
        </p:spPr>
        <p:txBody>
          <a:bodyPr>
            <a:spAutoFit/>
          </a:bodyPr>
          <a:lstStyle/>
          <a:p>
            <a:r>
              <a:rPr lang="es-MX" sz="2400">
                <a:solidFill>
                  <a:schemeClr val="accent2"/>
                </a:solidFill>
              </a:rPr>
              <a:t> EJEMPLOS:</a:t>
            </a:r>
            <a:endParaRPr lang="es-MX">
              <a:solidFill>
                <a:schemeClr val="accent2"/>
              </a:solidFill>
            </a:endParaRPr>
          </a:p>
          <a:p>
            <a:pPr>
              <a:lnSpc>
                <a:spcPct val="150000"/>
              </a:lnSpc>
              <a:buFont typeface="Wingdings" pitchFamily="2" charset="2"/>
              <a:buNone/>
            </a:pPr>
            <a:r>
              <a:rPr lang="es-MX" sz="2400">
                <a:solidFill>
                  <a:schemeClr val="accent2"/>
                </a:solidFill>
              </a:rPr>
              <a:t> Trabajar a una velocidad anormal</a:t>
            </a:r>
          </a:p>
          <a:p>
            <a:pPr>
              <a:lnSpc>
                <a:spcPct val="150000"/>
              </a:lnSpc>
              <a:buFont typeface="Wingdings" pitchFamily="2" charset="2"/>
              <a:buNone/>
            </a:pPr>
            <a:endParaRPr lang="es-MX" sz="2400">
              <a:solidFill>
                <a:schemeClr val="accent2"/>
              </a:solidFill>
            </a:endParaRPr>
          </a:p>
          <a:p>
            <a:pPr>
              <a:lnSpc>
                <a:spcPct val="150000"/>
              </a:lnSpc>
              <a:buFont typeface="Wingdings" pitchFamily="2" charset="2"/>
              <a:buNone/>
            </a:pPr>
            <a:r>
              <a:rPr lang="es-MX" sz="2400">
                <a:solidFill>
                  <a:schemeClr val="accent2"/>
                </a:solidFill>
              </a:rPr>
              <a:t> Trabajar sin autorización</a:t>
            </a:r>
          </a:p>
          <a:p>
            <a:pPr>
              <a:lnSpc>
                <a:spcPct val="150000"/>
              </a:lnSpc>
              <a:buFont typeface="Wingdings" pitchFamily="2" charset="2"/>
              <a:buNone/>
            </a:pPr>
            <a:r>
              <a:rPr lang="es-MX" sz="2400">
                <a:solidFill>
                  <a:schemeClr val="accent2"/>
                </a:solidFill>
              </a:rPr>
              <a:t>	</a:t>
            </a:r>
          </a:p>
          <a:p>
            <a:pPr>
              <a:lnSpc>
                <a:spcPct val="150000"/>
              </a:lnSpc>
              <a:buFont typeface="Wingdings" pitchFamily="2" charset="2"/>
              <a:buNone/>
            </a:pPr>
            <a:r>
              <a:rPr lang="es-MX" sz="2400">
                <a:solidFill>
                  <a:schemeClr val="accent2"/>
                </a:solidFill>
              </a:rPr>
              <a:t> Trabajar sin equipo de proteccion personal</a:t>
            </a:r>
          </a:p>
          <a:p>
            <a:pPr>
              <a:lnSpc>
                <a:spcPct val="150000"/>
              </a:lnSpc>
              <a:buFont typeface="Wingdings" pitchFamily="2" charset="2"/>
              <a:buNone/>
            </a:pPr>
            <a:endParaRPr lang="es-MX" sz="2400">
              <a:solidFill>
                <a:schemeClr val="accent2"/>
              </a:solidFill>
            </a:endParaRPr>
          </a:p>
          <a:p>
            <a:pPr>
              <a:lnSpc>
                <a:spcPct val="150000"/>
              </a:lnSpc>
              <a:buFont typeface="Wingdings" pitchFamily="2" charset="2"/>
              <a:buNone/>
            </a:pPr>
            <a:r>
              <a:rPr lang="es-MX" sz="2400">
                <a:solidFill>
                  <a:schemeClr val="accent2"/>
                </a:solidFill>
              </a:rPr>
              <a:t> Desactivar los dispositivos de seguridad y bloqueos</a:t>
            </a:r>
          </a:p>
          <a:p>
            <a:pPr>
              <a:buFont typeface="Wingdings" pitchFamily="2" charset="2"/>
              <a:buChar char="Ø"/>
            </a:pPr>
            <a:endParaRPr lang="es-ES">
              <a:solidFill>
                <a:schemeClr val="accent2"/>
              </a:solidFill>
            </a:endParaRPr>
          </a:p>
        </p:txBody>
      </p:sp>
      <p:sp>
        <p:nvSpPr>
          <p:cNvPr id="1692676" name="AutoShape 4"/>
          <p:cNvSpPr>
            <a:spLocks noChangeArrowheads="1"/>
          </p:cNvSpPr>
          <p:nvPr/>
        </p:nvSpPr>
        <p:spPr bwMode="auto">
          <a:xfrm>
            <a:off x="2124075" y="2852738"/>
            <a:ext cx="719138" cy="358775"/>
          </a:xfrm>
          <a:prstGeom prst="downArrow">
            <a:avLst>
              <a:gd name="adj1" fmla="val 50000"/>
              <a:gd name="adj2" fmla="val 25000"/>
            </a:avLst>
          </a:prstGeom>
          <a:solidFill>
            <a:schemeClr val="accent2"/>
          </a:solidFill>
          <a:ln w="9525">
            <a:noFill/>
            <a:miter lim="800000"/>
            <a:headEnd/>
            <a:tailEnd/>
          </a:ln>
          <a:effectLst/>
        </p:spPr>
        <p:txBody>
          <a:bodyPr wrap="none" anchor="ctr"/>
          <a:lstStyle/>
          <a:p>
            <a:endParaRPr lang="es-CL"/>
          </a:p>
        </p:txBody>
      </p:sp>
      <p:sp>
        <p:nvSpPr>
          <p:cNvPr id="1692677" name="AutoShape 5"/>
          <p:cNvSpPr>
            <a:spLocks noChangeArrowheads="1"/>
          </p:cNvSpPr>
          <p:nvPr/>
        </p:nvSpPr>
        <p:spPr bwMode="auto">
          <a:xfrm>
            <a:off x="2124075" y="3933825"/>
            <a:ext cx="719138" cy="358775"/>
          </a:xfrm>
          <a:prstGeom prst="downArrow">
            <a:avLst>
              <a:gd name="adj1" fmla="val 50000"/>
              <a:gd name="adj2" fmla="val 25000"/>
            </a:avLst>
          </a:prstGeom>
          <a:solidFill>
            <a:schemeClr val="accent2"/>
          </a:solidFill>
          <a:ln w="9525">
            <a:noFill/>
            <a:miter lim="800000"/>
            <a:headEnd/>
            <a:tailEnd/>
          </a:ln>
          <a:effectLst/>
        </p:spPr>
        <p:txBody>
          <a:bodyPr wrap="none" anchor="ctr"/>
          <a:lstStyle/>
          <a:p>
            <a:endParaRPr lang="es-CL"/>
          </a:p>
        </p:txBody>
      </p:sp>
      <p:sp>
        <p:nvSpPr>
          <p:cNvPr id="1692678" name="AutoShape 6"/>
          <p:cNvSpPr>
            <a:spLocks noChangeArrowheads="1"/>
          </p:cNvSpPr>
          <p:nvPr/>
        </p:nvSpPr>
        <p:spPr bwMode="auto">
          <a:xfrm>
            <a:off x="2195513" y="5084763"/>
            <a:ext cx="719137" cy="358775"/>
          </a:xfrm>
          <a:prstGeom prst="downArrow">
            <a:avLst>
              <a:gd name="adj1" fmla="val 50000"/>
              <a:gd name="adj2" fmla="val 25000"/>
            </a:avLst>
          </a:prstGeom>
          <a:solidFill>
            <a:schemeClr val="accent2"/>
          </a:solidFill>
          <a:ln w="9525">
            <a:noFill/>
            <a:miter lim="800000"/>
            <a:headEnd/>
            <a:tailEnd/>
          </a:ln>
          <a:effectLst/>
        </p:spPr>
        <p:txBody>
          <a:bodyPr wrap="none" anchor="ctr"/>
          <a:lstStyle/>
          <a:p>
            <a:endParaRPr lang="es-CL"/>
          </a:p>
        </p:txBody>
      </p:sp>
      <p:sp>
        <p:nvSpPr>
          <p:cNvPr id="1692680" name="Text Box 8"/>
          <p:cNvSpPr txBox="1">
            <a:spLocks noChangeArrowheads="1"/>
          </p:cNvSpPr>
          <p:nvPr/>
        </p:nvSpPr>
        <p:spPr bwMode="auto">
          <a:xfrm>
            <a:off x="385803" y="260350"/>
            <a:ext cx="10044113" cy="579438"/>
          </a:xfrm>
          <a:prstGeom prst="rect">
            <a:avLst/>
          </a:prstGeom>
          <a:noFill/>
          <a:ln w="9525">
            <a:noFill/>
            <a:miter lim="800000"/>
            <a:headEnd/>
            <a:tailEnd/>
          </a:ln>
          <a:effectLst/>
        </p:spPr>
        <p:txBody>
          <a:bodyPr>
            <a:spAutoFit/>
          </a:bodyPr>
          <a:lstStyle/>
          <a:p>
            <a:r>
              <a:rPr lang="es-MX" sz="3200" b="1" dirty="0">
                <a:solidFill>
                  <a:schemeClr val="accent2"/>
                </a:solidFill>
              </a:rPr>
              <a:t>CAUSAS INMEDIATAS DE LOS ACCIDENTES</a:t>
            </a:r>
            <a:endParaRPr lang="es-ES" sz="3200" b="1" dirty="0">
              <a:solidFill>
                <a:schemeClr val="accent2"/>
              </a:solidFill>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3698" name="Rectangle 2"/>
          <p:cNvSpPr>
            <a:spLocks noGrp="1" noChangeArrowheads="1"/>
          </p:cNvSpPr>
          <p:nvPr>
            <p:ph type="body" idx="1"/>
          </p:nvPr>
        </p:nvSpPr>
        <p:spPr>
          <a:xfrm>
            <a:off x="457200" y="1600200"/>
            <a:ext cx="8229600" cy="533400"/>
          </a:xfrm>
        </p:spPr>
        <p:txBody>
          <a:bodyPr/>
          <a:lstStyle/>
          <a:p>
            <a:pPr>
              <a:buFont typeface="Arial" pitchFamily="34" charset="0"/>
              <a:buNone/>
            </a:pPr>
            <a:r>
              <a:rPr lang="es-MX" sz="2400" b="1">
                <a:solidFill>
                  <a:schemeClr val="accent2"/>
                </a:solidFill>
              </a:rPr>
              <a:t>CONDICIONES SUB ESTANDARES</a:t>
            </a:r>
          </a:p>
          <a:p>
            <a:pPr>
              <a:buFont typeface="Arial" pitchFamily="34" charset="0"/>
              <a:buNone/>
            </a:pPr>
            <a:endParaRPr lang="es-ES" sz="2400" b="1">
              <a:solidFill>
                <a:schemeClr val="accent2"/>
              </a:solidFill>
            </a:endParaRPr>
          </a:p>
        </p:txBody>
      </p:sp>
      <p:sp>
        <p:nvSpPr>
          <p:cNvPr id="1693699" name="Text Box 3"/>
          <p:cNvSpPr txBox="1">
            <a:spLocks noChangeArrowheads="1"/>
          </p:cNvSpPr>
          <p:nvPr/>
        </p:nvSpPr>
        <p:spPr bwMode="auto">
          <a:xfrm>
            <a:off x="900113" y="2420938"/>
            <a:ext cx="5273675" cy="3378200"/>
          </a:xfrm>
          <a:prstGeom prst="rect">
            <a:avLst/>
          </a:prstGeom>
          <a:noFill/>
          <a:ln w="9525">
            <a:noFill/>
            <a:miter lim="800000"/>
            <a:headEnd/>
            <a:tailEnd/>
          </a:ln>
          <a:effectLst/>
        </p:spPr>
        <p:txBody>
          <a:bodyPr wrap="none">
            <a:spAutoFit/>
          </a:bodyPr>
          <a:lstStyle/>
          <a:p>
            <a:r>
              <a:rPr lang="es-MX" sz="2400">
                <a:solidFill>
                  <a:schemeClr val="accent2"/>
                </a:solidFill>
              </a:rPr>
              <a:t>EJEMPLOS:</a:t>
            </a:r>
          </a:p>
          <a:p>
            <a:endParaRPr lang="es-MX" sz="2400">
              <a:solidFill>
                <a:schemeClr val="accent2"/>
              </a:solidFill>
            </a:endParaRPr>
          </a:p>
          <a:p>
            <a:r>
              <a:rPr lang="es-MX" sz="2400">
                <a:solidFill>
                  <a:schemeClr val="accent2"/>
                </a:solidFill>
              </a:rPr>
              <a:t>Orden y aseo deficientes</a:t>
            </a:r>
          </a:p>
          <a:p>
            <a:endParaRPr lang="es-MX" sz="2400">
              <a:solidFill>
                <a:schemeClr val="accent2"/>
              </a:solidFill>
            </a:endParaRPr>
          </a:p>
          <a:p>
            <a:endParaRPr lang="es-MX" sz="2400">
              <a:solidFill>
                <a:schemeClr val="accent2"/>
              </a:solidFill>
            </a:endParaRPr>
          </a:p>
          <a:p>
            <a:r>
              <a:rPr lang="es-MX" sz="2400">
                <a:solidFill>
                  <a:schemeClr val="accent2"/>
                </a:solidFill>
              </a:rPr>
              <a:t>Protección de máquinas inadecuadas</a:t>
            </a:r>
          </a:p>
          <a:p>
            <a:endParaRPr lang="es-MX" sz="2400">
              <a:solidFill>
                <a:schemeClr val="accent2"/>
              </a:solidFill>
            </a:endParaRPr>
          </a:p>
          <a:p>
            <a:endParaRPr lang="es-MX" sz="2400">
              <a:solidFill>
                <a:schemeClr val="accent2"/>
              </a:solidFill>
            </a:endParaRPr>
          </a:p>
          <a:p>
            <a:r>
              <a:rPr lang="es-MX" sz="2400">
                <a:solidFill>
                  <a:schemeClr val="accent2"/>
                </a:solidFill>
              </a:rPr>
              <a:t>Herramientas defectuosas</a:t>
            </a:r>
            <a:endParaRPr lang="es-ES" sz="2400">
              <a:solidFill>
                <a:schemeClr val="accent2"/>
              </a:solidFill>
            </a:endParaRPr>
          </a:p>
        </p:txBody>
      </p:sp>
      <p:sp>
        <p:nvSpPr>
          <p:cNvPr id="1693700" name="AutoShape 4"/>
          <p:cNvSpPr>
            <a:spLocks noChangeArrowheads="1"/>
          </p:cNvSpPr>
          <p:nvPr/>
        </p:nvSpPr>
        <p:spPr bwMode="auto">
          <a:xfrm>
            <a:off x="2555875" y="3716338"/>
            <a:ext cx="576263" cy="431800"/>
          </a:xfrm>
          <a:prstGeom prst="downArrow">
            <a:avLst>
              <a:gd name="adj1" fmla="val 50000"/>
              <a:gd name="adj2" fmla="val 25000"/>
            </a:avLst>
          </a:prstGeom>
          <a:solidFill>
            <a:schemeClr val="accent2"/>
          </a:solidFill>
          <a:ln w="9525">
            <a:noFill/>
            <a:miter lim="800000"/>
            <a:headEnd/>
            <a:tailEnd/>
          </a:ln>
          <a:effectLst/>
        </p:spPr>
        <p:txBody>
          <a:bodyPr wrap="none" anchor="ctr"/>
          <a:lstStyle/>
          <a:p>
            <a:endParaRPr lang="es-CL"/>
          </a:p>
        </p:txBody>
      </p:sp>
      <p:sp>
        <p:nvSpPr>
          <p:cNvPr id="1693701" name="AutoShape 5"/>
          <p:cNvSpPr>
            <a:spLocks noChangeArrowheads="1"/>
          </p:cNvSpPr>
          <p:nvPr/>
        </p:nvSpPr>
        <p:spPr bwMode="auto">
          <a:xfrm>
            <a:off x="2555875" y="4868863"/>
            <a:ext cx="576263" cy="431800"/>
          </a:xfrm>
          <a:prstGeom prst="downArrow">
            <a:avLst>
              <a:gd name="adj1" fmla="val 50000"/>
              <a:gd name="adj2" fmla="val 25000"/>
            </a:avLst>
          </a:prstGeom>
          <a:solidFill>
            <a:schemeClr val="accent2"/>
          </a:solidFill>
          <a:ln w="9525">
            <a:noFill/>
            <a:miter lim="800000"/>
            <a:headEnd/>
            <a:tailEnd/>
          </a:ln>
          <a:effectLst/>
        </p:spPr>
        <p:txBody>
          <a:bodyPr wrap="none" anchor="ctr"/>
          <a:lstStyle/>
          <a:p>
            <a:endParaRPr lang="es-CL"/>
          </a:p>
        </p:txBody>
      </p:sp>
      <p:sp>
        <p:nvSpPr>
          <p:cNvPr id="1693703" name="Text Box 7"/>
          <p:cNvSpPr txBox="1">
            <a:spLocks noChangeArrowheads="1"/>
          </p:cNvSpPr>
          <p:nvPr/>
        </p:nvSpPr>
        <p:spPr bwMode="auto">
          <a:xfrm>
            <a:off x="314365" y="420670"/>
            <a:ext cx="10044113" cy="579438"/>
          </a:xfrm>
          <a:prstGeom prst="rect">
            <a:avLst/>
          </a:prstGeom>
          <a:noFill/>
          <a:ln w="9525">
            <a:noFill/>
            <a:miter lim="800000"/>
            <a:headEnd/>
            <a:tailEnd/>
          </a:ln>
          <a:effectLst/>
        </p:spPr>
        <p:txBody>
          <a:bodyPr>
            <a:spAutoFit/>
          </a:bodyPr>
          <a:lstStyle/>
          <a:p>
            <a:r>
              <a:rPr lang="es-MX" sz="3200" b="1" dirty="0">
                <a:solidFill>
                  <a:schemeClr val="accent2"/>
                </a:solidFill>
              </a:rPr>
              <a:t>CAUSAS INMEDIATAS DE LOS ACCIDENTES</a:t>
            </a:r>
            <a:endParaRPr lang="es-ES" sz="3200" b="1" dirty="0">
              <a:solidFill>
                <a:schemeClr val="accent2"/>
              </a:solidFill>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4722" name="Rectangle 2"/>
          <p:cNvSpPr>
            <a:spLocks noGrp="1" noChangeArrowheads="1"/>
          </p:cNvSpPr>
          <p:nvPr>
            <p:ph type="body" idx="1"/>
          </p:nvPr>
        </p:nvSpPr>
        <p:spPr>
          <a:xfrm>
            <a:off x="914400" y="1831995"/>
            <a:ext cx="8229600" cy="4525963"/>
          </a:xfrm>
        </p:spPr>
        <p:txBody>
          <a:bodyPr>
            <a:normAutofit lnSpcReduction="10000"/>
          </a:bodyPr>
          <a:lstStyle/>
          <a:p>
            <a:pPr>
              <a:lnSpc>
                <a:spcPct val="80000"/>
              </a:lnSpc>
              <a:buFont typeface="Arial" pitchFamily="34" charset="0"/>
              <a:buNone/>
            </a:pPr>
            <a:r>
              <a:rPr lang="es-MX" sz="2400" b="1" dirty="0">
                <a:solidFill>
                  <a:schemeClr val="accent2"/>
                </a:solidFill>
              </a:rPr>
              <a:t>FACTORES PERSONALES:</a:t>
            </a:r>
          </a:p>
          <a:p>
            <a:pPr>
              <a:lnSpc>
                <a:spcPct val="80000"/>
              </a:lnSpc>
              <a:buFont typeface="Arial" pitchFamily="34" charset="0"/>
              <a:buNone/>
            </a:pPr>
            <a:endParaRPr lang="es-MX" sz="2400" b="1" dirty="0">
              <a:solidFill>
                <a:schemeClr val="accent2"/>
              </a:solidFill>
            </a:endParaRPr>
          </a:p>
          <a:p>
            <a:pPr>
              <a:lnSpc>
                <a:spcPct val="80000"/>
              </a:lnSpc>
            </a:pPr>
            <a:endParaRPr lang="es-MX" sz="2400" dirty="0">
              <a:solidFill>
                <a:schemeClr val="accent2"/>
              </a:solidFill>
            </a:endParaRPr>
          </a:p>
          <a:p>
            <a:pPr>
              <a:lnSpc>
                <a:spcPct val="80000"/>
              </a:lnSpc>
              <a:buFont typeface="Arial" pitchFamily="34" charset="0"/>
              <a:buNone/>
            </a:pPr>
            <a:endParaRPr lang="es-MX" sz="2400" dirty="0">
              <a:solidFill>
                <a:schemeClr val="accent2"/>
              </a:solidFill>
            </a:endParaRPr>
          </a:p>
          <a:p>
            <a:pPr>
              <a:lnSpc>
                <a:spcPct val="80000"/>
              </a:lnSpc>
              <a:buFont typeface="Arial" pitchFamily="34" charset="0"/>
              <a:buNone/>
            </a:pPr>
            <a:endParaRPr lang="es-MX" sz="2400" dirty="0">
              <a:solidFill>
                <a:schemeClr val="accent2"/>
              </a:solidFill>
            </a:endParaRPr>
          </a:p>
          <a:p>
            <a:pPr>
              <a:lnSpc>
                <a:spcPct val="80000"/>
              </a:lnSpc>
              <a:buFont typeface="Arial" pitchFamily="34" charset="0"/>
              <a:buNone/>
            </a:pPr>
            <a:endParaRPr lang="es-MX" sz="2400" dirty="0">
              <a:solidFill>
                <a:schemeClr val="accent2"/>
              </a:solidFill>
            </a:endParaRPr>
          </a:p>
          <a:p>
            <a:pPr>
              <a:lnSpc>
                <a:spcPct val="80000"/>
              </a:lnSpc>
              <a:buClr>
                <a:schemeClr val="tx1"/>
              </a:buClr>
              <a:buFont typeface="Wingdings" pitchFamily="2" charset="2"/>
              <a:buNone/>
            </a:pPr>
            <a:r>
              <a:rPr lang="es-MX" sz="2400" dirty="0">
                <a:solidFill>
                  <a:schemeClr val="accent2"/>
                </a:solidFill>
              </a:rPr>
              <a:t>Conocimientos o habilidades deficientes</a:t>
            </a:r>
          </a:p>
          <a:p>
            <a:pPr>
              <a:lnSpc>
                <a:spcPct val="80000"/>
              </a:lnSpc>
              <a:buClr>
                <a:schemeClr val="tx1"/>
              </a:buClr>
              <a:buFont typeface="Wingdings" pitchFamily="2" charset="2"/>
              <a:buNone/>
            </a:pPr>
            <a:endParaRPr lang="es-MX" sz="2400" dirty="0">
              <a:solidFill>
                <a:schemeClr val="accent2"/>
              </a:solidFill>
            </a:endParaRPr>
          </a:p>
          <a:p>
            <a:pPr>
              <a:lnSpc>
                <a:spcPct val="80000"/>
              </a:lnSpc>
              <a:buClr>
                <a:schemeClr val="tx1"/>
              </a:buClr>
              <a:buFont typeface="Wingdings" pitchFamily="2" charset="2"/>
              <a:buNone/>
            </a:pPr>
            <a:endParaRPr lang="es-MX" sz="2400" dirty="0">
              <a:solidFill>
                <a:schemeClr val="accent2"/>
              </a:solidFill>
            </a:endParaRPr>
          </a:p>
          <a:p>
            <a:pPr>
              <a:lnSpc>
                <a:spcPct val="80000"/>
              </a:lnSpc>
              <a:buClr>
                <a:schemeClr val="tx1"/>
              </a:buClr>
              <a:buFont typeface="Wingdings" pitchFamily="2" charset="2"/>
              <a:buNone/>
            </a:pPr>
            <a:r>
              <a:rPr lang="es-MX" sz="2400" dirty="0">
                <a:solidFill>
                  <a:schemeClr val="accent2"/>
                </a:solidFill>
              </a:rPr>
              <a:t>Motivación inadecuada</a:t>
            </a:r>
          </a:p>
          <a:p>
            <a:pPr>
              <a:lnSpc>
                <a:spcPct val="80000"/>
              </a:lnSpc>
              <a:buClr>
                <a:schemeClr val="tx1"/>
              </a:buClr>
              <a:buFont typeface="Wingdings" pitchFamily="2" charset="2"/>
              <a:buNone/>
            </a:pPr>
            <a:endParaRPr lang="es-MX" sz="2400" dirty="0">
              <a:solidFill>
                <a:schemeClr val="accent2"/>
              </a:solidFill>
            </a:endParaRPr>
          </a:p>
          <a:p>
            <a:pPr>
              <a:lnSpc>
                <a:spcPct val="80000"/>
              </a:lnSpc>
              <a:buClr>
                <a:schemeClr val="tx1"/>
              </a:buClr>
              <a:buFont typeface="Wingdings" pitchFamily="2" charset="2"/>
              <a:buNone/>
            </a:pPr>
            <a:endParaRPr lang="es-MX" sz="2400" dirty="0">
              <a:solidFill>
                <a:schemeClr val="accent2"/>
              </a:solidFill>
            </a:endParaRPr>
          </a:p>
          <a:p>
            <a:pPr>
              <a:lnSpc>
                <a:spcPct val="80000"/>
              </a:lnSpc>
              <a:buClr>
                <a:schemeClr val="tx1"/>
              </a:buClr>
              <a:buFont typeface="Wingdings" pitchFamily="2" charset="2"/>
              <a:buNone/>
            </a:pPr>
            <a:r>
              <a:rPr lang="es-MX" sz="2400" dirty="0">
                <a:solidFill>
                  <a:schemeClr val="accent2"/>
                </a:solidFill>
              </a:rPr>
              <a:t>Deficiencias físicas o mentales</a:t>
            </a:r>
          </a:p>
          <a:p>
            <a:pPr>
              <a:lnSpc>
                <a:spcPct val="80000"/>
              </a:lnSpc>
            </a:pPr>
            <a:endParaRPr lang="es-ES" sz="2400" dirty="0">
              <a:solidFill>
                <a:schemeClr val="accent2"/>
              </a:solidFill>
            </a:endParaRPr>
          </a:p>
        </p:txBody>
      </p:sp>
      <p:sp>
        <p:nvSpPr>
          <p:cNvPr id="1694723" name="AutoShape 3"/>
          <p:cNvSpPr>
            <a:spLocks noChangeArrowheads="1"/>
          </p:cNvSpPr>
          <p:nvPr/>
        </p:nvSpPr>
        <p:spPr bwMode="auto">
          <a:xfrm>
            <a:off x="2411413" y="2276475"/>
            <a:ext cx="792162" cy="1008063"/>
          </a:xfrm>
          <a:prstGeom prst="downArrow">
            <a:avLst>
              <a:gd name="adj1" fmla="val 50000"/>
              <a:gd name="adj2" fmla="val 31814"/>
            </a:avLst>
          </a:prstGeom>
          <a:solidFill>
            <a:schemeClr val="accent2"/>
          </a:solidFill>
          <a:ln w="9525">
            <a:noFill/>
            <a:miter lim="800000"/>
            <a:headEnd/>
            <a:tailEnd/>
          </a:ln>
          <a:effectLst/>
        </p:spPr>
        <p:txBody>
          <a:bodyPr wrap="none" anchor="ctr"/>
          <a:lstStyle/>
          <a:p>
            <a:endParaRPr lang="es-CL"/>
          </a:p>
        </p:txBody>
      </p:sp>
      <p:sp>
        <p:nvSpPr>
          <p:cNvPr id="1694724" name="AutoShape 4"/>
          <p:cNvSpPr>
            <a:spLocks noChangeArrowheads="1"/>
          </p:cNvSpPr>
          <p:nvPr/>
        </p:nvSpPr>
        <p:spPr bwMode="auto">
          <a:xfrm>
            <a:off x="2428860" y="4211646"/>
            <a:ext cx="792162" cy="431800"/>
          </a:xfrm>
          <a:prstGeom prst="downArrow">
            <a:avLst>
              <a:gd name="adj1" fmla="val 50000"/>
              <a:gd name="adj2" fmla="val 25000"/>
            </a:avLst>
          </a:prstGeom>
          <a:solidFill>
            <a:schemeClr val="accent2"/>
          </a:solidFill>
          <a:ln w="9525">
            <a:noFill/>
            <a:miter lim="800000"/>
            <a:headEnd/>
            <a:tailEnd/>
          </a:ln>
          <a:effectLst/>
        </p:spPr>
        <p:txBody>
          <a:bodyPr wrap="none" anchor="ctr"/>
          <a:lstStyle/>
          <a:p>
            <a:endParaRPr lang="es-CL"/>
          </a:p>
        </p:txBody>
      </p:sp>
      <p:sp>
        <p:nvSpPr>
          <p:cNvPr id="1694725" name="AutoShape 5"/>
          <p:cNvSpPr>
            <a:spLocks noChangeArrowheads="1"/>
          </p:cNvSpPr>
          <p:nvPr/>
        </p:nvSpPr>
        <p:spPr bwMode="auto">
          <a:xfrm>
            <a:off x="2428860" y="5286388"/>
            <a:ext cx="792162" cy="431800"/>
          </a:xfrm>
          <a:prstGeom prst="downArrow">
            <a:avLst>
              <a:gd name="adj1" fmla="val 50000"/>
              <a:gd name="adj2" fmla="val 25000"/>
            </a:avLst>
          </a:prstGeom>
          <a:solidFill>
            <a:schemeClr val="accent2"/>
          </a:solidFill>
          <a:ln w="9525">
            <a:noFill/>
            <a:miter lim="800000"/>
            <a:headEnd/>
            <a:tailEnd/>
          </a:ln>
          <a:effectLst/>
        </p:spPr>
        <p:txBody>
          <a:bodyPr wrap="none" anchor="ctr"/>
          <a:lstStyle/>
          <a:p>
            <a:endParaRPr lang="es-CL"/>
          </a:p>
        </p:txBody>
      </p:sp>
      <p:sp>
        <p:nvSpPr>
          <p:cNvPr id="1694727" name="Text Box 7"/>
          <p:cNvSpPr txBox="1">
            <a:spLocks noChangeArrowheads="1"/>
          </p:cNvSpPr>
          <p:nvPr/>
        </p:nvSpPr>
        <p:spPr bwMode="auto">
          <a:xfrm>
            <a:off x="600117" y="420670"/>
            <a:ext cx="10044113" cy="579438"/>
          </a:xfrm>
          <a:prstGeom prst="rect">
            <a:avLst/>
          </a:prstGeom>
          <a:noFill/>
          <a:ln w="9525">
            <a:noFill/>
            <a:miter lim="800000"/>
            <a:headEnd/>
            <a:tailEnd/>
          </a:ln>
          <a:effectLst/>
        </p:spPr>
        <p:txBody>
          <a:bodyPr>
            <a:spAutoFit/>
          </a:bodyPr>
          <a:lstStyle/>
          <a:p>
            <a:r>
              <a:rPr lang="es-MX" sz="3200" b="1" dirty="0">
                <a:solidFill>
                  <a:schemeClr val="accent2"/>
                </a:solidFill>
              </a:rPr>
              <a:t>CAUSAS BASICAS DE LOS ACCIDENTES</a:t>
            </a:r>
            <a:endParaRPr lang="es-ES" sz="3200" b="1" dirty="0">
              <a:solidFill>
                <a:schemeClr val="accent2"/>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type="body" idx="1"/>
          </p:nvPr>
        </p:nvSpPr>
        <p:spPr>
          <a:xfrm>
            <a:off x="1187450" y="1168400"/>
            <a:ext cx="4897438" cy="604838"/>
          </a:xfrm>
        </p:spPr>
        <p:txBody>
          <a:bodyPr/>
          <a:lstStyle/>
          <a:p>
            <a:pPr>
              <a:lnSpc>
                <a:spcPct val="80000"/>
              </a:lnSpc>
              <a:buFont typeface="Arial" pitchFamily="34" charset="0"/>
              <a:buNone/>
            </a:pPr>
            <a:r>
              <a:rPr lang="es-MX" sz="2400" b="1">
                <a:solidFill>
                  <a:schemeClr val="accent2"/>
                </a:solidFill>
              </a:rPr>
              <a:t>FACTORES DEL TRABAJO</a:t>
            </a:r>
            <a:endParaRPr lang="es-ES" sz="2400" b="1">
              <a:solidFill>
                <a:schemeClr val="accent2"/>
              </a:solidFill>
            </a:endParaRPr>
          </a:p>
        </p:txBody>
      </p:sp>
      <p:sp>
        <p:nvSpPr>
          <p:cNvPr id="1695747" name="Text Box 3"/>
          <p:cNvSpPr txBox="1">
            <a:spLocks noChangeArrowheads="1"/>
          </p:cNvSpPr>
          <p:nvPr/>
        </p:nvSpPr>
        <p:spPr bwMode="auto">
          <a:xfrm>
            <a:off x="2124075" y="1830388"/>
            <a:ext cx="5083443" cy="4819781"/>
          </a:xfrm>
          <a:prstGeom prst="rect">
            <a:avLst/>
          </a:prstGeom>
          <a:noFill/>
          <a:ln w="9525">
            <a:noFill/>
            <a:miter lim="800000"/>
            <a:headEnd/>
            <a:tailEnd/>
          </a:ln>
          <a:effectLst/>
        </p:spPr>
        <p:txBody>
          <a:bodyPr wrap="none">
            <a:spAutoFit/>
          </a:bodyPr>
          <a:lstStyle/>
          <a:p>
            <a:pPr>
              <a:lnSpc>
                <a:spcPct val="80000"/>
              </a:lnSpc>
            </a:pPr>
            <a:endParaRPr lang="es-MX" sz="2400" dirty="0" smtClean="0">
              <a:solidFill>
                <a:schemeClr val="accent2"/>
              </a:solidFill>
            </a:endParaRPr>
          </a:p>
          <a:p>
            <a:pPr>
              <a:lnSpc>
                <a:spcPct val="80000"/>
              </a:lnSpc>
            </a:pPr>
            <a:endParaRPr lang="es-MX" sz="2400" dirty="0">
              <a:solidFill>
                <a:schemeClr val="accent2"/>
              </a:solidFill>
            </a:endParaRPr>
          </a:p>
          <a:p>
            <a:pPr>
              <a:lnSpc>
                <a:spcPct val="80000"/>
              </a:lnSpc>
            </a:pPr>
            <a:r>
              <a:rPr lang="es-MX" sz="2400" dirty="0">
                <a:solidFill>
                  <a:schemeClr val="accent2"/>
                </a:solidFill>
              </a:rPr>
              <a:t>Ingeniería y diseño</a:t>
            </a:r>
          </a:p>
          <a:p>
            <a:pPr>
              <a:lnSpc>
                <a:spcPct val="80000"/>
              </a:lnSpc>
            </a:pPr>
            <a:endParaRPr lang="es-MX" sz="2400" dirty="0">
              <a:solidFill>
                <a:schemeClr val="accent2"/>
              </a:solidFill>
            </a:endParaRPr>
          </a:p>
          <a:p>
            <a:pPr>
              <a:lnSpc>
                <a:spcPct val="80000"/>
              </a:lnSpc>
            </a:pPr>
            <a:endParaRPr lang="es-MX" sz="2400" dirty="0">
              <a:solidFill>
                <a:schemeClr val="accent2"/>
              </a:solidFill>
            </a:endParaRPr>
          </a:p>
          <a:p>
            <a:pPr>
              <a:lnSpc>
                <a:spcPct val="80000"/>
              </a:lnSpc>
            </a:pPr>
            <a:r>
              <a:rPr lang="es-MX" sz="2400" dirty="0">
                <a:solidFill>
                  <a:schemeClr val="accent2"/>
                </a:solidFill>
              </a:rPr>
              <a:t>Procedimientos</a:t>
            </a:r>
          </a:p>
          <a:p>
            <a:pPr>
              <a:lnSpc>
                <a:spcPct val="80000"/>
              </a:lnSpc>
            </a:pPr>
            <a:endParaRPr lang="es-MX" sz="2400" dirty="0">
              <a:solidFill>
                <a:schemeClr val="accent2"/>
              </a:solidFill>
            </a:endParaRPr>
          </a:p>
          <a:p>
            <a:pPr>
              <a:lnSpc>
                <a:spcPct val="80000"/>
              </a:lnSpc>
            </a:pPr>
            <a:endParaRPr lang="es-MX" sz="2400" dirty="0">
              <a:solidFill>
                <a:schemeClr val="accent2"/>
              </a:solidFill>
            </a:endParaRPr>
          </a:p>
          <a:p>
            <a:pPr>
              <a:lnSpc>
                <a:spcPct val="80000"/>
              </a:lnSpc>
            </a:pPr>
            <a:r>
              <a:rPr lang="es-MX" sz="2400" dirty="0">
                <a:solidFill>
                  <a:schemeClr val="accent2"/>
                </a:solidFill>
              </a:rPr>
              <a:t>Adquisiciones o abastecimientos</a:t>
            </a:r>
          </a:p>
          <a:p>
            <a:pPr>
              <a:lnSpc>
                <a:spcPct val="80000"/>
              </a:lnSpc>
            </a:pPr>
            <a:endParaRPr lang="es-MX" sz="2400" dirty="0">
              <a:solidFill>
                <a:schemeClr val="accent2"/>
              </a:solidFill>
            </a:endParaRPr>
          </a:p>
          <a:p>
            <a:pPr>
              <a:lnSpc>
                <a:spcPct val="80000"/>
              </a:lnSpc>
            </a:pPr>
            <a:endParaRPr lang="es-MX" sz="2400" dirty="0">
              <a:solidFill>
                <a:schemeClr val="accent2"/>
              </a:solidFill>
            </a:endParaRPr>
          </a:p>
          <a:p>
            <a:pPr>
              <a:lnSpc>
                <a:spcPct val="80000"/>
              </a:lnSpc>
            </a:pPr>
            <a:r>
              <a:rPr lang="es-MX" sz="2400" dirty="0">
                <a:solidFill>
                  <a:schemeClr val="accent2"/>
                </a:solidFill>
              </a:rPr>
              <a:t>Supervisión</a:t>
            </a:r>
          </a:p>
          <a:p>
            <a:pPr>
              <a:lnSpc>
                <a:spcPct val="80000"/>
              </a:lnSpc>
            </a:pPr>
            <a:endParaRPr lang="es-MX" sz="2400" dirty="0">
              <a:solidFill>
                <a:schemeClr val="accent2"/>
              </a:solidFill>
            </a:endParaRPr>
          </a:p>
          <a:p>
            <a:pPr>
              <a:lnSpc>
                <a:spcPct val="80000"/>
              </a:lnSpc>
            </a:pPr>
            <a:endParaRPr lang="es-MX" sz="2400" dirty="0">
              <a:solidFill>
                <a:schemeClr val="accent2"/>
              </a:solidFill>
            </a:endParaRPr>
          </a:p>
          <a:p>
            <a:pPr>
              <a:lnSpc>
                <a:spcPct val="80000"/>
              </a:lnSpc>
            </a:pPr>
            <a:r>
              <a:rPr lang="es-MX" sz="2400" dirty="0" err="1">
                <a:solidFill>
                  <a:schemeClr val="accent2"/>
                </a:solidFill>
              </a:rPr>
              <a:t>Mantencion</a:t>
            </a:r>
            <a:endParaRPr lang="es-MX" sz="2400" dirty="0">
              <a:solidFill>
                <a:schemeClr val="accent2"/>
              </a:solidFill>
            </a:endParaRPr>
          </a:p>
          <a:p>
            <a:pPr>
              <a:lnSpc>
                <a:spcPct val="80000"/>
              </a:lnSpc>
            </a:pPr>
            <a:endParaRPr lang="es-ES" sz="2400" dirty="0">
              <a:solidFill>
                <a:schemeClr val="accent2"/>
              </a:solidFill>
            </a:endParaRPr>
          </a:p>
        </p:txBody>
      </p:sp>
      <p:sp>
        <p:nvSpPr>
          <p:cNvPr id="1695748" name="AutoShape 4"/>
          <p:cNvSpPr>
            <a:spLocks noChangeArrowheads="1"/>
          </p:cNvSpPr>
          <p:nvPr/>
        </p:nvSpPr>
        <p:spPr bwMode="auto">
          <a:xfrm>
            <a:off x="2555875" y="2854325"/>
            <a:ext cx="719138" cy="358775"/>
          </a:xfrm>
          <a:prstGeom prst="downArrow">
            <a:avLst>
              <a:gd name="adj1" fmla="val 50000"/>
              <a:gd name="adj2" fmla="val 25000"/>
            </a:avLst>
          </a:prstGeom>
          <a:solidFill>
            <a:schemeClr val="accent2"/>
          </a:solidFill>
          <a:ln w="9525">
            <a:noFill/>
            <a:miter lim="800000"/>
            <a:headEnd/>
            <a:tailEnd/>
          </a:ln>
          <a:effectLst/>
        </p:spPr>
        <p:txBody>
          <a:bodyPr wrap="none" anchor="ctr"/>
          <a:lstStyle/>
          <a:p>
            <a:endParaRPr lang="es-CL"/>
          </a:p>
        </p:txBody>
      </p:sp>
      <p:sp>
        <p:nvSpPr>
          <p:cNvPr id="1695749" name="AutoShape 5"/>
          <p:cNvSpPr>
            <a:spLocks noChangeArrowheads="1"/>
          </p:cNvSpPr>
          <p:nvPr/>
        </p:nvSpPr>
        <p:spPr bwMode="auto">
          <a:xfrm>
            <a:off x="2555875" y="3716338"/>
            <a:ext cx="719138" cy="358775"/>
          </a:xfrm>
          <a:prstGeom prst="downArrow">
            <a:avLst>
              <a:gd name="adj1" fmla="val 50000"/>
              <a:gd name="adj2" fmla="val 25000"/>
            </a:avLst>
          </a:prstGeom>
          <a:solidFill>
            <a:schemeClr val="accent2"/>
          </a:solidFill>
          <a:ln w="9525">
            <a:noFill/>
            <a:miter lim="800000"/>
            <a:headEnd/>
            <a:tailEnd/>
          </a:ln>
          <a:effectLst/>
        </p:spPr>
        <p:txBody>
          <a:bodyPr wrap="none" anchor="ctr"/>
          <a:lstStyle/>
          <a:p>
            <a:endParaRPr lang="es-CL"/>
          </a:p>
        </p:txBody>
      </p:sp>
      <p:sp>
        <p:nvSpPr>
          <p:cNvPr id="1695750" name="AutoShape 6"/>
          <p:cNvSpPr>
            <a:spLocks noChangeArrowheads="1"/>
          </p:cNvSpPr>
          <p:nvPr/>
        </p:nvSpPr>
        <p:spPr bwMode="auto">
          <a:xfrm>
            <a:off x="2555875" y="4581525"/>
            <a:ext cx="719138" cy="358775"/>
          </a:xfrm>
          <a:prstGeom prst="downArrow">
            <a:avLst>
              <a:gd name="adj1" fmla="val 50000"/>
              <a:gd name="adj2" fmla="val 25000"/>
            </a:avLst>
          </a:prstGeom>
          <a:solidFill>
            <a:schemeClr val="accent2"/>
          </a:solidFill>
          <a:ln w="9525">
            <a:noFill/>
            <a:miter lim="800000"/>
            <a:headEnd/>
            <a:tailEnd/>
          </a:ln>
          <a:effectLst/>
        </p:spPr>
        <p:txBody>
          <a:bodyPr wrap="none" anchor="ctr"/>
          <a:lstStyle/>
          <a:p>
            <a:endParaRPr lang="es-CL"/>
          </a:p>
        </p:txBody>
      </p:sp>
      <p:sp>
        <p:nvSpPr>
          <p:cNvPr id="1695751" name="AutoShape 7"/>
          <p:cNvSpPr>
            <a:spLocks noChangeArrowheads="1"/>
          </p:cNvSpPr>
          <p:nvPr/>
        </p:nvSpPr>
        <p:spPr bwMode="auto">
          <a:xfrm>
            <a:off x="2555875" y="5518150"/>
            <a:ext cx="719138" cy="358775"/>
          </a:xfrm>
          <a:prstGeom prst="downArrow">
            <a:avLst>
              <a:gd name="adj1" fmla="val 50000"/>
              <a:gd name="adj2" fmla="val 25000"/>
            </a:avLst>
          </a:prstGeom>
          <a:solidFill>
            <a:schemeClr val="accent2"/>
          </a:solidFill>
          <a:ln w="9525">
            <a:noFill/>
            <a:miter lim="800000"/>
            <a:headEnd/>
            <a:tailEnd/>
          </a:ln>
          <a:effectLst/>
        </p:spPr>
        <p:txBody>
          <a:bodyPr wrap="none" anchor="ctr"/>
          <a:lstStyle/>
          <a:p>
            <a:endParaRPr lang="es-CL"/>
          </a:p>
        </p:txBody>
      </p:sp>
      <p:sp>
        <p:nvSpPr>
          <p:cNvPr id="1695753" name="AutoShape 9">
            <a:hlinkClick r:id="rId2" action="ppaction://hlinkpres?slideindex=1&amp;slidetitle=LOS DESEOS PRIMARIOS DE TODAS LAS PERSONAS SON:  1 SALUD  2 DINERO  3 AMOR" highlightClick="1"/>
          </p:cNvPr>
          <p:cNvSpPr>
            <a:spLocks noChangeArrowheads="1"/>
          </p:cNvSpPr>
          <p:nvPr/>
        </p:nvSpPr>
        <p:spPr bwMode="auto">
          <a:xfrm>
            <a:off x="6443663" y="5013325"/>
            <a:ext cx="1223962" cy="647700"/>
          </a:xfrm>
          <a:prstGeom prst="actionButtonBeginning">
            <a:avLst/>
          </a:prstGeom>
          <a:noFill/>
          <a:ln w="9525">
            <a:solidFill>
              <a:schemeClr val="bg2"/>
            </a:solidFill>
            <a:miter lim="800000"/>
            <a:headEnd/>
            <a:tailEnd/>
          </a:ln>
          <a:effectLst/>
        </p:spPr>
        <p:txBody>
          <a:bodyPr wrap="none" anchor="ctr"/>
          <a:lstStyle/>
          <a:p>
            <a:endParaRPr lang="es-CL"/>
          </a:p>
        </p:txBody>
      </p:sp>
      <p:sp>
        <p:nvSpPr>
          <p:cNvPr id="1695754" name="Text Box 10"/>
          <p:cNvSpPr txBox="1">
            <a:spLocks noChangeArrowheads="1"/>
          </p:cNvSpPr>
          <p:nvPr/>
        </p:nvSpPr>
        <p:spPr bwMode="auto">
          <a:xfrm>
            <a:off x="6659563" y="5229225"/>
            <a:ext cx="649287" cy="274638"/>
          </a:xfrm>
          <a:prstGeom prst="rect">
            <a:avLst/>
          </a:prstGeom>
          <a:noFill/>
          <a:ln w="9525">
            <a:noFill/>
            <a:miter lim="800000"/>
            <a:headEnd/>
            <a:tailEnd/>
          </a:ln>
          <a:effectLst/>
        </p:spPr>
        <p:txBody>
          <a:bodyPr wrap="none">
            <a:spAutoFit/>
          </a:bodyPr>
          <a:lstStyle/>
          <a:p>
            <a:r>
              <a:rPr lang="es-MX" sz="1200">
                <a:solidFill>
                  <a:schemeClr val="bg2"/>
                </a:solidFill>
              </a:rPr>
              <a:t>Actitud</a:t>
            </a:r>
            <a:endParaRPr lang="es-ES" sz="1200">
              <a:solidFill>
                <a:schemeClr val="bg2"/>
              </a:solidFill>
            </a:endParaRPr>
          </a:p>
        </p:txBody>
      </p:sp>
      <p:sp>
        <p:nvSpPr>
          <p:cNvPr id="1695755" name="Text Box 11"/>
          <p:cNvSpPr txBox="1">
            <a:spLocks noChangeArrowheads="1"/>
          </p:cNvSpPr>
          <p:nvPr/>
        </p:nvSpPr>
        <p:spPr bwMode="auto">
          <a:xfrm>
            <a:off x="600117" y="277794"/>
            <a:ext cx="10044113" cy="579438"/>
          </a:xfrm>
          <a:prstGeom prst="rect">
            <a:avLst/>
          </a:prstGeom>
          <a:noFill/>
          <a:ln w="9525">
            <a:noFill/>
            <a:miter lim="800000"/>
            <a:headEnd/>
            <a:tailEnd/>
          </a:ln>
          <a:effectLst/>
        </p:spPr>
        <p:txBody>
          <a:bodyPr>
            <a:spAutoFit/>
          </a:bodyPr>
          <a:lstStyle/>
          <a:p>
            <a:r>
              <a:rPr lang="es-MX" sz="3200" b="1" dirty="0">
                <a:solidFill>
                  <a:schemeClr val="accent2"/>
                </a:solidFill>
              </a:rPr>
              <a:t>CAUSAS BASICAS DE LOS ACCIDENTES</a:t>
            </a:r>
            <a:endParaRPr lang="es-ES" sz="3200" b="1" dirty="0">
              <a:solidFill>
                <a:schemeClr val="accent2"/>
              </a:solidFill>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6770" name="Rectangle 2"/>
          <p:cNvSpPr>
            <a:spLocks noChangeArrowheads="1"/>
          </p:cNvSpPr>
          <p:nvPr/>
        </p:nvSpPr>
        <p:spPr bwMode="auto">
          <a:xfrm>
            <a:off x="0" y="333375"/>
            <a:ext cx="8561388" cy="476250"/>
          </a:xfrm>
          <a:prstGeom prst="rect">
            <a:avLst/>
          </a:prstGeom>
          <a:noFill/>
          <a:ln w="9525">
            <a:noFill/>
            <a:miter lim="800000"/>
            <a:headEnd/>
            <a:tailEnd/>
          </a:ln>
          <a:effectLst/>
        </p:spPr>
        <p:txBody>
          <a:bodyPr lIns="92075" tIns="46038" rIns="92075" bIns="46038"/>
          <a:lstStyle/>
          <a:p>
            <a:pPr>
              <a:lnSpc>
                <a:spcPct val="80000"/>
              </a:lnSpc>
            </a:pPr>
            <a:endParaRPr lang="es-ES" sz="1600">
              <a:solidFill>
                <a:schemeClr val="accent2"/>
              </a:solidFill>
            </a:endParaRPr>
          </a:p>
        </p:txBody>
      </p:sp>
      <p:sp>
        <p:nvSpPr>
          <p:cNvPr id="1696771" name="Rectangle 3"/>
          <p:cNvSpPr>
            <a:spLocks noChangeArrowheads="1"/>
          </p:cNvSpPr>
          <p:nvPr/>
        </p:nvSpPr>
        <p:spPr bwMode="auto">
          <a:xfrm>
            <a:off x="228600" y="1633538"/>
            <a:ext cx="3479800" cy="4038600"/>
          </a:xfrm>
          <a:prstGeom prst="rect">
            <a:avLst/>
          </a:prstGeom>
          <a:noFill/>
          <a:ln w="9525">
            <a:noFill/>
            <a:miter lim="800000"/>
            <a:headEnd/>
            <a:tailEnd/>
          </a:ln>
          <a:effectLst/>
        </p:spPr>
        <p:txBody>
          <a:bodyPr/>
          <a:lstStyle/>
          <a:p>
            <a:pPr algn="dist">
              <a:lnSpc>
                <a:spcPct val="150000"/>
              </a:lnSpc>
              <a:spcBef>
                <a:spcPct val="20000"/>
              </a:spcBef>
              <a:buClr>
                <a:schemeClr val="accent2"/>
              </a:buClr>
              <a:buSzPct val="50000"/>
              <a:buFont typeface="Monotype Sorts" charset="2"/>
              <a:buChar char=" "/>
            </a:pPr>
            <a:r>
              <a:rPr lang="es-ES_tradnl" sz="2400">
                <a:solidFill>
                  <a:schemeClr val="accent2"/>
                </a:solidFill>
              </a:rPr>
              <a:t>Evite utilizar ropa suelta, joyas y pelo largo. Ellos se pueden enredar con partes en movimiento y causar serios daños e incluso la muerte.</a:t>
            </a:r>
          </a:p>
          <a:p>
            <a:pPr algn="dist">
              <a:lnSpc>
                <a:spcPct val="90000"/>
              </a:lnSpc>
              <a:spcBef>
                <a:spcPct val="20000"/>
              </a:spcBef>
              <a:buClr>
                <a:schemeClr val="accent2"/>
              </a:buClr>
              <a:buFont typeface="Arial" pitchFamily="34" charset="0"/>
              <a:buNone/>
            </a:pPr>
            <a:endParaRPr lang="es-ES_tradnl" sz="2400">
              <a:solidFill>
                <a:schemeClr val="accent2"/>
              </a:solidFill>
            </a:endParaRPr>
          </a:p>
        </p:txBody>
      </p:sp>
      <p:pic>
        <p:nvPicPr>
          <p:cNvPr id="1696772" name="Picture 4"/>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3925888" y="1824038"/>
            <a:ext cx="4606925" cy="3225800"/>
          </a:xfrm>
          <a:prstGeom prst="rect">
            <a:avLst/>
          </a:prstGeom>
          <a:noFill/>
        </p:spPr>
      </p:pic>
      <p:sp>
        <p:nvSpPr>
          <p:cNvPr id="1696776" name="Text Box 8"/>
          <p:cNvSpPr txBox="1">
            <a:spLocks noChangeArrowheads="1"/>
          </p:cNvSpPr>
          <p:nvPr/>
        </p:nvSpPr>
        <p:spPr bwMode="auto">
          <a:xfrm>
            <a:off x="504825" y="260350"/>
            <a:ext cx="8639175" cy="579438"/>
          </a:xfrm>
          <a:prstGeom prst="rect">
            <a:avLst/>
          </a:prstGeom>
          <a:noFill/>
          <a:ln w="9525">
            <a:noFill/>
            <a:miter lim="800000"/>
            <a:headEnd/>
            <a:tailEnd/>
          </a:ln>
          <a:effectLst/>
        </p:spPr>
        <p:txBody>
          <a:bodyPr>
            <a:spAutoFit/>
          </a:bodyPr>
          <a:lstStyle/>
          <a:p>
            <a:r>
              <a:rPr lang="es-MX" sz="3200" b="1">
                <a:solidFill>
                  <a:schemeClr val="accent2"/>
                </a:solidFill>
              </a:rPr>
              <a:t>EQUIPO DE PROTECCIÓN PERSONAL</a:t>
            </a:r>
            <a:endParaRPr lang="es-ES" sz="3200" b="1">
              <a:solidFill>
                <a:schemeClr val="accent2"/>
              </a:solidFill>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8818" name="Text Box 2"/>
          <p:cNvSpPr txBox="1">
            <a:spLocks noChangeArrowheads="1"/>
          </p:cNvSpPr>
          <p:nvPr/>
        </p:nvSpPr>
        <p:spPr bwMode="auto">
          <a:xfrm>
            <a:off x="265113" y="2298700"/>
            <a:ext cx="2232025" cy="457200"/>
          </a:xfrm>
          <a:prstGeom prst="rect">
            <a:avLst/>
          </a:prstGeom>
          <a:noFill/>
          <a:ln w="9525">
            <a:noFill/>
            <a:miter lim="800000"/>
            <a:headEnd/>
            <a:tailEnd/>
          </a:ln>
          <a:effectLst/>
        </p:spPr>
        <p:txBody>
          <a:bodyPr>
            <a:spAutoFit/>
          </a:bodyPr>
          <a:lstStyle/>
          <a:p>
            <a:pPr>
              <a:spcBef>
                <a:spcPct val="50000"/>
              </a:spcBef>
            </a:pPr>
            <a:r>
              <a:rPr lang="es-ES" sz="2400">
                <a:solidFill>
                  <a:schemeClr val="accent2"/>
                </a:solidFill>
              </a:rPr>
              <a:t>Chequear:</a:t>
            </a:r>
          </a:p>
        </p:txBody>
      </p:sp>
      <p:sp>
        <p:nvSpPr>
          <p:cNvPr id="1698819" name="Text Box 3"/>
          <p:cNvSpPr txBox="1">
            <a:spLocks noChangeArrowheads="1"/>
          </p:cNvSpPr>
          <p:nvPr/>
        </p:nvSpPr>
        <p:spPr bwMode="auto">
          <a:xfrm>
            <a:off x="0" y="3136900"/>
            <a:ext cx="5795963" cy="3743325"/>
          </a:xfrm>
          <a:prstGeom prst="rect">
            <a:avLst/>
          </a:prstGeom>
          <a:noFill/>
          <a:ln w="9525">
            <a:noFill/>
            <a:miter lim="800000"/>
            <a:headEnd/>
            <a:tailEnd/>
          </a:ln>
          <a:effectLst/>
        </p:spPr>
        <p:txBody>
          <a:bodyPr>
            <a:spAutoFit/>
          </a:bodyPr>
          <a:lstStyle/>
          <a:p>
            <a:pPr>
              <a:spcBef>
                <a:spcPct val="50000"/>
              </a:spcBef>
            </a:pPr>
            <a:r>
              <a:rPr lang="es-ES" sz="2400">
                <a:solidFill>
                  <a:schemeClr val="accent2"/>
                </a:solidFill>
              </a:rPr>
              <a:t> Derrames (fugas)</a:t>
            </a:r>
          </a:p>
          <a:p>
            <a:pPr>
              <a:spcBef>
                <a:spcPct val="50000"/>
              </a:spcBef>
            </a:pPr>
            <a:r>
              <a:rPr lang="es-ES" sz="2400">
                <a:solidFill>
                  <a:schemeClr val="accent2"/>
                </a:solidFill>
              </a:rPr>
              <a:t> Fallas Estructurales</a:t>
            </a:r>
          </a:p>
          <a:p>
            <a:pPr>
              <a:spcBef>
                <a:spcPct val="50000"/>
              </a:spcBef>
            </a:pPr>
            <a:r>
              <a:rPr lang="es-ES" sz="2400">
                <a:solidFill>
                  <a:schemeClr val="accent2"/>
                </a:solidFill>
              </a:rPr>
              <a:t> Cables Eléctricos</a:t>
            </a:r>
          </a:p>
          <a:p>
            <a:pPr>
              <a:spcBef>
                <a:spcPct val="50000"/>
              </a:spcBef>
            </a:pPr>
            <a:r>
              <a:rPr lang="es-ES" sz="2400">
                <a:solidFill>
                  <a:schemeClr val="accent2"/>
                </a:solidFill>
              </a:rPr>
              <a:t> Impactos</a:t>
            </a:r>
          </a:p>
          <a:p>
            <a:pPr>
              <a:spcBef>
                <a:spcPct val="50000"/>
              </a:spcBef>
            </a:pPr>
            <a:r>
              <a:rPr lang="es-ES" sz="2400">
                <a:solidFill>
                  <a:schemeClr val="accent2"/>
                </a:solidFill>
              </a:rPr>
              <a:t> Estado de Rodados</a:t>
            </a:r>
          </a:p>
          <a:p>
            <a:pPr>
              <a:spcBef>
                <a:spcPct val="50000"/>
              </a:spcBef>
            </a:pPr>
            <a:r>
              <a:rPr lang="es-ES" sz="2400">
                <a:solidFill>
                  <a:schemeClr val="accent2"/>
                </a:solidFill>
              </a:rPr>
              <a:t> Estado de Elementos de  desgaste.</a:t>
            </a:r>
          </a:p>
          <a:p>
            <a:pPr>
              <a:spcBef>
                <a:spcPct val="50000"/>
              </a:spcBef>
            </a:pPr>
            <a:endParaRPr lang="es-ES" sz="2400">
              <a:solidFill>
                <a:schemeClr val="accent2"/>
              </a:solidFill>
            </a:endParaRPr>
          </a:p>
        </p:txBody>
      </p:sp>
      <p:pic>
        <p:nvPicPr>
          <p:cNvPr id="1698821" name="Picture 5" descr="15017_1stday_k"/>
          <p:cNvPicPr>
            <a:picLocks noChangeAspect="1" noChangeArrowheads="1"/>
          </p:cNvPicPr>
          <p:nvPr/>
        </p:nvPicPr>
        <p:blipFill>
          <a:blip r:embed="rId3" cstate="print"/>
          <a:srcRect/>
          <a:stretch>
            <a:fillRect/>
          </a:stretch>
        </p:blipFill>
        <p:spPr bwMode="auto">
          <a:xfrm>
            <a:off x="2987675" y="1300163"/>
            <a:ext cx="5986463" cy="4070350"/>
          </a:xfrm>
          <a:prstGeom prst="rect">
            <a:avLst/>
          </a:prstGeom>
          <a:noFill/>
          <a:ln w="28575">
            <a:solidFill>
              <a:schemeClr val="accent2"/>
            </a:solidFill>
            <a:miter lim="800000"/>
            <a:headEnd/>
            <a:tailEnd/>
          </a:ln>
        </p:spPr>
      </p:pic>
      <p:sp>
        <p:nvSpPr>
          <p:cNvPr id="1698822" name="AutoShape 6"/>
          <p:cNvSpPr>
            <a:spLocks noChangeArrowheads="1"/>
          </p:cNvSpPr>
          <p:nvPr/>
        </p:nvSpPr>
        <p:spPr bwMode="auto">
          <a:xfrm rot="10157931">
            <a:off x="7969250" y="4122738"/>
            <a:ext cx="874713" cy="1095375"/>
          </a:xfrm>
          <a:prstGeom prst="curvedRightArrow">
            <a:avLst>
              <a:gd name="adj1" fmla="val 25045"/>
              <a:gd name="adj2" fmla="val 50091"/>
              <a:gd name="adj3" fmla="val 33333"/>
            </a:avLst>
          </a:prstGeom>
          <a:solidFill>
            <a:srgbClr val="FF0000"/>
          </a:solidFill>
          <a:ln w="9525">
            <a:noFill/>
            <a:miter lim="800000"/>
            <a:headEnd/>
            <a:tailEnd/>
          </a:ln>
          <a:effectLst/>
        </p:spPr>
        <p:txBody>
          <a:bodyPr wrap="none" anchor="ctr"/>
          <a:lstStyle/>
          <a:p>
            <a:endParaRPr lang="es-CL"/>
          </a:p>
        </p:txBody>
      </p:sp>
      <p:sp>
        <p:nvSpPr>
          <p:cNvPr id="1698823" name="AutoShape 7"/>
          <p:cNvSpPr>
            <a:spLocks noChangeArrowheads="1"/>
          </p:cNvSpPr>
          <p:nvPr/>
        </p:nvSpPr>
        <p:spPr bwMode="auto">
          <a:xfrm>
            <a:off x="3059113" y="4437063"/>
            <a:ext cx="639762" cy="927100"/>
          </a:xfrm>
          <a:prstGeom prst="curvedRightArrow">
            <a:avLst>
              <a:gd name="adj1" fmla="val 28983"/>
              <a:gd name="adj2" fmla="val 57965"/>
              <a:gd name="adj3" fmla="val 33333"/>
            </a:avLst>
          </a:prstGeom>
          <a:solidFill>
            <a:srgbClr val="FF0000"/>
          </a:solidFill>
          <a:ln w="9525">
            <a:noFill/>
            <a:miter lim="800000"/>
            <a:headEnd/>
            <a:tailEnd/>
          </a:ln>
          <a:effectLst/>
        </p:spPr>
        <p:txBody>
          <a:bodyPr wrap="none" anchor="ctr"/>
          <a:lstStyle/>
          <a:p>
            <a:endParaRPr lang="es-CL"/>
          </a:p>
        </p:txBody>
      </p:sp>
      <p:sp>
        <p:nvSpPr>
          <p:cNvPr id="1698824" name="Text Box 8"/>
          <p:cNvSpPr txBox="1">
            <a:spLocks noChangeArrowheads="1"/>
          </p:cNvSpPr>
          <p:nvPr/>
        </p:nvSpPr>
        <p:spPr bwMode="auto">
          <a:xfrm>
            <a:off x="360363" y="260350"/>
            <a:ext cx="10044112" cy="579438"/>
          </a:xfrm>
          <a:prstGeom prst="rect">
            <a:avLst/>
          </a:prstGeom>
          <a:noFill/>
          <a:ln w="9525">
            <a:noFill/>
            <a:miter lim="800000"/>
            <a:headEnd/>
            <a:tailEnd/>
          </a:ln>
          <a:effectLst/>
        </p:spPr>
        <p:txBody>
          <a:bodyPr>
            <a:spAutoFit/>
          </a:bodyPr>
          <a:lstStyle/>
          <a:p>
            <a:r>
              <a:rPr lang="es-MX" sz="3200" b="1">
                <a:solidFill>
                  <a:schemeClr val="accent2"/>
                </a:solidFill>
              </a:rPr>
              <a:t>REVISAR EL EQUIPO ANTES DE OPERAR</a:t>
            </a:r>
            <a:endParaRPr lang="es-ES" sz="3200" b="1">
              <a:solidFill>
                <a:schemeClr val="accent2"/>
              </a:solidFill>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0867" name="Picture 3" descr="CRIM0009"/>
          <p:cNvPicPr>
            <a:picLocks noChangeAspect="1" noChangeArrowheads="1"/>
          </p:cNvPicPr>
          <p:nvPr/>
        </p:nvPicPr>
        <p:blipFill>
          <a:blip r:embed="rId3" cstate="print"/>
          <a:srcRect/>
          <a:stretch>
            <a:fillRect/>
          </a:stretch>
        </p:blipFill>
        <p:spPr bwMode="auto">
          <a:xfrm>
            <a:off x="1187450" y="1484313"/>
            <a:ext cx="6408738" cy="4364037"/>
          </a:xfrm>
          <a:prstGeom prst="rect">
            <a:avLst/>
          </a:prstGeom>
          <a:noFill/>
          <a:ln w="9525">
            <a:solidFill>
              <a:srgbClr val="0033CC"/>
            </a:solidFill>
            <a:miter lim="800000"/>
            <a:headEnd/>
            <a:tailEnd/>
          </a:ln>
        </p:spPr>
      </p:pic>
      <p:sp>
        <p:nvSpPr>
          <p:cNvPr id="1700868" name="Text Box 4"/>
          <p:cNvSpPr txBox="1">
            <a:spLocks noChangeArrowheads="1"/>
          </p:cNvSpPr>
          <p:nvPr/>
        </p:nvSpPr>
        <p:spPr bwMode="auto">
          <a:xfrm>
            <a:off x="5637213" y="908050"/>
            <a:ext cx="3013967" cy="461665"/>
          </a:xfrm>
          <a:prstGeom prst="rect">
            <a:avLst/>
          </a:prstGeom>
          <a:noFill/>
          <a:ln w="9525">
            <a:solidFill>
              <a:schemeClr val="accent2"/>
            </a:solidFill>
            <a:miter lim="800000"/>
            <a:headEnd/>
            <a:tailEnd/>
          </a:ln>
          <a:effectLst/>
        </p:spPr>
        <p:txBody>
          <a:bodyPr wrap="none">
            <a:spAutoFit/>
          </a:bodyPr>
          <a:lstStyle/>
          <a:p>
            <a:r>
              <a:rPr lang="es-MX" sz="2400" dirty="0">
                <a:solidFill>
                  <a:schemeClr val="accent2"/>
                </a:solidFill>
              </a:rPr>
              <a:t>Altas temperaturas</a:t>
            </a:r>
            <a:endParaRPr lang="es-ES" sz="2400" dirty="0">
              <a:solidFill>
                <a:schemeClr val="accent2"/>
              </a:solidFill>
            </a:endParaRPr>
          </a:p>
        </p:txBody>
      </p:sp>
      <p:sp>
        <p:nvSpPr>
          <p:cNvPr id="1700869" name="Text Box 5"/>
          <p:cNvSpPr txBox="1">
            <a:spLocks noChangeArrowheads="1"/>
          </p:cNvSpPr>
          <p:nvPr/>
        </p:nvSpPr>
        <p:spPr bwMode="auto">
          <a:xfrm>
            <a:off x="7380288" y="5949950"/>
            <a:ext cx="1247457" cy="461665"/>
          </a:xfrm>
          <a:prstGeom prst="rect">
            <a:avLst/>
          </a:prstGeom>
          <a:noFill/>
          <a:ln w="9525">
            <a:solidFill>
              <a:schemeClr val="accent2"/>
            </a:solidFill>
            <a:miter lim="800000"/>
            <a:headEnd/>
            <a:tailEnd/>
          </a:ln>
          <a:effectLst/>
        </p:spPr>
        <p:txBody>
          <a:bodyPr wrap="none">
            <a:spAutoFit/>
          </a:bodyPr>
          <a:lstStyle/>
          <a:p>
            <a:r>
              <a:rPr lang="es-MX" sz="2400" dirty="0">
                <a:solidFill>
                  <a:schemeClr val="accent2"/>
                </a:solidFill>
              </a:rPr>
              <a:t>Caídas</a:t>
            </a:r>
            <a:endParaRPr lang="es-ES" sz="2400" dirty="0">
              <a:solidFill>
                <a:schemeClr val="accent2"/>
              </a:solidFill>
            </a:endParaRPr>
          </a:p>
        </p:txBody>
      </p:sp>
      <p:sp>
        <p:nvSpPr>
          <p:cNvPr id="1700870" name="Text Box 6"/>
          <p:cNvSpPr txBox="1">
            <a:spLocks noChangeArrowheads="1"/>
          </p:cNvSpPr>
          <p:nvPr/>
        </p:nvSpPr>
        <p:spPr bwMode="auto">
          <a:xfrm>
            <a:off x="107950" y="908050"/>
            <a:ext cx="4245073" cy="461665"/>
          </a:xfrm>
          <a:prstGeom prst="rect">
            <a:avLst/>
          </a:prstGeom>
          <a:noFill/>
          <a:ln w="9525">
            <a:solidFill>
              <a:schemeClr val="accent2"/>
            </a:solidFill>
            <a:miter lim="800000"/>
            <a:headEnd/>
            <a:tailEnd/>
          </a:ln>
          <a:effectLst/>
        </p:spPr>
        <p:txBody>
          <a:bodyPr wrap="none">
            <a:spAutoFit/>
          </a:bodyPr>
          <a:lstStyle/>
          <a:p>
            <a:r>
              <a:rPr lang="es-MX" sz="2400" dirty="0">
                <a:solidFill>
                  <a:schemeClr val="accent2"/>
                </a:solidFill>
              </a:rPr>
              <a:t>Exposición a partes móviles</a:t>
            </a:r>
            <a:endParaRPr lang="es-ES" sz="2400" dirty="0">
              <a:solidFill>
                <a:schemeClr val="accent2"/>
              </a:solidFill>
            </a:endParaRPr>
          </a:p>
        </p:txBody>
      </p:sp>
      <p:sp>
        <p:nvSpPr>
          <p:cNvPr id="1700871" name="Text Box 7"/>
          <p:cNvSpPr txBox="1">
            <a:spLocks noChangeArrowheads="1"/>
          </p:cNvSpPr>
          <p:nvPr/>
        </p:nvSpPr>
        <p:spPr bwMode="auto">
          <a:xfrm>
            <a:off x="0" y="5949950"/>
            <a:ext cx="3913251" cy="461665"/>
          </a:xfrm>
          <a:prstGeom prst="rect">
            <a:avLst/>
          </a:prstGeom>
          <a:noFill/>
          <a:ln w="9525">
            <a:solidFill>
              <a:schemeClr val="accent2"/>
            </a:solidFill>
            <a:miter lim="800000"/>
            <a:headEnd/>
            <a:tailEnd/>
          </a:ln>
          <a:effectLst/>
        </p:spPr>
        <p:txBody>
          <a:bodyPr wrap="none">
            <a:spAutoFit/>
          </a:bodyPr>
          <a:lstStyle/>
          <a:p>
            <a:r>
              <a:rPr lang="es-MX" sz="2400" dirty="0">
                <a:solidFill>
                  <a:schemeClr val="accent2"/>
                </a:solidFill>
              </a:rPr>
              <a:t>Proyección de partículas</a:t>
            </a:r>
            <a:endParaRPr lang="es-ES" sz="2400" dirty="0">
              <a:solidFill>
                <a:schemeClr val="accent2"/>
              </a:solidFill>
            </a:endParaRPr>
          </a:p>
        </p:txBody>
      </p:sp>
      <p:sp>
        <p:nvSpPr>
          <p:cNvPr id="1700872" name="Text Box 8"/>
          <p:cNvSpPr txBox="1">
            <a:spLocks noChangeArrowheads="1"/>
          </p:cNvSpPr>
          <p:nvPr/>
        </p:nvSpPr>
        <p:spPr bwMode="auto">
          <a:xfrm>
            <a:off x="4427538" y="5949950"/>
            <a:ext cx="2371162" cy="461665"/>
          </a:xfrm>
          <a:prstGeom prst="rect">
            <a:avLst/>
          </a:prstGeom>
          <a:noFill/>
          <a:ln w="9525">
            <a:solidFill>
              <a:schemeClr val="accent2"/>
            </a:solidFill>
            <a:miter lim="800000"/>
            <a:headEnd/>
            <a:tailEnd/>
          </a:ln>
          <a:effectLst/>
        </p:spPr>
        <p:txBody>
          <a:bodyPr wrap="none">
            <a:spAutoFit/>
          </a:bodyPr>
          <a:lstStyle/>
          <a:p>
            <a:r>
              <a:rPr lang="es-MX" sz="2400" dirty="0">
                <a:solidFill>
                  <a:schemeClr val="accent2"/>
                </a:solidFill>
              </a:rPr>
              <a:t>Aplastamiento</a:t>
            </a:r>
            <a:endParaRPr lang="es-ES" sz="2400" dirty="0">
              <a:solidFill>
                <a:schemeClr val="accent2"/>
              </a:solidFill>
            </a:endParaRPr>
          </a:p>
        </p:txBody>
      </p:sp>
      <p:sp>
        <p:nvSpPr>
          <p:cNvPr id="1700873" name="Line 9"/>
          <p:cNvSpPr>
            <a:spLocks noChangeShapeType="1"/>
          </p:cNvSpPr>
          <p:nvPr/>
        </p:nvSpPr>
        <p:spPr bwMode="auto">
          <a:xfrm>
            <a:off x="6659563" y="1557338"/>
            <a:ext cx="360362" cy="1079500"/>
          </a:xfrm>
          <a:prstGeom prst="line">
            <a:avLst/>
          </a:prstGeom>
          <a:noFill/>
          <a:ln w="38100">
            <a:solidFill>
              <a:srgbClr val="FF0000"/>
            </a:solidFill>
            <a:round/>
            <a:headEnd/>
            <a:tailEnd type="arrow" w="med" len="med"/>
          </a:ln>
          <a:effectLst/>
        </p:spPr>
        <p:txBody>
          <a:bodyPr/>
          <a:lstStyle/>
          <a:p>
            <a:endParaRPr lang="es-CL"/>
          </a:p>
        </p:txBody>
      </p:sp>
      <p:sp>
        <p:nvSpPr>
          <p:cNvPr id="1700874" name="Line 10"/>
          <p:cNvSpPr>
            <a:spLocks noChangeShapeType="1"/>
          </p:cNvSpPr>
          <p:nvPr/>
        </p:nvSpPr>
        <p:spPr bwMode="auto">
          <a:xfrm>
            <a:off x="2700338" y="1341438"/>
            <a:ext cx="1511300" cy="863600"/>
          </a:xfrm>
          <a:prstGeom prst="line">
            <a:avLst/>
          </a:prstGeom>
          <a:noFill/>
          <a:ln w="38100">
            <a:solidFill>
              <a:srgbClr val="FF0000"/>
            </a:solidFill>
            <a:round/>
            <a:headEnd/>
            <a:tailEnd type="arrow" w="med" len="med"/>
          </a:ln>
          <a:effectLst/>
        </p:spPr>
        <p:txBody>
          <a:bodyPr/>
          <a:lstStyle/>
          <a:p>
            <a:endParaRPr lang="es-CL"/>
          </a:p>
        </p:txBody>
      </p:sp>
      <p:sp>
        <p:nvSpPr>
          <p:cNvPr id="1700875" name="Line 11"/>
          <p:cNvSpPr>
            <a:spLocks noChangeShapeType="1"/>
          </p:cNvSpPr>
          <p:nvPr/>
        </p:nvSpPr>
        <p:spPr bwMode="auto">
          <a:xfrm flipH="1" flipV="1">
            <a:off x="4932363" y="4724400"/>
            <a:ext cx="431800" cy="1225550"/>
          </a:xfrm>
          <a:prstGeom prst="line">
            <a:avLst/>
          </a:prstGeom>
          <a:noFill/>
          <a:ln w="38100">
            <a:solidFill>
              <a:srgbClr val="FF0000"/>
            </a:solidFill>
            <a:round/>
            <a:headEnd/>
            <a:tailEnd type="arrow" w="med" len="med"/>
          </a:ln>
          <a:effectLst/>
        </p:spPr>
        <p:txBody>
          <a:bodyPr/>
          <a:lstStyle/>
          <a:p>
            <a:endParaRPr lang="es-CL"/>
          </a:p>
        </p:txBody>
      </p:sp>
      <p:sp>
        <p:nvSpPr>
          <p:cNvPr id="1700876" name="Line 12"/>
          <p:cNvSpPr>
            <a:spLocks noChangeShapeType="1"/>
          </p:cNvSpPr>
          <p:nvPr/>
        </p:nvSpPr>
        <p:spPr bwMode="auto">
          <a:xfrm flipH="1" flipV="1">
            <a:off x="6732588" y="4005263"/>
            <a:ext cx="1223962" cy="1871662"/>
          </a:xfrm>
          <a:prstGeom prst="line">
            <a:avLst/>
          </a:prstGeom>
          <a:noFill/>
          <a:ln w="38100">
            <a:solidFill>
              <a:srgbClr val="FF0000"/>
            </a:solidFill>
            <a:round/>
            <a:headEnd/>
            <a:tailEnd type="arrow" w="med" len="med"/>
          </a:ln>
          <a:effectLst/>
        </p:spPr>
        <p:txBody>
          <a:bodyPr/>
          <a:lstStyle/>
          <a:p>
            <a:endParaRPr lang="es-CL"/>
          </a:p>
        </p:txBody>
      </p:sp>
      <p:sp>
        <p:nvSpPr>
          <p:cNvPr id="1700877" name="Line 13"/>
          <p:cNvSpPr>
            <a:spLocks noChangeShapeType="1"/>
          </p:cNvSpPr>
          <p:nvPr/>
        </p:nvSpPr>
        <p:spPr bwMode="auto">
          <a:xfrm flipV="1">
            <a:off x="1763713" y="2924175"/>
            <a:ext cx="1008062" cy="3025775"/>
          </a:xfrm>
          <a:prstGeom prst="line">
            <a:avLst/>
          </a:prstGeom>
          <a:noFill/>
          <a:ln w="38100">
            <a:solidFill>
              <a:srgbClr val="FF0000"/>
            </a:solidFill>
            <a:round/>
            <a:headEnd/>
            <a:tailEnd type="arrow" w="med" len="med"/>
          </a:ln>
          <a:effectLst/>
        </p:spPr>
        <p:txBody>
          <a:bodyPr/>
          <a:lstStyle/>
          <a:p>
            <a:endParaRPr lang="es-CL"/>
          </a:p>
        </p:txBody>
      </p:sp>
      <p:sp>
        <p:nvSpPr>
          <p:cNvPr id="1700878" name="Text Box 14"/>
          <p:cNvSpPr txBox="1">
            <a:spLocks noChangeArrowheads="1"/>
          </p:cNvSpPr>
          <p:nvPr/>
        </p:nvSpPr>
        <p:spPr bwMode="auto">
          <a:xfrm>
            <a:off x="683568" y="188913"/>
            <a:ext cx="7920880" cy="584775"/>
          </a:xfrm>
          <a:prstGeom prst="rect">
            <a:avLst/>
          </a:prstGeom>
          <a:noFill/>
          <a:ln w="9525">
            <a:noFill/>
            <a:miter lim="800000"/>
            <a:headEnd/>
            <a:tailEnd/>
          </a:ln>
          <a:effectLst/>
        </p:spPr>
        <p:txBody>
          <a:bodyPr wrap="square">
            <a:spAutoFit/>
          </a:bodyPr>
          <a:lstStyle/>
          <a:p>
            <a:r>
              <a:rPr lang="es-MX" sz="3200" b="1" dirty="0">
                <a:solidFill>
                  <a:schemeClr val="accent2"/>
                </a:solidFill>
              </a:rPr>
              <a:t>RIESGOS </a:t>
            </a:r>
            <a:r>
              <a:rPr lang="es-MX" sz="3200" b="1" dirty="0" smtClean="0">
                <a:solidFill>
                  <a:schemeClr val="accent2"/>
                </a:solidFill>
              </a:rPr>
              <a:t>ASOCIADOS A LOS PELIGROS</a:t>
            </a:r>
            <a:endParaRPr lang="es-ES" sz="3200" b="1" dirty="0">
              <a:solidFill>
                <a:schemeClr val="accent2"/>
              </a:solidFill>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202" name="Rectangle 2"/>
          <p:cNvSpPr>
            <a:spLocks noGrp="1" noChangeArrowheads="1"/>
          </p:cNvSpPr>
          <p:nvPr>
            <p:ph type="body" idx="1"/>
          </p:nvPr>
        </p:nvSpPr>
        <p:spPr>
          <a:xfrm>
            <a:off x="2051050" y="3573463"/>
            <a:ext cx="4105275" cy="935037"/>
          </a:xfrm>
          <a:solidFill>
            <a:srgbClr val="DE223D"/>
          </a:solidFill>
          <a:ln w="28575">
            <a:solidFill>
              <a:schemeClr val="accent1"/>
            </a:solidFill>
          </a:ln>
        </p:spPr>
        <p:txBody>
          <a:bodyPr/>
          <a:lstStyle/>
          <a:p>
            <a:pPr>
              <a:buFont typeface="Arial" pitchFamily="34" charset="0"/>
              <a:buNone/>
            </a:pPr>
            <a:r>
              <a:rPr lang="es-MX" sz="4000">
                <a:latin typeface="Algerian" pitchFamily="82" charset="0"/>
              </a:rPr>
              <a:t>  </a:t>
            </a:r>
            <a:r>
              <a:rPr lang="es-MX" sz="4000">
                <a:latin typeface="Arial"/>
              </a:rPr>
              <a:t>¡</a:t>
            </a:r>
            <a:r>
              <a:rPr lang="es-MX" sz="4000">
                <a:latin typeface="Algerian" pitchFamily="82" charset="0"/>
              </a:rPr>
              <a:t>SI TODOS!</a:t>
            </a:r>
            <a:endParaRPr lang="es-ES" sz="4000">
              <a:latin typeface="Algerian" pitchFamily="82" charset="0"/>
            </a:endParaRPr>
          </a:p>
        </p:txBody>
      </p:sp>
      <p:sp>
        <p:nvSpPr>
          <p:cNvPr id="1715203" name="WordArt 3"/>
          <p:cNvSpPr>
            <a:spLocks noChangeArrowheads="1" noChangeShapeType="1" noTextEdit="1"/>
          </p:cNvSpPr>
          <p:nvPr/>
        </p:nvSpPr>
        <p:spPr bwMode="auto">
          <a:xfrm>
            <a:off x="900113" y="476250"/>
            <a:ext cx="6762750" cy="3240088"/>
          </a:xfrm>
          <a:prstGeom prst="rect">
            <a:avLst/>
          </a:prstGeom>
        </p:spPr>
        <p:txBody>
          <a:bodyPr wrap="none" fromWordArt="1">
            <a:prstTxWarp prst="textSlantUp">
              <a:avLst>
                <a:gd name="adj" fmla="val 71431"/>
              </a:avLst>
            </a:prstTxWarp>
          </a:bodyPr>
          <a:lstStyle/>
          <a:p>
            <a:pPr algn="ctr"/>
            <a:r>
              <a:rPr lang="es-CL" sz="3600" kern="10">
                <a:ln w="9525">
                  <a:noFill/>
                  <a:round/>
                  <a:headEnd/>
                  <a:tailEnd/>
                </a:ln>
                <a:solidFill>
                  <a:srgbClr val="0033CC"/>
                </a:solidFill>
                <a:latin typeface="Impact"/>
              </a:rPr>
              <a:t>¿UD. EVALUO LOS RIESGOS?</a:t>
            </a:r>
          </a:p>
        </p:txBody>
      </p:sp>
      <p:sp>
        <p:nvSpPr>
          <p:cNvPr id="1715204" name="AutoShape 4">
            <a:hlinkClick r:id="rId2" action="ppaction://hlinkpres?slideindex=1&amp;slidetitle=Sin título de diapositiva" highlightClick="1"/>
          </p:cNvPr>
          <p:cNvSpPr>
            <a:spLocks noChangeArrowheads="1"/>
          </p:cNvSpPr>
          <p:nvPr/>
        </p:nvSpPr>
        <p:spPr bwMode="auto">
          <a:xfrm>
            <a:off x="3635375" y="5157788"/>
            <a:ext cx="1081088" cy="576262"/>
          </a:xfrm>
          <a:prstGeom prst="actionButtonBeginning">
            <a:avLst/>
          </a:prstGeom>
          <a:noFill/>
          <a:ln w="9525">
            <a:solidFill>
              <a:schemeClr val="bg2"/>
            </a:solidFill>
            <a:miter lim="800000"/>
            <a:headEnd/>
            <a:tailEnd/>
          </a:ln>
          <a:effectLst/>
        </p:spPr>
        <p:txBody>
          <a:bodyPr wrap="none" anchor="ctr"/>
          <a:lstStyle/>
          <a:p>
            <a:endParaRPr lang="es-CL"/>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6226" name="Picture 2" descr="PC5500_Palladium"/>
          <p:cNvPicPr>
            <a:picLocks noChangeAspect="1" noChangeArrowheads="1"/>
          </p:cNvPicPr>
          <p:nvPr/>
        </p:nvPicPr>
        <p:blipFill>
          <a:blip r:embed="rId3" cstate="print"/>
          <a:srcRect/>
          <a:stretch>
            <a:fillRect/>
          </a:stretch>
        </p:blipFill>
        <p:spPr bwMode="auto">
          <a:xfrm>
            <a:off x="1042988" y="1582738"/>
            <a:ext cx="6624637" cy="4294187"/>
          </a:xfrm>
          <a:prstGeom prst="rect">
            <a:avLst/>
          </a:prstGeom>
          <a:noFill/>
          <a:ln w="28575">
            <a:solidFill>
              <a:srgbClr val="0000FF"/>
            </a:solidFill>
            <a:miter lim="800000"/>
            <a:headEnd/>
            <a:tailEnd/>
          </a:ln>
        </p:spPr>
      </p:pic>
      <p:sp>
        <p:nvSpPr>
          <p:cNvPr id="1716232" name="Text Box 8"/>
          <p:cNvSpPr txBox="1">
            <a:spLocks noChangeArrowheads="1"/>
          </p:cNvSpPr>
          <p:nvPr/>
        </p:nvSpPr>
        <p:spPr bwMode="auto">
          <a:xfrm>
            <a:off x="103188" y="5995988"/>
            <a:ext cx="3173412" cy="528637"/>
          </a:xfrm>
          <a:prstGeom prst="rect">
            <a:avLst/>
          </a:prstGeom>
          <a:noFill/>
          <a:ln w="9525">
            <a:solidFill>
              <a:srgbClr val="0000FF"/>
            </a:solidFill>
            <a:miter lim="800000"/>
            <a:headEnd/>
            <a:tailEnd/>
          </a:ln>
          <a:effectLst/>
        </p:spPr>
        <p:txBody>
          <a:bodyPr wrap="none">
            <a:spAutoFit/>
          </a:bodyPr>
          <a:lstStyle/>
          <a:p>
            <a:r>
              <a:rPr lang="es-MX" sz="2800">
                <a:solidFill>
                  <a:schemeClr val="accent2"/>
                </a:solidFill>
              </a:rPr>
              <a:t>OTROS EQUIPOS</a:t>
            </a:r>
            <a:endParaRPr lang="es-ES" sz="2800">
              <a:solidFill>
                <a:schemeClr val="accent2"/>
              </a:solidFill>
            </a:endParaRPr>
          </a:p>
        </p:txBody>
      </p:sp>
      <p:sp>
        <p:nvSpPr>
          <p:cNvPr id="1716233" name="Text Box 9"/>
          <p:cNvSpPr txBox="1">
            <a:spLocks noChangeArrowheads="1"/>
          </p:cNvSpPr>
          <p:nvPr/>
        </p:nvSpPr>
        <p:spPr bwMode="auto">
          <a:xfrm>
            <a:off x="6372225" y="908050"/>
            <a:ext cx="1971675" cy="528638"/>
          </a:xfrm>
          <a:prstGeom prst="rect">
            <a:avLst/>
          </a:prstGeom>
          <a:noFill/>
          <a:ln w="9525">
            <a:solidFill>
              <a:srgbClr val="0000FF"/>
            </a:solidFill>
            <a:miter lim="800000"/>
            <a:headEnd/>
            <a:tailEnd/>
          </a:ln>
          <a:effectLst/>
        </p:spPr>
        <p:txBody>
          <a:bodyPr wrap="none">
            <a:spAutoFit/>
          </a:bodyPr>
          <a:lstStyle/>
          <a:p>
            <a:r>
              <a:rPr lang="es-MX" sz="2800">
                <a:solidFill>
                  <a:schemeClr val="accent2"/>
                </a:solidFill>
              </a:rPr>
              <a:t>ENTORNO</a:t>
            </a:r>
            <a:endParaRPr lang="es-ES" sz="2800">
              <a:solidFill>
                <a:schemeClr val="accent2"/>
              </a:solidFill>
            </a:endParaRPr>
          </a:p>
        </p:txBody>
      </p:sp>
      <p:sp>
        <p:nvSpPr>
          <p:cNvPr id="1716237" name="AutoShape 13"/>
          <p:cNvSpPr>
            <a:spLocks noChangeArrowheads="1"/>
          </p:cNvSpPr>
          <p:nvPr/>
        </p:nvSpPr>
        <p:spPr bwMode="auto">
          <a:xfrm rot="5400000">
            <a:off x="6530975" y="3486150"/>
            <a:ext cx="1625600" cy="64770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799 w 21600"/>
              <a:gd name="T5" fmla="*/ 0 h 21600"/>
              <a:gd name="T6" fmla="*/ 2700 w 21600"/>
              <a:gd name="T7" fmla="*/ 10800 h 21600"/>
              <a:gd name="T8" fmla="*/ 10799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0000"/>
          </a:solidFill>
          <a:ln w="9525" algn="ctr">
            <a:solidFill>
              <a:srgbClr val="FF0000"/>
            </a:solidFill>
            <a:miter lim="800000"/>
            <a:headEnd/>
            <a:tailEnd/>
          </a:ln>
          <a:effectLst/>
        </p:spPr>
        <p:txBody>
          <a:bodyPr wrap="none" anchor="ctr"/>
          <a:lstStyle/>
          <a:p>
            <a:endParaRPr lang="es-CL"/>
          </a:p>
        </p:txBody>
      </p:sp>
      <p:sp>
        <p:nvSpPr>
          <p:cNvPr id="1716238" name="AutoShape 14"/>
          <p:cNvSpPr>
            <a:spLocks noChangeArrowheads="1"/>
          </p:cNvSpPr>
          <p:nvPr/>
        </p:nvSpPr>
        <p:spPr bwMode="auto">
          <a:xfrm rot="14412634">
            <a:off x="3429794" y="3706019"/>
            <a:ext cx="1584325" cy="741363"/>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799 w 21600"/>
              <a:gd name="T5" fmla="*/ 0 h 21600"/>
              <a:gd name="T6" fmla="*/ 2700 w 21600"/>
              <a:gd name="T7" fmla="*/ 10800 h 21600"/>
              <a:gd name="T8" fmla="*/ 10799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0000"/>
          </a:solidFill>
          <a:ln w="9525" algn="ctr">
            <a:noFill/>
            <a:miter lim="800000"/>
            <a:headEnd/>
            <a:tailEnd/>
          </a:ln>
          <a:effectLst/>
        </p:spPr>
        <p:txBody>
          <a:bodyPr wrap="none" anchor="ctr"/>
          <a:lstStyle/>
          <a:p>
            <a:endParaRPr lang="es-CL"/>
          </a:p>
        </p:txBody>
      </p:sp>
      <p:sp>
        <p:nvSpPr>
          <p:cNvPr id="1716239" name="Line 15"/>
          <p:cNvSpPr>
            <a:spLocks noChangeShapeType="1"/>
          </p:cNvSpPr>
          <p:nvPr/>
        </p:nvSpPr>
        <p:spPr bwMode="auto">
          <a:xfrm flipH="1">
            <a:off x="6156325" y="1484313"/>
            <a:ext cx="1079500" cy="2160587"/>
          </a:xfrm>
          <a:prstGeom prst="line">
            <a:avLst/>
          </a:prstGeom>
          <a:noFill/>
          <a:ln w="38100">
            <a:solidFill>
              <a:srgbClr val="FF0000"/>
            </a:solidFill>
            <a:round/>
            <a:headEnd/>
            <a:tailEnd type="arrow" w="med" len="med"/>
          </a:ln>
          <a:effectLst/>
        </p:spPr>
        <p:txBody>
          <a:bodyPr wrap="none" anchor="ctr"/>
          <a:lstStyle/>
          <a:p>
            <a:endParaRPr lang="es-CL"/>
          </a:p>
        </p:txBody>
      </p:sp>
      <p:sp>
        <p:nvSpPr>
          <p:cNvPr id="1716241" name="Line 17"/>
          <p:cNvSpPr>
            <a:spLocks noChangeShapeType="1"/>
          </p:cNvSpPr>
          <p:nvPr/>
        </p:nvSpPr>
        <p:spPr bwMode="auto">
          <a:xfrm flipV="1">
            <a:off x="1619250" y="4868863"/>
            <a:ext cx="649288" cy="1081087"/>
          </a:xfrm>
          <a:prstGeom prst="line">
            <a:avLst/>
          </a:prstGeom>
          <a:noFill/>
          <a:ln w="38100">
            <a:solidFill>
              <a:srgbClr val="FF0000"/>
            </a:solidFill>
            <a:round/>
            <a:headEnd/>
            <a:tailEnd type="arrow" w="med" len="med"/>
          </a:ln>
          <a:effectLst/>
        </p:spPr>
        <p:txBody>
          <a:bodyPr wrap="none" anchor="ctr"/>
          <a:lstStyle/>
          <a:p>
            <a:endParaRPr lang="es-CL"/>
          </a:p>
        </p:txBody>
      </p:sp>
      <p:sp>
        <p:nvSpPr>
          <p:cNvPr id="1716242" name="Line 18"/>
          <p:cNvSpPr>
            <a:spLocks noChangeShapeType="1"/>
          </p:cNvSpPr>
          <p:nvPr/>
        </p:nvSpPr>
        <p:spPr bwMode="auto">
          <a:xfrm flipV="1">
            <a:off x="1619250" y="5445125"/>
            <a:ext cx="3240088" cy="504825"/>
          </a:xfrm>
          <a:prstGeom prst="line">
            <a:avLst/>
          </a:prstGeom>
          <a:noFill/>
          <a:ln w="38100">
            <a:solidFill>
              <a:srgbClr val="FF0000"/>
            </a:solidFill>
            <a:round/>
            <a:headEnd/>
            <a:tailEnd type="arrow" w="med" len="med"/>
          </a:ln>
          <a:effectLst/>
        </p:spPr>
        <p:txBody>
          <a:bodyPr wrap="none" anchor="ctr"/>
          <a:lstStyle/>
          <a:p>
            <a:endParaRPr lang="es-CL"/>
          </a:p>
        </p:txBody>
      </p:sp>
      <p:sp>
        <p:nvSpPr>
          <p:cNvPr id="1716243" name="Text Box 19"/>
          <p:cNvSpPr txBox="1">
            <a:spLocks noChangeArrowheads="1"/>
          </p:cNvSpPr>
          <p:nvPr/>
        </p:nvSpPr>
        <p:spPr bwMode="auto">
          <a:xfrm>
            <a:off x="144463" y="260350"/>
            <a:ext cx="9323387" cy="519113"/>
          </a:xfrm>
          <a:prstGeom prst="rect">
            <a:avLst/>
          </a:prstGeom>
          <a:noFill/>
          <a:ln w="9525">
            <a:noFill/>
            <a:miter lim="800000"/>
            <a:headEnd/>
            <a:tailEnd/>
          </a:ln>
          <a:effectLst/>
        </p:spPr>
        <p:txBody>
          <a:bodyPr>
            <a:spAutoFit/>
          </a:bodyPr>
          <a:lstStyle/>
          <a:p>
            <a:r>
              <a:rPr lang="es-MX" sz="2800" b="1">
                <a:solidFill>
                  <a:schemeClr val="accent2"/>
                </a:solidFill>
              </a:rPr>
              <a:t>OBSERVE CONDICIONES DEL AREA DE TRABAJO </a:t>
            </a:r>
            <a:endParaRPr lang="es-ES" sz="2800" b="1">
              <a:solidFill>
                <a:schemeClr val="accent2"/>
              </a:solidFill>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8274" name="Picture 2" descr="Demag%20185%20volcada"/>
          <p:cNvPicPr>
            <a:picLocks noChangeAspect="1" noChangeArrowheads="1"/>
          </p:cNvPicPr>
          <p:nvPr/>
        </p:nvPicPr>
        <p:blipFill>
          <a:blip r:embed="rId2" cstate="print"/>
          <a:srcRect/>
          <a:stretch>
            <a:fillRect/>
          </a:stretch>
        </p:blipFill>
        <p:spPr bwMode="auto">
          <a:xfrm>
            <a:off x="1070000" y="1158894"/>
            <a:ext cx="7073900" cy="4913312"/>
          </a:xfrm>
          <a:prstGeom prst="rect">
            <a:avLst/>
          </a:prstGeom>
          <a:noFill/>
          <a:ln w="19050">
            <a:solidFill>
              <a:srgbClr val="0033CC"/>
            </a:solidFill>
            <a:miter lim="800000"/>
            <a:headEnd/>
            <a:tailEnd/>
          </a:ln>
        </p:spPr>
      </p:pic>
      <p:sp>
        <p:nvSpPr>
          <p:cNvPr id="1718277" name="Text Box 5"/>
          <p:cNvSpPr txBox="1">
            <a:spLocks noChangeArrowheads="1"/>
          </p:cNvSpPr>
          <p:nvPr/>
        </p:nvSpPr>
        <p:spPr bwMode="auto">
          <a:xfrm>
            <a:off x="2355868" y="6186510"/>
            <a:ext cx="4716462" cy="457200"/>
          </a:xfrm>
          <a:prstGeom prst="rect">
            <a:avLst/>
          </a:prstGeom>
          <a:noFill/>
          <a:ln w="9525">
            <a:noFill/>
            <a:miter lim="800000"/>
            <a:headEnd/>
            <a:tailEnd/>
          </a:ln>
          <a:effectLst/>
        </p:spPr>
        <p:txBody>
          <a:bodyPr>
            <a:spAutoFit/>
          </a:bodyPr>
          <a:lstStyle/>
          <a:p>
            <a:r>
              <a:rPr lang="es-MX" sz="2400" dirty="0">
                <a:solidFill>
                  <a:schemeClr val="accent2"/>
                </a:solidFill>
              </a:rPr>
              <a:t>Inestabilidad del terreno </a:t>
            </a:r>
            <a:endParaRPr lang="es-ES" sz="2400" dirty="0">
              <a:solidFill>
                <a:schemeClr val="accent2"/>
              </a:solidFill>
            </a:endParaRPr>
          </a:p>
        </p:txBody>
      </p:sp>
      <p:sp>
        <p:nvSpPr>
          <p:cNvPr id="1718278" name="Text Box 6"/>
          <p:cNvSpPr txBox="1">
            <a:spLocks noChangeArrowheads="1"/>
          </p:cNvSpPr>
          <p:nvPr/>
        </p:nvSpPr>
        <p:spPr bwMode="auto">
          <a:xfrm>
            <a:off x="392149" y="338119"/>
            <a:ext cx="9323387" cy="519113"/>
          </a:xfrm>
          <a:prstGeom prst="rect">
            <a:avLst/>
          </a:prstGeom>
          <a:noFill/>
          <a:ln w="9525">
            <a:noFill/>
            <a:miter lim="800000"/>
            <a:headEnd/>
            <a:tailEnd/>
          </a:ln>
          <a:effectLst/>
        </p:spPr>
        <p:txBody>
          <a:bodyPr>
            <a:spAutoFit/>
          </a:bodyPr>
          <a:lstStyle/>
          <a:p>
            <a:r>
              <a:rPr lang="es-MX" sz="2800" b="1" dirty="0">
                <a:solidFill>
                  <a:schemeClr val="accent2"/>
                </a:solidFill>
              </a:rPr>
              <a:t>OBSERVE CONDICIONES DEL AREA DE TRABAJO </a:t>
            </a:r>
            <a:endParaRPr lang="es-ES" sz="2800" b="1" dirty="0">
              <a:solidFill>
                <a:schemeClr val="accent2"/>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charset="0"/>
              <a:buChar char="•"/>
            </a:pPr>
            <a:endParaRPr lang="es-ES_tradnl" sz="1900" b="1">
              <a:solidFill>
                <a:srgbClr val="000099"/>
              </a:solidFill>
              <a:latin typeface="Arial" charset="0"/>
            </a:endParaRPr>
          </a:p>
          <a:p>
            <a:pPr marL="381000" indent="-381000" eaLnBrk="0" hangingPunct="0">
              <a:lnSpc>
                <a:spcPct val="170000"/>
              </a:lnSpc>
              <a:buClr>
                <a:srgbClr val="FF0000"/>
              </a:buClr>
              <a:buSzPct val="120000"/>
            </a:pPr>
            <a:r>
              <a:rPr lang="es-ES_tradnl" sz="1900" b="1">
                <a:solidFill>
                  <a:srgbClr val="000099"/>
                </a:solidFill>
                <a:latin typeface="Arial" charset="0"/>
              </a:rPr>
              <a:t>      </a:t>
            </a: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p:txBody>
      </p:sp>
      <p:sp>
        <p:nvSpPr>
          <p:cNvPr id="25604" name="3 Rectángulo"/>
          <p:cNvSpPr>
            <a:spLocks noChangeArrowheads="1"/>
          </p:cNvSpPr>
          <p:nvPr/>
        </p:nvSpPr>
        <p:spPr bwMode="auto">
          <a:xfrm>
            <a:off x="0" y="1648414"/>
            <a:ext cx="6143625" cy="2585323"/>
          </a:xfrm>
          <a:prstGeom prst="rect">
            <a:avLst/>
          </a:prstGeom>
          <a:noFill/>
          <a:ln w="9525">
            <a:noFill/>
            <a:miter lim="800000"/>
            <a:headEnd/>
            <a:tailEnd/>
          </a:ln>
        </p:spPr>
        <p:txBody>
          <a:bodyPr wrap="square">
            <a:spAutoFit/>
          </a:bodyPr>
          <a:lstStyle/>
          <a:p>
            <a:r>
              <a:rPr lang="es-CL" dirty="0" smtClean="0"/>
              <a:t>Pisos, etc. </a:t>
            </a:r>
          </a:p>
          <a:p>
            <a:endParaRPr lang="es-CL" dirty="0" smtClean="0"/>
          </a:p>
          <a:p>
            <a:r>
              <a:rPr lang="es-CL" b="1" dirty="0" smtClean="0"/>
              <a:t>Equipos Auxiliares</a:t>
            </a:r>
          </a:p>
          <a:p>
            <a:r>
              <a:rPr lang="es-CL" dirty="0" smtClean="0"/>
              <a:t>Su</a:t>
            </a:r>
            <a:r>
              <a:rPr lang="es-CL" b="1" dirty="0" smtClean="0"/>
              <a:t> </a:t>
            </a:r>
            <a:r>
              <a:rPr lang="es-CL" dirty="0" smtClean="0"/>
              <a:t>función</a:t>
            </a:r>
            <a:r>
              <a:rPr lang="es-CL" b="1" dirty="0" smtClean="0"/>
              <a:t> </a:t>
            </a:r>
            <a:r>
              <a:rPr lang="es-CL" dirty="0" smtClean="0"/>
              <a:t>principal es mantener en buen estado las zonas de carguío y transporte, especialmente el nivel de piso de acuerdo con la instrucción que le da el jefe de turno o bien, el operador de carguío (Bull, Patos, Motoniveladoras, Excavadoras, Cargadores, Camiones Aljibes, etc.   </a:t>
            </a:r>
            <a:r>
              <a:rPr lang="es-CL" b="1" dirty="0" smtClean="0"/>
              <a:t> </a:t>
            </a:r>
            <a:endParaRPr lang="es-CL" b="1" dirty="0"/>
          </a:p>
        </p:txBody>
      </p:sp>
      <p:pic>
        <p:nvPicPr>
          <p:cNvPr id="25605" name="Picture 2" descr="http://www.codelco.cl/educa/images/divisiones/norte/info/f_procesos/CH-05.jpg">
            <a:hlinkClick r:id="rId2"/>
          </p:cNvPr>
          <p:cNvPicPr>
            <a:picLocks noChangeAspect="1" noChangeArrowheads="1"/>
          </p:cNvPicPr>
          <p:nvPr/>
        </p:nvPicPr>
        <p:blipFill>
          <a:blip r:embed="rId3" cstate="print"/>
          <a:srcRect/>
          <a:stretch>
            <a:fillRect/>
          </a:stretch>
        </p:blipFill>
        <p:spPr bwMode="auto">
          <a:xfrm>
            <a:off x="6143625" y="285729"/>
            <a:ext cx="2857500" cy="2143139"/>
          </a:xfrm>
          <a:prstGeom prst="rect">
            <a:avLst/>
          </a:prstGeom>
          <a:noFill/>
          <a:ln w="9525">
            <a:noFill/>
            <a:miter lim="800000"/>
            <a:headEnd/>
            <a:tailEnd/>
          </a:ln>
        </p:spPr>
      </p:pic>
      <p:pic>
        <p:nvPicPr>
          <p:cNvPr id="25607" name="Picture 7" descr="C:\Users\enrique\Documents\Clases Aconcagua\tronaduras\Imagen 466.jpg"/>
          <p:cNvPicPr>
            <a:picLocks noChangeAspect="1" noChangeArrowheads="1"/>
          </p:cNvPicPr>
          <p:nvPr/>
        </p:nvPicPr>
        <p:blipFill>
          <a:blip r:embed="rId4" cstate="print"/>
          <a:srcRect/>
          <a:stretch>
            <a:fillRect/>
          </a:stretch>
        </p:blipFill>
        <p:spPr bwMode="auto">
          <a:xfrm>
            <a:off x="6143625" y="2500307"/>
            <a:ext cx="2857500" cy="2143139"/>
          </a:xfrm>
          <a:prstGeom prst="rect">
            <a:avLst/>
          </a:prstGeom>
          <a:noFill/>
          <a:ln w="9525">
            <a:noFill/>
            <a:miter lim="800000"/>
            <a:headEnd/>
            <a:tailEnd/>
          </a:ln>
        </p:spPr>
      </p:pic>
      <p:sp>
        <p:nvSpPr>
          <p:cNvPr id="10" name="9 Rectángulo"/>
          <p:cNvSpPr>
            <a:spLocks noChangeArrowheads="1"/>
          </p:cNvSpPr>
          <p:nvPr/>
        </p:nvSpPr>
        <p:spPr bwMode="auto">
          <a:xfrm>
            <a:off x="285720" y="619764"/>
            <a:ext cx="4176143" cy="523220"/>
          </a:xfrm>
          <a:prstGeom prst="rect">
            <a:avLst/>
          </a:prstGeom>
          <a:noFill/>
          <a:ln w="9525">
            <a:noFill/>
            <a:miter lim="800000"/>
            <a:headEnd/>
            <a:tailEnd/>
          </a:ln>
        </p:spPr>
        <p:txBody>
          <a:bodyPr wrap="none">
            <a:spAutoFit/>
          </a:bodyPr>
          <a:lstStyle/>
          <a:p>
            <a:r>
              <a:rPr lang="es-CL" sz="2800" b="1" dirty="0" smtClean="0">
                <a:solidFill>
                  <a:schemeClr val="accent1">
                    <a:lumMod val="75000"/>
                  </a:schemeClr>
                </a:solidFill>
              </a:rPr>
              <a:t>PROCESO DE CARGUIO</a:t>
            </a:r>
            <a:endParaRPr lang="es-CL" sz="2800" b="1" dirty="0">
              <a:solidFill>
                <a:schemeClr val="accent1">
                  <a:lumMod val="75000"/>
                </a:schemeClr>
              </a:solidFill>
            </a:endParaRPr>
          </a:p>
        </p:txBody>
      </p:sp>
      <p:pic>
        <p:nvPicPr>
          <p:cNvPr id="15" name="Picture 7" descr="Haga Click para ver mas fotos">
            <a:hlinkClick r:id="rId5"/>
          </p:cNvPr>
          <p:cNvPicPr>
            <a:picLocks noChangeAspect="1" noChangeArrowheads="1"/>
          </p:cNvPicPr>
          <p:nvPr/>
        </p:nvPicPr>
        <p:blipFill>
          <a:blip r:embed="rId6" cstate="print"/>
          <a:srcRect/>
          <a:stretch>
            <a:fillRect/>
          </a:stretch>
        </p:blipFill>
        <p:spPr bwMode="auto">
          <a:xfrm>
            <a:off x="6143625" y="4714884"/>
            <a:ext cx="2928938" cy="207170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9298" name="Picture 2" descr="Demag%20185%20volcada2"/>
          <p:cNvPicPr>
            <a:picLocks noChangeAspect="1" noChangeArrowheads="1"/>
          </p:cNvPicPr>
          <p:nvPr/>
        </p:nvPicPr>
        <p:blipFill>
          <a:blip r:embed="rId2" cstate="print"/>
          <a:srcRect/>
          <a:stretch>
            <a:fillRect/>
          </a:stretch>
        </p:blipFill>
        <p:spPr bwMode="auto">
          <a:xfrm>
            <a:off x="644525" y="981075"/>
            <a:ext cx="7935913" cy="5449888"/>
          </a:xfrm>
          <a:prstGeom prst="rect">
            <a:avLst/>
          </a:prstGeom>
          <a:noFill/>
          <a:ln w="19050">
            <a:solidFill>
              <a:srgbClr val="0033CC"/>
            </a:solidFill>
            <a:miter lim="800000"/>
            <a:headEnd/>
            <a:tailEnd/>
          </a:ln>
        </p:spPr>
      </p:pic>
      <p:sp>
        <p:nvSpPr>
          <p:cNvPr id="1719301" name="Text Box 5"/>
          <p:cNvSpPr txBox="1">
            <a:spLocks noChangeArrowheads="1"/>
          </p:cNvSpPr>
          <p:nvPr/>
        </p:nvSpPr>
        <p:spPr bwMode="auto">
          <a:xfrm>
            <a:off x="392149" y="285728"/>
            <a:ext cx="9323387" cy="519113"/>
          </a:xfrm>
          <a:prstGeom prst="rect">
            <a:avLst/>
          </a:prstGeom>
          <a:noFill/>
          <a:ln w="9525">
            <a:noFill/>
            <a:miter lim="800000"/>
            <a:headEnd/>
            <a:tailEnd/>
          </a:ln>
          <a:effectLst/>
        </p:spPr>
        <p:txBody>
          <a:bodyPr>
            <a:spAutoFit/>
          </a:bodyPr>
          <a:lstStyle/>
          <a:p>
            <a:r>
              <a:rPr lang="es-MX" sz="2800" b="1" dirty="0">
                <a:solidFill>
                  <a:schemeClr val="accent2"/>
                </a:solidFill>
              </a:rPr>
              <a:t>OBSERVE CONDICIONES DEL AREA DE TRABAJO </a:t>
            </a:r>
            <a:endParaRPr lang="es-ES" sz="2800" b="1" dirty="0">
              <a:solidFill>
                <a:schemeClr val="accent2"/>
              </a:solidFill>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1346" name="Picture 2" descr="MVC-002F"/>
          <p:cNvPicPr>
            <a:picLocks noChangeAspect="1" noChangeArrowheads="1"/>
          </p:cNvPicPr>
          <p:nvPr/>
        </p:nvPicPr>
        <p:blipFill>
          <a:blip r:embed="rId2" cstate="print"/>
          <a:srcRect/>
          <a:stretch>
            <a:fillRect/>
          </a:stretch>
        </p:blipFill>
        <p:spPr bwMode="auto">
          <a:xfrm>
            <a:off x="1162050" y="1125538"/>
            <a:ext cx="7010400" cy="4879975"/>
          </a:xfrm>
          <a:prstGeom prst="rect">
            <a:avLst/>
          </a:prstGeom>
          <a:noFill/>
          <a:ln w="28575">
            <a:solidFill>
              <a:srgbClr val="0000FF"/>
            </a:solidFill>
            <a:miter lim="800000"/>
            <a:headEnd/>
            <a:tailEnd/>
          </a:ln>
        </p:spPr>
      </p:pic>
      <p:sp>
        <p:nvSpPr>
          <p:cNvPr id="1721348" name="Text Box 4"/>
          <p:cNvSpPr txBox="1">
            <a:spLocks noChangeArrowheads="1"/>
          </p:cNvSpPr>
          <p:nvPr/>
        </p:nvSpPr>
        <p:spPr bwMode="auto">
          <a:xfrm>
            <a:off x="392149" y="260350"/>
            <a:ext cx="9323387" cy="519113"/>
          </a:xfrm>
          <a:prstGeom prst="rect">
            <a:avLst/>
          </a:prstGeom>
          <a:noFill/>
          <a:ln w="9525">
            <a:noFill/>
            <a:miter lim="800000"/>
            <a:headEnd/>
            <a:tailEnd/>
          </a:ln>
          <a:effectLst/>
        </p:spPr>
        <p:txBody>
          <a:bodyPr>
            <a:spAutoFit/>
          </a:bodyPr>
          <a:lstStyle/>
          <a:p>
            <a:r>
              <a:rPr lang="es-MX" sz="2800" b="1" dirty="0">
                <a:solidFill>
                  <a:schemeClr val="accent2"/>
                </a:solidFill>
              </a:rPr>
              <a:t>OBSERVE CONDICIONES DEL AREA DE TRABAJO </a:t>
            </a:r>
            <a:endParaRPr lang="es-ES" sz="2800" b="1" dirty="0">
              <a:solidFill>
                <a:schemeClr val="accent2"/>
              </a:solidFill>
            </a:endParaRPr>
          </a:p>
        </p:txBody>
      </p:sp>
      <p:sp>
        <p:nvSpPr>
          <p:cNvPr id="1721349" name="Text Box 5"/>
          <p:cNvSpPr txBox="1">
            <a:spLocks noChangeArrowheads="1"/>
          </p:cNvSpPr>
          <p:nvPr/>
        </p:nvSpPr>
        <p:spPr bwMode="auto">
          <a:xfrm>
            <a:off x="2339975" y="6092825"/>
            <a:ext cx="4176713" cy="457200"/>
          </a:xfrm>
          <a:prstGeom prst="rect">
            <a:avLst/>
          </a:prstGeom>
          <a:noFill/>
          <a:ln w="9525">
            <a:noFill/>
            <a:miter lim="800000"/>
            <a:headEnd/>
            <a:tailEnd/>
          </a:ln>
          <a:effectLst/>
        </p:spPr>
        <p:txBody>
          <a:bodyPr>
            <a:spAutoFit/>
          </a:bodyPr>
          <a:lstStyle/>
          <a:p>
            <a:r>
              <a:rPr lang="es-MX" sz="2400">
                <a:solidFill>
                  <a:schemeClr val="accent2"/>
                </a:solidFill>
              </a:rPr>
              <a:t>Inestabilidad de taludes </a:t>
            </a:r>
            <a:endParaRPr lang="es-ES" sz="2400">
              <a:solidFill>
                <a:schemeClr val="accent2"/>
              </a:solidFill>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2370" name="Picture 2" descr="MVC-003F"/>
          <p:cNvPicPr>
            <a:picLocks noGrp="1" noChangeAspect="1" noChangeArrowheads="1"/>
          </p:cNvPicPr>
          <p:nvPr>
            <p:ph type="body" idx="1"/>
          </p:nvPr>
        </p:nvPicPr>
        <p:blipFill>
          <a:blip r:embed="rId3" cstate="print"/>
          <a:srcRect/>
          <a:stretch>
            <a:fillRect/>
          </a:stretch>
        </p:blipFill>
        <p:spPr>
          <a:xfrm>
            <a:off x="827088" y="1223963"/>
            <a:ext cx="7392987" cy="5013325"/>
          </a:xfrm>
          <a:noFill/>
          <a:ln w="28575">
            <a:solidFill>
              <a:srgbClr val="0000FF"/>
            </a:solidFill>
          </a:ln>
        </p:spPr>
      </p:pic>
      <p:sp>
        <p:nvSpPr>
          <p:cNvPr id="1722372" name="Text Box 4"/>
          <p:cNvSpPr txBox="1">
            <a:spLocks noChangeArrowheads="1"/>
          </p:cNvSpPr>
          <p:nvPr/>
        </p:nvSpPr>
        <p:spPr bwMode="auto">
          <a:xfrm>
            <a:off x="320711" y="338119"/>
            <a:ext cx="9323387" cy="519113"/>
          </a:xfrm>
          <a:prstGeom prst="rect">
            <a:avLst/>
          </a:prstGeom>
          <a:noFill/>
          <a:ln w="9525">
            <a:noFill/>
            <a:miter lim="800000"/>
            <a:headEnd/>
            <a:tailEnd/>
          </a:ln>
          <a:effectLst/>
        </p:spPr>
        <p:txBody>
          <a:bodyPr>
            <a:spAutoFit/>
          </a:bodyPr>
          <a:lstStyle/>
          <a:p>
            <a:r>
              <a:rPr lang="es-MX" sz="2800" b="1" dirty="0">
                <a:solidFill>
                  <a:schemeClr val="accent2"/>
                </a:solidFill>
              </a:rPr>
              <a:t>OBSERVE CONDICIONES DEL AREA DE TRABAJO </a:t>
            </a:r>
            <a:endParaRPr lang="es-ES" sz="2800" b="1" dirty="0">
              <a:solidFill>
                <a:schemeClr val="accent2"/>
              </a:solidFill>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6466" name="Text Box 2"/>
          <p:cNvSpPr txBox="1">
            <a:spLocks noChangeArrowheads="1"/>
          </p:cNvSpPr>
          <p:nvPr/>
        </p:nvSpPr>
        <p:spPr bwMode="auto">
          <a:xfrm>
            <a:off x="2319338" y="496888"/>
            <a:ext cx="247650" cy="366712"/>
          </a:xfrm>
          <a:prstGeom prst="rect">
            <a:avLst/>
          </a:prstGeom>
          <a:noFill/>
          <a:ln w="9525">
            <a:noFill/>
            <a:miter lim="800000"/>
            <a:headEnd/>
            <a:tailEnd/>
          </a:ln>
          <a:effectLst/>
        </p:spPr>
        <p:txBody>
          <a:bodyPr wrap="none">
            <a:spAutoFit/>
          </a:bodyPr>
          <a:lstStyle/>
          <a:p>
            <a:r>
              <a:rPr lang="es-MX"/>
              <a:t> </a:t>
            </a:r>
            <a:endParaRPr lang="es-ES"/>
          </a:p>
        </p:txBody>
      </p:sp>
      <p:sp>
        <p:nvSpPr>
          <p:cNvPr id="1726467" name="Text Box 3"/>
          <p:cNvSpPr txBox="1">
            <a:spLocks noChangeArrowheads="1"/>
          </p:cNvSpPr>
          <p:nvPr/>
        </p:nvSpPr>
        <p:spPr bwMode="auto">
          <a:xfrm>
            <a:off x="2247900" y="639763"/>
            <a:ext cx="247650" cy="366712"/>
          </a:xfrm>
          <a:prstGeom prst="rect">
            <a:avLst/>
          </a:prstGeom>
          <a:noFill/>
          <a:ln w="9525">
            <a:noFill/>
            <a:miter lim="800000"/>
            <a:headEnd/>
            <a:tailEnd/>
          </a:ln>
          <a:effectLst/>
        </p:spPr>
        <p:txBody>
          <a:bodyPr wrap="none">
            <a:spAutoFit/>
          </a:bodyPr>
          <a:lstStyle/>
          <a:p>
            <a:r>
              <a:rPr lang="es-MX"/>
              <a:t> </a:t>
            </a:r>
            <a:endParaRPr lang="es-ES"/>
          </a:p>
        </p:txBody>
      </p:sp>
      <p:sp>
        <p:nvSpPr>
          <p:cNvPr id="1726469" name="AutoShape 5">
            <a:hlinkClick r:id="rId2" action="ppaction://hlinkpres?slideindex=1&amp;slidetitle=Diapositiva 1" highlightClick="1"/>
          </p:cNvPr>
          <p:cNvSpPr>
            <a:spLocks noChangeArrowheads="1"/>
          </p:cNvSpPr>
          <p:nvPr/>
        </p:nvSpPr>
        <p:spPr bwMode="auto">
          <a:xfrm>
            <a:off x="7524750" y="5157788"/>
            <a:ext cx="1223963" cy="647700"/>
          </a:xfrm>
          <a:prstGeom prst="actionButtonBeginning">
            <a:avLst/>
          </a:prstGeom>
          <a:noFill/>
          <a:ln w="9525">
            <a:solidFill>
              <a:schemeClr val="bg2"/>
            </a:solidFill>
            <a:miter lim="800000"/>
            <a:headEnd/>
            <a:tailEnd/>
          </a:ln>
          <a:effectLst/>
        </p:spPr>
        <p:txBody>
          <a:bodyPr wrap="none" anchor="ctr"/>
          <a:lstStyle/>
          <a:p>
            <a:pPr algn="ctr"/>
            <a:endParaRPr lang="es-ES">
              <a:solidFill>
                <a:schemeClr val="bg2"/>
              </a:solidFill>
            </a:endParaRPr>
          </a:p>
        </p:txBody>
      </p:sp>
      <p:sp>
        <p:nvSpPr>
          <p:cNvPr id="1726470" name="Text Box 6"/>
          <p:cNvSpPr txBox="1">
            <a:spLocks noChangeArrowheads="1"/>
          </p:cNvSpPr>
          <p:nvPr/>
        </p:nvSpPr>
        <p:spPr bwMode="auto">
          <a:xfrm>
            <a:off x="7740650" y="5302250"/>
            <a:ext cx="849313" cy="396875"/>
          </a:xfrm>
          <a:prstGeom prst="rect">
            <a:avLst/>
          </a:prstGeom>
          <a:noFill/>
          <a:ln w="9525">
            <a:noFill/>
            <a:miter lim="800000"/>
            <a:headEnd/>
            <a:tailEnd/>
          </a:ln>
          <a:effectLst/>
        </p:spPr>
        <p:txBody>
          <a:bodyPr wrap="none">
            <a:spAutoFit/>
          </a:bodyPr>
          <a:lstStyle/>
          <a:p>
            <a:r>
              <a:rPr lang="es-MX" sz="1000">
                <a:solidFill>
                  <a:schemeClr val="bg2"/>
                </a:solidFill>
              </a:rPr>
              <a:t>La persona </a:t>
            </a:r>
          </a:p>
          <a:p>
            <a:r>
              <a:rPr lang="es-MX" sz="1000">
                <a:solidFill>
                  <a:schemeClr val="bg2"/>
                </a:solidFill>
              </a:rPr>
              <a:t>Ganadora</a:t>
            </a:r>
            <a:endParaRPr lang="es-ES" sz="1000">
              <a:solidFill>
                <a:schemeClr val="bg2"/>
              </a:solidFill>
            </a:endParaRPr>
          </a:p>
        </p:txBody>
      </p:sp>
      <p:sp>
        <p:nvSpPr>
          <p:cNvPr id="1726471" name="AutoShape 7">
            <a:hlinkClick r:id="rId3" action="ppaction://hlinkfile" highlightClick="1"/>
          </p:cNvPr>
          <p:cNvSpPr>
            <a:spLocks noChangeArrowheads="1"/>
          </p:cNvSpPr>
          <p:nvPr/>
        </p:nvSpPr>
        <p:spPr bwMode="auto">
          <a:xfrm>
            <a:off x="179388" y="5229225"/>
            <a:ext cx="1152525" cy="647700"/>
          </a:xfrm>
          <a:prstGeom prst="actionButtonBeginning">
            <a:avLst/>
          </a:prstGeom>
          <a:noFill/>
          <a:ln w="9525">
            <a:solidFill>
              <a:schemeClr val="bg2"/>
            </a:solidFill>
            <a:miter lim="800000"/>
            <a:headEnd/>
            <a:tailEnd/>
          </a:ln>
          <a:effectLst/>
        </p:spPr>
        <p:txBody>
          <a:bodyPr wrap="none" anchor="ctr"/>
          <a:lstStyle/>
          <a:p>
            <a:pPr algn="ctr"/>
            <a:r>
              <a:rPr lang="es-MX" sz="1000">
                <a:solidFill>
                  <a:schemeClr val="bg2"/>
                </a:solidFill>
              </a:rPr>
              <a:t>Conducción</a:t>
            </a:r>
          </a:p>
          <a:p>
            <a:pPr algn="ctr"/>
            <a:r>
              <a:rPr lang="es-MX" sz="1000">
                <a:solidFill>
                  <a:schemeClr val="bg2"/>
                </a:solidFill>
              </a:rPr>
              <a:t>Segura</a:t>
            </a:r>
            <a:endParaRPr lang="es-ES" sz="1000">
              <a:solidFill>
                <a:schemeClr val="bg2"/>
              </a:solidFill>
            </a:endParaRPr>
          </a:p>
        </p:txBody>
      </p:sp>
      <p:pic>
        <p:nvPicPr>
          <p:cNvPr id="1726472" name="Picture 8" descr="camion"/>
          <p:cNvPicPr>
            <a:picLocks noChangeAspect="1" noChangeArrowheads="1"/>
          </p:cNvPicPr>
          <p:nvPr/>
        </p:nvPicPr>
        <p:blipFill>
          <a:blip r:embed="rId4" cstate="print">
            <a:lum contrast="6000"/>
          </a:blip>
          <a:srcRect/>
          <a:stretch>
            <a:fillRect/>
          </a:stretch>
        </p:blipFill>
        <p:spPr bwMode="auto">
          <a:xfrm>
            <a:off x="1547813" y="3789363"/>
            <a:ext cx="3887787" cy="2568575"/>
          </a:xfrm>
          <a:prstGeom prst="rect">
            <a:avLst/>
          </a:prstGeom>
          <a:noFill/>
          <a:ln w="28575">
            <a:solidFill>
              <a:srgbClr val="0000FF"/>
            </a:solidFill>
            <a:miter lim="800000"/>
            <a:headEnd/>
            <a:tailEnd/>
          </a:ln>
        </p:spPr>
      </p:pic>
      <p:pic>
        <p:nvPicPr>
          <p:cNvPr id="1726473" name="Picture 9" descr="MVC-001F"/>
          <p:cNvPicPr>
            <a:picLocks noChangeAspect="1" noChangeArrowheads="1"/>
          </p:cNvPicPr>
          <p:nvPr/>
        </p:nvPicPr>
        <p:blipFill>
          <a:blip r:embed="rId5" cstate="print"/>
          <a:srcRect/>
          <a:stretch>
            <a:fillRect/>
          </a:stretch>
        </p:blipFill>
        <p:spPr bwMode="auto">
          <a:xfrm>
            <a:off x="4787900" y="2349500"/>
            <a:ext cx="2808288" cy="2106613"/>
          </a:xfrm>
          <a:prstGeom prst="rect">
            <a:avLst/>
          </a:prstGeom>
          <a:noFill/>
          <a:ln w="28575">
            <a:solidFill>
              <a:srgbClr val="0000FF"/>
            </a:solidFill>
            <a:miter lim="800000"/>
            <a:headEnd/>
            <a:tailEnd/>
          </a:ln>
        </p:spPr>
      </p:pic>
      <p:pic>
        <p:nvPicPr>
          <p:cNvPr id="1726474" name="Picture 10" descr="MVC-008F"/>
          <p:cNvPicPr>
            <a:picLocks noChangeAspect="1" noChangeArrowheads="1"/>
          </p:cNvPicPr>
          <p:nvPr/>
        </p:nvPicPr>
        <p:blipFill>
          <a:blip r:embed="rId6" cstate="print"/>
          <a:srcRect/>
          <a:stretch>
            <a:fillRect/>
          </a:stretch>
        </p:blipFill>
        <p:spPr bwMode="auto">
          <a:xfrm>
            <a:off x="1547813" y="1168400"/>
            <a:ext cx="3368675" cy="2476500"/>
          </a:xfrm>
          <a:prstGeom prst="rect">
            <a:avLst/>
          </a:prstGeom>
          <a:noFill/>
          <a:ln w="38100">
            <a:solidFill>
              <a:srgbClr val="0000FF"/>
            </a:solidFill>
            <a:miter lim="800000"/>
            <a:headEnd/>
            <a:tailEnd/>
          </a:ln>
        </p:spPr>
      </p:pic>
      <p:sp>
        <p:nvSpPr>
          <p:cNvPr id="1726475" name="Text Box 11"/>
          <p:cNvSpPr txBox="1">
            <a:spLocks noChangeArrowheads="1"/>
          </p:cNvSpPr>
          <p:nvPr/>
        </p:nvSpPr>
        <p:spPr bwMode="auto">
          <a:xfrm>
            <a:off x="5219700" y="1125538"/>
            <a:ext cx="3768725" cy="730250"/>
          </a:xfrm>
          <a:prstGeom prst="rect">
            <a:avLst/>
          </a:prstGeom>
          <a:noFill/>
          <a:ln w="28575" cap="sq">
            <a:solidFill>
              <a:srgbClr val="0000FF"/>
            </a:solidFill>
            <a:miter lim="800000"/>
            <a:headEnd type="none" w="sm" len="sm"/>
            <a:tailEnd type="none" w="sm" len="sm"/>
          </a:ln>
          <a:effectLst/>
        </p:spPr>
        <p:txBody>
          <a:bodyPr>
            <a:spAutoFit/>
          </a:bodyPr>
          <a:lstStyle/>
          <a:p>
            <a:pPr algn="ctr">
              <a:spcBef>
                <a:spcPct val="50000"/>
              </a:spcBef>
            </a:pPr>
            <a:r>
              <a:rPr lang="es-CL" sz="4000" b="1">
                <a:solidFill>
                  <a:srgbClr val="DE223D"/>
                </a:solidFill>
                <a:latin typeface="Comic Sans MS" pitchFamily="66" charset="0"/>
              </a:rPr>
              <a:t>¿¿¿Porqué???</a:t>
            </a:r>
            <a:endParaRPr lang="es-ES" sz="4000" b="1">
              <a:solidFill>
                <a:srgbClr val="DE223D"/>
              </a:solidFill>
              <a:latin typeface="Comic Sans MS" pitchFamily="66" charset="0"/>
            </a:endParaRPr>
          </a:p>
        </p:txBody>
      </p:sp>
      <p:sp>
        <p:nvSpPr>
          <p:cNvPr id="1726476" name="Text Box 12"/>
          <p:cNvSpPr txBox="1">
            <a:spLocks noChangeArrowheads="1"/>
          </p:cNvSpPr>
          <p:nvPr/>
        </p:nvSpPr>
        <p:spPr bwMode="auto">
          <a:xfrm>
            <a:off x="3095625" y="260350"/>
            <a:ext cx="2555875" cy="519113"/>
          </a:xfrm>
          <a:prstGeom prst="rect">
            <a:avLst/>
          </a:prstGeom>
          <a:noFill/>
          <a:ln w="9525">
            <a:noFill/>
            <a:miter lim="800000"/>
            <a:headEnd/>
            <a:tailEnd/>
          </a:ln>
          <a:effectLst/>
        </p:spPr>
        <p:txBody>
          <a:bodyPr>
            <a:spAutoFit/>
          </a:bodyPr>
          <a:lstStyle/>
          <a:p>
            <a:r>
              <a:rPr lang="es-MX" sz="2800" b="1">
                <a:solidFill>
                  <a:schemeClr val="accent2"/>
                </a:solidFill>
              </a:rPr>
              <a:t>REFLEXIÓN</a:t>
            </a:r>
            <a:endParaRPr lang="es-ES" sz="2800" b="1">
              <a:solidFill>
                <a:schemeClr val="accent2"/>
              </a:solidFill>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6053" name="Rectangle 5"/>
          <p:cNvSpPr>
            <a:spLocks noChangeArrowheads="1"/>
          </p:cNvSpPr>
          <p:nvPr/>
        </p:nvSpPr>
        <p:spPr bwMode="auto">
          <a:xfrm>
            <a:off x="1371600" y="3886200"/>
            <a:ext cx="6400800" cy="1752600"/>
          </a:xfrm>
          <a:prstGeom prst="rect">
            <a:avLst/>
          </a:prstGeom>
          <a:noFill/>
          <a:ln w="9525" algn="ctr">
            <a:noFill/>
            <a:miter lim="800000"/>
            <a:headEnd/>
            <a:tailEnd/>
          </a:ln>
          <a:effectLst/>
        </p:spPr>
        <p:txBody>
          <a:bodyPr/>
          <a:lstStyle/>
          <a:p>
            <a:pPr algn="ctr">
              <a:spcBef>
                <a:spcPct val="20000"/>
              </a:spcBef>
              <a:buClr>
                <a:srgbClr val="A50021"/>
              </a:buClr>
              <a:buFont typeface="Arial" pitchFamily="34" charset="0"/>
              <a:buNone/>
            </a:pPr>
            <a:r>
              <a:rPr lang="en-US" sz="2000">
                <a:solidFill>
                  <a:srgbClr val="A50021"/>
                </a:solidFill>
              </a:rPr>
              <a:t>Sección 2_0</a:t>
            </a:r>
          </a:p>
        </p:txBody>
      </p:sp>
      <p:sp>
        <p:nvSpPr>
          <p:cNvPr id="1666054" name="Rectangle 6"/>
          <p:cNvSpPr>
            <a:spLocks noChangeArrowheads="1"/>
          </p:cNvSpPr>
          <p:nvPr/>
        </p:nvSpPr>
        <p:spPr bwMode="auto">
          <a:xfrm>
            <a:off x="687388" y="1527175"/>
            <a:ext cx="7772400" cy="2333625"/>
          </a:xfrm>
          <a:prstGeom prst="rect">
            <a:avLst/>
          </a:prstGeom>
          <a:noFill/>
          <a:ln w="9525">
            <a:noFill/>
            <a:miter lim="800000"/>
            <a:headEnd/>
            <a:tailEnd/>
          </a:ln>
          <a:effectLst/>
        </p:spPr>
        <p:txBody>
          <a:bodyPr anchor="ctr"/>
          <a:lstStyle/>
          <a:p>
            <a:pPr algn="ctr">
              <a:lnSpc>
                <a:spcPct val="80000"/>
              </a:lnSpc>
            </a:pPr>
            <a:r>
              <a:rPr lang="en-US" sz="3200" b="1">
                <a:solidFill>
                  <a:schemeClr val="accent2"/>
                </a:solidFill>
              </a:rPr>
              <a:t>FIN</a:t>
            </a:r>
            <a:br>
              <a:rPr lang="en-US" sz="3200" b="1">
                <a:solidFill>
                  <a:schemeClr val="accent2"/>
                </a:solidFill>
              </a:rPr>
            </a:br>
            <a:r>
              <a:rPr lang="en-US" sz="3200" b="1">
                <a:solidFill>
                  <a:schemeClr val="accent2"/>
                </a:solidFill>
              </a:rPr>
              <a:t/>
            </a:r>
            <a:br>
              <a:rPr lang="en-US" sz="3200" b="1">
                <a:solidFill>
                  <a:schemeClr val="accent2"/>
                </a:solidFill>
              </a:rPr>
            </a:br>
            <a:r>
              <a:rPr lang="en-US" sz="3200" b="1">
                <a:solidFill>
                  <a:schemeClr val="accent2"/>
                </a:solidFill>
              </a:rPr>
              <a:t>SEGURIDAD</a:t>
            </a:r>
          </a:p>
        </p:txBody>
      </p:sp>
      <p:sp>
        <p:nvSpPr>
          <p:cNvPr id="1666055" name="laptop">
            <a:hlinkClick r:id="rId2" action="ppaction://hlinkpres?slideindex=4&amp;slidetitle=Seguridad"/>
          </p:cNvPr>
          <p:cNvSpPr>
            <a:spLocks noEditPoints="1" noChangeArrowheads="1"/>
          </p:cNvSpPr>
          <p:nvPr/>
        </p:nvSpPr>
        <p:spPr bwMode="auto">
          <a:xfrm>
            <a:off x="7596188" y="5445125"/>
            <a:ext cx="1368425" cy="858838"/>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a:lstStyle/>
          <a:p>
            <a:endParaRPr lang="es-CL"/>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7186" name="Picture 2" descr="PC5500_BH"/>
          <p:cNvPicPr>
            <a:picLocks noChangeAspect="1" noChangeArrowheads="1"/>
          </p:cNvPicPr>
          <p:nvPr/>
        </p:nvPicPr>
        <p:blipFill>
          <a:blip r:embed="rId3" cstate="print"/>
          <a:srcRect/>
          <a:stretch>
            <a:fillRect/>
          </a:stretch>
        </p:blipFill>
        <p:spPr bwMode="auto">
          <a:xfrm>
            <a:off x="827088" y="884238"/>
            <a:ext cx="7632700" cy="5640387"/>
          </a:xfrm>
          <a:prstGeom prst="rect">
            <a:avLst/>
          </a:prstGeom>
          <a:noFill/>
          <a:ln w="12700">
            <a:solidFill>
              <a:schemeClr val="accent2"/>
            </a:solidFill>
            <a:miter lim="800000"/>
            <a:headEnd/>
            <a:tailEnd/>
          </a:ln>
        </p:spPr>
      </p:pic>
      <p:sp>
        <p:nvSpPr>
          <p:cNvPr id="1757189" name="Text Box 5"/>
          <p:cNvSpPr txBox="1">
            <a:spLocks noChangeArrowheads="1"/>
          </p:cNvSpPr>
          <p:nvPr/>
        </p:nvSpPr>
        <p:spPr bwMode="auto">
          <a:xfrm>
            <a:off x="1460522" y="130175"/>
            <a:ext cx="6254750" cy="641350"/>
          </a:xfrm>
          <a:prstGeom prst="rect">
            <a:avLst/>
          </a:prstGeom>
          <a:noFill/>
          <a:ln w="9525" algn="ctr">
            <a:noFill/>
            <a:miter lim="800000"/>
            <a:headEnd/>
            <a:tailEnd/>
          </a:ln>
          <a:effectLst/>
        </p:spPr>
        <p:txBody>
          <a:bodyPr wrap="none">
            <a:spAutoFit/>
          </a:bodyPr>
          <a:lstStyle/>
          <a:p>
            <a:r>
              <a:rPr lang="es-ES" sz="3600" dirty="0">
                <a:solidFill>
                  <a:schemeClr val="accent2"/>
                </a:solidFill>
              </a:rPr>
              <a:t>TECNICAS DE OPERACI</a:t>
            </a:r>
            <a:r>
              <a:rPr lang="es-ES" sz="3600" dirty="0">
                <a:solidFill>
                  <a:schemeClr val="accent2"/>
                </a:solidFill>
                <a:latin typeface="ＭＳ Ｐゴシック"/>
              </a:rPr>
              <a:t>Ó</a:t>
            </a:r>
            <a:r>
              <a:rPr lang="es-ES" sz="3600" dirty="0">
                <a:solidFill>
                  <a:schemeClr val="accent2"/>
                </a:solidFill>
              </a:rPr>
              <a:t>N </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3330" name="Picture 2"/>
          <p:cNvPicPr>
            <a:picLocks noGrp="1" noChangeAspect="1" noChangeArrowheads="1"/>
          </p:cNvPicPr>
          <p:nvPr>
            <p:ph type="body" idx="1"/>
          </p:nvPr>
        </p:nvPicPr>
        <p:blipFill>
          <a:blip r:embed="rId3" cstate="print">
            <a:clrChange>
              <a:clrFrom>
                <a:srgbClr val="FEFEFE"/>
              </a:clrFrom>
              <a:clrTo>
                <a:srgbClr val="FEFEFE">
                  <a:alpha val="0"/>
                </a:srgbClr>
              </a:clrTo>
            </a:clrChange>
          </a:blip>
          <a:srcRect/>
          <a:stretch>
            <a:fillRect/>
          </a:stretch>
        </p:blipFill>
        <p:spPr>
          <a:xfrm>
            <a:off x="1692275" y="1773238"/>
            <a:ext cx="5056188" cy="3289300"/>
          </a:xfrm>
          <a:noFill/>
          <a:ln/>
        </p:spPr>
      </p:pic>
      <p:sp>
        <p:nvSpPr>
          <p:cNvPr id="1763333" name="Text Box 5"/>
          <p:cNvSpPr txBox="1">
            <a:spLocks noChangeArrowheads="1"/>
          </p:cNvSpPr>
          <p:nvPr/>
        </p:nvSpPr>
        <p:spPr bwMode="auto">
          <a:xfrm>
            <a:off x="323850" y="5229225"/>
            <a:ext cx="8108950" cy="1190625"/>
          </a:xfrm>
          <a:prstGeom prst="rect">
            <a:avLst/>
          </a:prstGeom>
          <a:noFill/>
          <a:ln w="9525">
            <a:noFill/>
            <a:miter lim="800000"/>
            <a:headEnd/>
            <a:tailEnd/>
          </a:ln>
          <a:effectLst/>
        </p:spPr>
        <p:txBody>
          <a:bodyPr wrap="none">
            <a:spAutoFit/>
          </a:bodyPr>
          <a:lstStyle/>
          <a:p>
            <a:r>
              <a:rPr lang="es-MX" sz="3600">
                <a:solidFill>
                  <a:schemeClr val="accent2"/>
                </a:solidFill>
              </a:rPr>
              <a:t>AL SUBIR AL EQUIPO USE SIEMPRE</a:t>
            </a:r>
          </a:p>
          <a:p>
            <a:r>
              <a:rPr lang="es-MX" sz="3600">
                <a:solidFill>
                  <a:schemeClr val="accent2"/>
                </a:solidFill>
              </a:rPr>
              <a:t>          TRES PUNTOS DE APOYO</a:t>
            </a:r>
            <a:endParaRPr lang="es-ES" sz="3600">
              <a:solidFill>
                <a:schemeClr val="accent2"/>
              </a:solidFill>
            </a:endParaRPr>
          </a:p>
        </p:txBody>
      </p:sp>
      <p:sp>
        <p:nvSpPr>
          <p:cNvPr id="1763334" name="Text Box 6"/>
          <p:cNvSpPr txBox="1">
            <a:spLocks noChangeArrowheads="1"/>
          </p:cNvSpPr>
          <p:nvPr/>
        </p:nvSpPr>
        <p:spPr bwMode="auto">
          <a:xfrm>
            <a:off x="214282" y="430196"/>
            <a:ext cx="8770350" cy="615553"/>
          </a:xfrm>
          <a:prstGeom prst="rect">
            <a:avLst/>
          </a:prstGeom>
          <a:noFill/>
          <a:ln w="9525" algn="ctr">
            <a:noFill/>
            <a:miter lim="800000"/>
            <a:headEnd/>
            <a:tailEnd/>
          </a:ln>
          <a:effectLst/>
        </p:spPr>
        <p:txBody>
          <a:bodyPr wrap="none">
            <a:spAutoFit/>
          </a:bodyPr>
          <a:lstStyle/>
          <a:p>
            <a:r>
              <a:rPr lang="es-ES" sz="3400" dirty="0">
                <a:solidFill>
                  <a:schemeClr val="accent2"/>
                </a:solidFill>
              </a:rPr>
              <a:t>Use el equipo de </a:t>
            </a:r>
            <a:r>
              <a:rPr lang="es-ES" sz="3400" dirty="0" smtClean="0">
                <a:solidFill>
                  <a:schemeClr val="accent2"/>
                </a:solidFill>
              </a:rPr>
              <a:t>protección </a:t>
            </a:r>
            <a:r>
              <a:rPr lang="es-ES" sz="3400" dirty="0">
                <a:solidFill>
                  <a:schemeClr val="accent2"/>
                </a:solidFill>
              </a:rPr>
              <a:t>adecuado </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5378" name="Rectangle 2"/>
          <p:cNvSpPr>
            <a:spLocks noGrp="1" noChangeArrowheads="1"/>
          </p:cNvSpPr>
          <p:nvPr>
            <p:ph type="body" idx="1"/>
          </p:nvPr>
        </p:nvSpPr>
        <p:spPr>
          <a:xfrm>
            <a:off x="250825" y="1617682"/>
            <a:ext cx="8686800" cy="4525962"/>
          </a:xfrm>
        </p:spPr>
        <p:txBody>
          <a:bodyPr>
            <a:normAutofit lnSpcReduction="10000"/>
          </a:bodyPr>
          <a:lstStyle/>
          <a:p>
            <a:pPr>
              <a:buFont typeface="Wingdings" pitchFamily="2" charset="2"/>
              <a:buNone/>
            </a:pPr>
            <a:r>
              <a:rPr lang="es-MX" sz="2400" dirty="0">
                <a:solidFill>
                  <a:schemeClr val="accent2"/>
                </a:solidFill>
              </a:rPr>
              <a:t>    La técnica apropiada para la inspección pre operacional considera tres condiciones principales.</a:t>
            </a:r>
          </a:p>
          <a:p>
            <a:pPr>
              <a:buFont typeface="Wingdings" pitchFamily="2" charset="2"/>
              <a:buNone/>
            </a:pPr>
            <a:endParaRPr lang="es-MX" sz="2400" dirty="0">
              <a:solidFill>
                <a:schemeClr val="accent2"/>
              </a:solidFill>
            </a:endParaRPr>
          </a:p>
          <a:p>
            <a:pPr>
              <a:buFont typeface="Wingdings" pitchFamily="2" charset="2"/>
              <a:buNone/>
            </a:pPr>
            <a:r>
              <a:rPr lang="es-MX" sz="1600" b="1" dirty="0">
                <a:solidFill>
                  <a:schemeClr val="accent2"/>
                </a:solidFill>
              </a:rPr>
              <a:t>    </a:t>
            </a:r>
            <a:r>
              <a:rPr lang="es-MX" sz="2400" b="1" dirty="0">
                <a:solidFill>
                  <a:schemeClr val="accent2"/>
                </a:solidFill>
              </a:rPr>
              <a:t>FUGAS</a:t>
            </a:r>
          </a:p>
          <a:p>
            <a:pPr>
              <a:buFont typeface="Wingdings" pitchFamily="2" charset="2"/>
              <a:buNone/>
            </a:pPr>
            <a:r>
              <a:rPr lang="es-MX" sz="2400" b="1" dirty="0">
                <a:solidFill>
                  <a:schemeClr val="accent2"/>
                </a:solidFill>
              </a:rPr>
              <a:t>   DAÑOS</a:t>
            </a:r>
          </a:p>
          <a:p>
            <a:pPr>
              <a:buFont typeface="Wingdings" pitchFamily="2" charset="2"/>
              <a:buNone/>
            </a:pPr>
            <a:r>
              <a:rPr lang="es-MX" sz="2400" b="1" dirty="0">
                <a:solidFill>
                  <a:schemeClr val="accent2"/>
                </a:solidFill>
              </a:rPr>
              <a:t>   COMPONENTES SUELTOS</a:t>
            </a:r>
          </a:p>
          <a:p>
            <a:pPr>
              <a:buFont typeface="Wingdings" pitchFamily="2" charset="2"/>
              <a:buNone/>
            </a:pPr>
            <a:endParaRPr lang="es-MX" sz="1600" dirty="0">
              <a:solidFill>
                <a:schemeClr val="accent2"/>
              </a:solidFill>
            </a:endParaRPr>
          </a:p>
          <a:p>
            <a:pPr>
              <a:buFont typeface="Wingdings" pitchFamily="2" charset="2"/>
              <a:buNone/>
            </a:pPr>
            <a:r>
              <a:rPr lang="es-MX" sz="1600" b="1" dirty="0"/>
              <a:t>     </a:t>
            </a:r>
            <a:r>
              <a:rPr lang="es-MX" sz="2800" b="1" dirty="0">
                <a:solidFill>
                  <a:srgbClr val="FF0000"/>
                </a:solidFill>
              </a:rPr>
              <a:t>Ante la presencia de cualquier condición ……</a:t>
            </a:r>
          </a:p>
          <a:p>
            <a:pPr>
              <a:buFont typeface="Wingdings" pitchFamily="2" charset="2"/>
              <a:buNone/>
            </a:pPr>
            <a:r>
              <a:rPr lang="es-MX" sz="2800" dirty="0"/>
              <a:t> </a:t>
            </a:r>
          </a:p>
          <a:p>
            <a:pPr>
              <a:buFont typeface="Wingdings" pitchFamily="2" charset="2"/>
              <a:buNone/>
            </a:pPr>
            <a:r>
              <a:rPr lang="es-MX" sz="2800" dirty="0"/>
              <a:t>            </a:t>
            </a:r>
            <a:r>
              <a:rPr lang="es-MX" sz="2800" b="1" dirty="0">
                <a:solidFill>
                  <a:srgbClr val="FF0000"/>
                </a:solidFill>
              </a:rPr>
              <a:t>¡NO OPERE EL </a:t>
            </a:r>
            <a:r>
              <a:rPr lang="es-MX" sz="2800" b="1" dirty="0" smtClean="0">
                <a:solidFill>
                  <a:srgbClr val="FF0000"/>
                </a:solidFill>
              </a:rPr>
              <a:t>EQUIPO Y LLAME A SU SUPERVISOR¡</a:t>
            </a:r>
            <a:endParaRPr lang="es-MX" sz="2800" dirty="0">
              <a:solidFill>
                <a:srgbClr val="FF0000"/>
              </a:solidFill>
            </a:endParaRPr>
          </a:p>
          <a:p>
            <a:endParaRPr lang="es-ES" sz="2800" dirty="0"/>
          </a:p>
        </p:txBody>
      </p:sp>
      <p:sp>
        <p:nvSpPr>
          <p:cNvPr id="1765381" name="Text Box 5"/>
          <p:cNvSpPr txBox="1">
            <a:spLocks noChangeArrowheads="1"/>
          </p:cNvSpPr>
          <p:nvPr/>
        </p:nvSpPr>
        <p:spPr bwMode="auto">
          <a:xfrm>
            <a:off x="395707" y="517548"/>
            <a:ext cx="8462573" cy="553998"/>
          </a:xfrm>
          <a:prstGeom prst="rect">
            <a:avLst/>
          </a:prstGeom>
          <a:noFill/>
          <a:ln w="9525" algn="ctr">
            <a:noFill/>
            <a:miter lim="800000"/>
            <a:headEnd/>
            <a:tailEnd/>
          </a:ln>
          <a:effectLst/>
        </p:spPr>
        <p:txBody>
          <a:bodyPr wrap="none">
            <a:spAutoFit/>
          </a:bodyPr>
          <a:lstStyle/>
          <a:p>
            <a:r>
              <a:rPr lang="es-ES" sz="3000" b="1" dirty="0">
                <a:solidFill>
                  <a:schemeClr val="accent2"/>
                </a:solidFill>
              </a:rPr>
              <a:t>T</a:t>
            </a:r>
            <a:r>
              <a:rPr lang="es-ES" sz="3000" b="1" dirty="0">
                <a:solidFill>
                  <a:schemeClr val="accent2"/>
                </a:solidFill>
                <a:latin typeface="ＭＳ Ｐゴシック"/>
              </a:rPr>
              <a:t>é</a:t>
            </a:r>
            <a:r>
              <a:rPr lang="es-ES" sz="3000" b="1" dirty="0">
                <a:solidFill>
                  <a:schemeClr val="accent2"/>
                </a:solidFill>
              </a:rPr>
              <a:t>cnica para la inspecci</a:t>
            </a:r>
            <a:r>
              <a:rPr lang="es-ES" sz="3000" b="1" dirty="0">
                <a:solidFill>
                  <a:schemeClr val="accent2"/>
                </a:solidFill>
                <a:latin typeface="ＭＳ Ｐゴシック"/>
              </a:rPr>
              <a:t>ó</a:t>
            </a:r>
            <a:r>
              <a:rPr lang="es-ES" sz="3000" b="1" dirty="0">
                <a:solidFill>
                  <a:schemeClr val="accent2"/>
                </a:solidFill>
              </a:rPr>
              <a:t>n pre operacional </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5778" name="Picture 2" descr="LADDERDOWN3"/>
          <p:cNvPicPr>
            <a:picLocks noChangeAspect="1" noChangeArrowheads="1"/>
          </p:cNvPicPr>
          <p:nvPr/>
        </p:nvPicPr>
        <p:blipFill>
          <a:blip r:embed="rId2" cstate="print"/>
          <a:srcRect b="3954"/>
          <a:stretch>
            <a:fillRect/>
          </a:stretch>
        </p:blipFill>
        <p:spPr bwMode="auto">
          <a:xfrm>
            <a:off x="5364163" y="4724400"/>
            <a:ext cx="2447925" cy="1800225"/>
          </a:xfrm>
          <a:prstGeom prst="rect">
            <a:avLst/>
          </a:prstGeom>
          <a:noFill/>
          <a:ln w="9525">
            <a:solidFill>
              <a:schemeClr val="accent2"/>
            </a:solidFill>
            <a:miter lim="800000"/>
            <a:headEnd/>
            <a:tailEnd/>
          </a:ln>
        </p:spPr>
      </p:pic>
      <p:sp>
        <p:nvSpPr>
          <p:cNvPr id="1995779" name="Rectangle 3"/>
          <p:cNvSpPr>
            <a:spLocks noGrp="1" noChangeArrowheads="1"/>
          </p:cNvSpPr>
          <p:nvPr>
            <p:ph type="body" idx="1"/>
          </p:nvPr>
        </p:nvSpPr>
        <p:spPr>
          <a:xfrm>
            <a:off x="466757" y="1066788"/>
            <a:ext cx="8748713" cy="647700"/>
          </a:xfrm>
        </p:spPr>
        <p:txBody>
          <a:bodyPr>
            <a:normAutofit fontScale="85000" lnSpcReduction="10000"/>
          </a:bodyPr>
          <a:lstStyle/>
          <a:p>
            <a:pPr>
              <a:lnSpc>
                <a:spcPct val="80000"/>
              </a:lnSpc>
              <a:buFont typeface="Arial" pitchFamily="34" charset="0"/>
              <a:buNone/>
            </a:pPr>
            <a:r>
              <a:rPr lang="es-CL" sz="2400" dirty="0">
                <a:solidFill>
                  <a:schemeClr val="accent2"/>
                </a:solidFill>
              </a:rPr>
              <a:t>Asegúrese siempre de conocer la ubicación y el estado de los:</a:t>
            </a:r>
          </a:p>
          <a:p>
            <a:pPr>
              <a:lnSpc>
                <a:spcPct val="80000"/>
              </a:lnSpc>
              <a:buFont typeface="Arial" pitchFamily="34" charset="0"/>
              <a:buNone/>
            </a:pPr>
            <a:r>
              <a:rPr lang="es-CL" sz="2400" dirty="0">
                <a:solidFill>
                  <a:schemeClr val="accent2"/>
                </a:solidFill>
              </a:rPr>
              <a:t>                       </a:t>
            </a:r>
            <a:r>
              <a:rPr lang="es-CL" sz="2400" b="1" dirty="0">
                <a:solidFill>
                  <a:srgbClr val="FF0000"/>
                </a:solidFill>
              </a:rPr>
              <a:t>SISTEMAS DE EMERGENCIA</a:t>
            </a:r>
            <a:endParaRPr lang="es-ES" sz="2400" b="1" dirty="0">
              <a:solidFill>
                <a:srgbClr val="FF0000"/>
              </a:solidFill>
            </a:endParaRPr>
          </a:p>
        </p:txBody>
      </p:sp>
      <p:pic>
        <p:nvPicPr>
          <p:cNvPr id="1995780" name="Picture 4" descr="CRIM0005"/>
          <p:cNvPicPr>
            <a:picLocks noChangeAspect="1" noChangeArrowheads="1"/>
          </p:cNvPicPr>
          <p:nvPr/>
        </p:nvPicPr>
        <p:blipFill>
          <a:blip r:embed="rId3" cstate="print"/>
          <a:srcRect/>
          <a:stretch>
            <a:fillRect/>
          </a:stretch>
        </p:blipFill>
        <p:spPr bwMode="auto">
          <a:xfrm>
            <a:off x="900113" y="2320925"/>
            <a:ext cx="2606675" cy="1900238"/>
          </a:xfrm>
          <a:prstGeom prst="rect">
            <a:avLst/>
          </a:prstGeom>
          <a:noFill/>
          <a:ln w="12700">
            <a:solidFill>
              <a:srgbClr val="3333CC"/>
            </a:solidFill>
            <a:miter lim="800000"/>
            <a:headEnd/>
            <a:tailEnd/>
          </a:ln>
        </p:spPr>
      </p:pic>
      <p:pic>
        <p:nvPicPr>
          <p:cNvPr id="1995781" name="Picture 5" descr="CRIM0008"/>
          <p:cNvPicPr>
            <a:picLocks noChangeAspect="1" noChangeArrowheads="1"/>
          </p:cNvPicPr>
          <p:nvPr/>
        </p:nvPicPr>
        <p:blipFill>
          <a:blip r:embed="rId4" cstate="print"/>
          <a:srcRect/>
          <a:stretch>
            <a:fillRect/>
          </a:stretch>
        </p:blipFill>
        <p:spPr bwMode="auto">
          <a:xfrm>
            <a:off x="900113" y="4768850"/>
            <a:ext cx="2592387" cy="1755775"/>
          </a:xfrm>
          <a:prstGeom prst="rect">
            <a:avLst/>
          </a:prstGeom>
          <a:noFill/>
          <a:ln w="12700">
            <a:solidFill>
              <a:srgbClr val="3333CC"/>
            </a:solidFill>
            <a:miter lim="800000"/>
            <a:headEnd/>
            <a:tailEnd/>
          </a:ln>
        </p:spPr>
      </p:pic>
      <p:sp>
        <p:nvSpPr>
          <p:cNvPr id="1995782" name="Text Box 6"/>
          <p:cNvSpPr txBox="1">
            <a:spLocks noChangeArrowheads="1"/>
          </p:cNvSpPr>
          <p:nvPr/>
        </p:nvSpPr>
        <p:spPr bwMode="auto">
          <a:xfrm>
            <a:off x="1042988" y="1676400"/>
            <a:ext cx="2303462" cy="457200"/>
          </a:xfrm>
          <a:prstGeom prst="rect">
            <a:avLst/>
          </a:prstGeom>
          <a:noFill/>
          <a:ln w="9525" algn="ctr">
            <a:noFill/>
            <a:miter lim="800000"/>
            <a:headEnd/>
            <a:tailEnd/>
          </a:ln>
          <a:effectLst/>
        </p:spPr>
        <p:txBody>
          <a:bodyPr wrap="none">
            <a:spAutoFit/>
          </a:bodyPr>
          <a:lstStyle/>
          <a:p>
            <a:r>
              <a:rPr lang="es-MX">
                <a:solidFill>
                  <a:schemeClr val="accent2"/>
                </a:solidFill>
              </a:rPr>
              <a:t>Extintor manual</a:t>
            </a:r>
            <a:endParaRPr lang="es-ES">
              <a:solidFill>
                <a:schemeClr val="accent2"/>
              </a:solidFill>
            </a:endParaRPr>
          </a:p>
        </p:txBody>
      </p:sp>
      <p:sp>
        <p:nvSpPr>
          <p:cNvPr id="1995783" name="Text Box 7"/>
          <p:cNvSpPr txBox="1">
            <a:spLocks noChangeArrowheads="1"/>
          </p:cNvSpPr>
          <p:nvPr/>
        </p:nvSpPr>
        <p:spPr bwMode="auto">
          <a:xfrm>
            <a:off x="611188" y="4221163"/>
            <a:ext cx="3236912" cy="457200"/>
          </a:xfrm>
          <a:prstGeom prst="rect">
            <a:avLst/>
          </a:prstGeom>
          <a:noFill/>
          <a:ln w="9525" algn="ctr">
            <a:noFill/>
            <a:miter lim="800000"/>
            <a:headEnd/>
            <a:tailEnd/>
          </a:ln>
          <a:effectLst/>
        </p:spPr>
        <p:txBody>
          <a:bodyPr wrap="none">
            <a:spAutoFit/>
          </a:bodyPr>
          <a:lstStyle/>
          <a:p>
            <a:r>
              <a:rPr lang="es-MX">
                <a:solidFill>
                  <a:schemeClr val="accent2"/>
                </a:solidFill>
              </a:rPr>
              <a:t>Conjunto de extintores</a:t>
            </a:r>
            <a:endParaRPr lang="es-ES">
              <a:solidFill>
                <a:schemeClr val="accent2"/>
              </a:solidFill>
            </a:endParaRPr>
          </a:p>
        </p:txBody>
      </p:sp>
      <p:sp>
        <p:nvSpPr>
          <p:cNvPr id="1995784" name="Text Box 8"/>
          <p:cNvSpPr txBox="1">
            <a:spLocks noChangeArrowheads="1"/>
          </p:cNvSpPr>
          <p:nvPr/>
        </p:nvSpPr>
        <p:spPr bwMode="auto">
          <a:xfrm>
            <a:off x="5076825" y="1628775"/>
            <a:ext cx="2862263" cy="457200"/>
          </a:xfrm>
          <a:prstGeom prst="rect">
            <a:avLst/>
          </a:prstGeom>
          <a:noFill/>
          <a:ln w="9525" algn="ctr">
            <a:noFill/>
            <a:miter lim="800000"/>
            <a:headEnd/>
            <a:tailEnd/>
          </a:ln>
          <a:effectLst/>
        </p:spPr>
        <p:txBody>
          <a:bodyPr wrap="none">
            <a:spAutoFit/>
          </a:bodyPr>
          <a:lstStyle/>
          <a:p>
            <a:r>
              <a:rPr lang="es-MX">
                <a:solidFill>
                  <a:schemeClr val="accent2"/>
                </a:solidFill>
              </a:rPr>
              <a:t>Sistema automático</a:t>
            </a:r>
            <a:endParaRPr lang="es-ES">
              <a:solidFill>
                <a:schemeClr val="accent2"/>
              </a:solidFill>
            </a:endParaRPr>
          </a:p>
        </p:txBody>
      </p:sp>
      <p:sp>
        <p:nvSpPr>
          <p:cNvPr id="1995785" name="Text Box 9"/>
          <p:cNvSpPr txBox="1">
            <a:spLocks noChangeArrowheads="1"/>
          </p:cNvSpPr>
          <p:nvPr/>
        </p:nvSpPr>
        <p:spPr bwMode="auto">
          <a:xfrm>
            <a:off x="5867400" y="4195763"/>
            <a:ext cx="1252538" cy="457200"/>
          </a:xfrm>
          <a:prstGeom prst="rect">
            <a:avLst/>
          </a:prstGeom>
          <a:noFill/>
          <a:ln w="9525" algn="ctr">
            <a:noFill/>
            <a:miter lim="800000"/>
            <a:headEnd/>
            <a:tailEnd/>
          </a:ln>
          <a:effectLst/>
        </p:spPr>
        <p:txBody>
          <a:bodyPr wrap="none">
            <a:spAutoFit/>
          </a:bodyPr>
          <a:lstStyle/>
          <a:p>
            <a:r>
              <a:rPr lang="es-MX">
                <a:solidFill>
                  <a:schemeClr val="accent2"/>
                </a:solidFill>
              </a:rPr>
              <a:t>Escalas</a:t>
            </a:r>
            <a:endParaRPr lang="es-ES">
              <a:solidFill>
                <a:schemeClr val="accent2"/>
              </a:solidFill>
            </a:endParaRPr>
          </a:p>
        </p:txBody>
      </p:sp>
      <p:sp>
        <p:nvSpPr>
          <p:cNvPr id="1995786" name="Rectangle 10"/>
          <p:cNvSpPr>
            <a:spLocks noGrp="1" noChangeArrowheads="1"/>
          </p:cNvSpPr>
          <p:nvPr>
            <p:ph type="title"/>
          </p:nvPr>
        </p:nvSpPr>
        <p:spPr>
          <a:xfrm>
            <a:off x="426128" y="71414"/>
            <a:ext cx="8260672" cy="1039427"/>
          </a:xfrm>
          <a:noFill/>
          <a:ln/>
        </p:spPr>
        <p:txBody>
          <a:bodyPr/>
          <a:lstStyle/>
          <a:p>
            <a:r>
              <a:rPr lang="es-ES" b="0" dirty="0"/>
              <a:t> Inspección pre operacional</a:t>
            </a:r>
          </a:p>
        </p:txBody>
      </p:sp>
      <p:pic>
        <p:nvPicPr>
          <p:cNvPr id="1995787" name="Picture 11" descr="Control sistema contra incendio"/>
          <p:cNvPicPr>
            <a:picLocks noChangeAspect="1" noChangeArrowheads="1"/>
          </p:cNvPicPr>
          <p:nvPr/>
        </p:nvPicPr>
        <p:blipFill>
          <a:blip r:embed="rId5" cstate="print"/>
          <a:srcRect l="27661" r="17017" b="26221"/>
          <a:stretch>
            <a:fillRect/>
          </a:stretch>
        </p:blipFill>
        <p:spPr bwMode="auto">
          <a:xfrm>
            <a:off x="5148263" y="2060575"/>
            <a:ext cx="2736850" cy="2159000"/>
          </a:xfrm>
          <a:prstGeom prst="rect">
            <a:avLst/>
          </a:prstGeom>
          <a:noFill/>
          <a:ln w="9525">
            <a:solidFill>
              <a:schemeClr val="accent2"/>
            </a:solid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28194" name="Picture 2" descr="Tablero"/>
          <p:cNvPicPr>
            <a:picLocks noChangeAspect="1" noChangeArrowheads="1"/>
          </p:cNvPicPr>
          <p:nvPr/>
        </p:nvPicPr>
        <p:blipFill>
          <a:blip r:embed="rId2" cstate="print">
            <a:lum bright="-6000"/>
          </a:blip>
          <a:srcRect l="6866" t="13252" b="9692"/>
          <a:stretch>
            <a:fillRect/>
          </a:stretch>
        </p:blipFill>
        <p:spPr bwMode="auto">
          <a:xfrm>
            <a:off x="1116013" y="1030299"/>
            <a:ext cx="6624637" cy="4113213"/>
          </a:xfrm>
          <a:prstGeom prst="rect">
            <a:avLst/>
          </a:prstGeom>
          <a:noFill/>
          <a:ln w="9525">
            <a:solidFill>
              <a:schemeClr val="accent2"/>
            </a:solidFill>
            <a:miter lim="800000"/>
            <a:headEnd/>
            <a:tailEnd/>
          </a:ln>
        </p:spPr>
      </p:pic>
      <p:sp>
        <p:nvSpPr>
          <p:cNvPr id="1928195" name="Text Box 3"/>
          <p:cNvSpPr txBox="1">
            <a:spLocks noChangeArrowheads="1"/>
          </p:cNvSpPr>
          <p:nvPr/>
        </p:nvSpPr>
        <p:spPr bwMode="auto">
          <a:xfrm>
            <a:off x="215931" y="5305449"/>
            <a:ext cx="8785225" cy="1552575"/>
          </a:xfrm>
          <a:prstGeom prst="rect">
            <a:avLst/>
          </a:prstGeom>
          <a:noFill/>
          <a:ln w="9525">
            <a:noFill/>
            <a:miter lim="800000"/>
            <a:headEnd/>
            <a:tailEnd/>
          </a:ln>
          <a:effectLst/>
        </p:spPr>
        <p:txBody>
          <a:bodyPr>
            <a:spAutoFit/>
          </a:bodyPr>
          <a:lstStyle/>
          <a:p>
            <a:r>
              <a:rPr lang="es-MX" dirty="0">
                <a:solidFill>
                  <a:schemeClr val="accent2"/>
                </a:solidFill>
              </a:rPr>
              <a:t>Gire el interruptor, sonara la bocina, y espere hasta que el motor este funcionando, antes de continuar con el segundo motor, espere que se estabilice el consumo inicial de energía, 1 a 2 min. Y continúe con la misma secuencia del primer motor.</a:t>
            </a:r>
            <a:endParaRPr lang="es-ES" dirty="0">
              <a:solidFill>
                <a:schemeClr val="accent2"/>
              </a:solidFill>
            </a:endParaRPr>
          </a:p>
        </p:txBody>
      </p:sp>
      <p:sp>
        <p:nvSpPr>
          <p:cNvPr id="1928196" name="Rectangle 4"/>
          <p:cNvSpPr>
            <a:spLocks noGrp="1" noChangeArrowheads="1"/>
          </p:cNvSpPr>
          <p:nvPr>
            <p:ph type="title"/>
          </p:nvPr>
        </p:nvSpPr>
        <p:spPr>
          <a:xfrm>
            <a:off x="597608" y="-24"/>
            <a:ext cx="8260672" cy="1039427"/>
          </a:xfrm>
          <a:noFill/>
          <a:ln/>
        </p:spPr>
        <p:txBody>
          <a:bodyPr/>
          <a:lstStyle/>
          <a:p>
            <a:r>
              <a:rPr lang="es-ES" b="0" dirty="0"/>
              <a:t> Puesta en marcha </a:t>
            </a:r>
            <a:r>
              <a:rPr lang="es-ES" sz="2000" b="0" dirty="0" smtClean="0"/>
              <a:t>(Eléctrica)</a:t>
            </a:r>
            <a:endParaRPr lang="es-ES" sz="2000" b="0" dirty="0"/>
          </a:p>
        </p:txBody>
      </p:sp>
      <p:sp>
        <p:nvSpPr>
          <p:cNvPr id="1928197" name="Text Box 5"/>
          <p:cNvSpPr txBox="1">
            <a:spLocks noChangeArrowheads="1"/>
          </p:cNvSpPr>
          <p:nvPr/>
        </p:nvSpPr>
        <p:spPr bwMode="auto">
          <a:xfrm>
            <a:off x="107950" y="3451225"/>
            <a:ext cx="2439988" cy="841375"/>
          </a:xfrm>
          <a:prstGeom prst="rect">
            <a:avLst/>
          </a:prstGeom>
          <a:solidFill>
            <a:srgbClr val="DDDDDD"/>
          </a:solidFill>
          <a:ln w="9525" algn="ctr">
            <a:solidFill>
              <a:schemeClr val="accent2"/>
            </a:solidFill>
            <a:miter lim="800000"/>
            <a:headEnd/>
            <a:tailEnd/>
          </a:ln>
          <a:effectLst/>
        </p:spPr>
        <p:txBody>
          <a:bodyPr anchor="ctr"/>
          <a:lstStyle/>
          <a:p>
            <a:pPr algn="ctr"/>
            <a:r>
              <a:rPr lang="es-MX">
                <a:solidFill>
                  <a:srgbClr val="333399"/>
                </a:solidFill>
              </a:rPr>
              <a:t>Interruptores de detenci</a:t>
            </a:r>
            <a:r>
              <a:rPr lang="es-MX">
                <a:solidFill>
                  <a:srgbClr val="333399"/>
                </a:solidFill>
                <a:latin typeface="ＭＳ Ｐゴシック"/>
              </a:rPr>
              <a:t>ó</a:t>
            </a:r>
            <a:r>
              <a:rPr lang="es-MX">
                <a:solidFill>
                  <a:srgbClr val="333399"/>
                </a:solidFill>
              </a:rPr>
              <a:t>n</a:t>
            </a:r>
            <a:endParaRPr lang="es-ES">
              <a:solidFill>
                <a:srgbClr val="333399"/>
              </a:solidFill>
            </a:endParaRPr>
          </a:p>
        </p:txBody>
      </p:sp>
      <p:sp>
        <p:nvSpPr>
          <p:cNvPr id="1928198" name="Text Box 6"/>
          <p:cNvSpPr txBox="1">
            <a:spLocks noChangeArrowheads="1"/>
          </p:cNvSpPr>
          <p:nvPr/>
        </p:nvSpPr>
        <p:spPr bwMode="auto">
          <a:xfrm>
            <a:off x="6372225" y="1052513"/>
            <a:ext cx="2439988" cy="841375"/>
          </a:xfrm>
          <a:prstGeom prst="rect">
            <a:avLst/>
          </a:prstGeom>
          <a:solidFill>
            <a:srgbClr val="DDDDDD"/>
          </a:solidFill>
          <a:ln w="9525" algn="ctr">
            <a:solidFill>
              <a:schemeClr val="accent2"/>
            </a:solidFill>
            <a:miter lim="800000"/>
            <a:headEnd/>
            <a:tailEnd/>
          </a:ln>
          <a:effectLst/>
        </p:spPr>
        <p:txBody>
          <a:bodyPr anchor="ctr"/>
          <a:lstStyle/>
          <a:p>
            <a:pPr algn="ctr"/>
            <a:r>
              <a:rPr lang="es-MX">
                <a:solidFill>
                  <a:srgbClr val="333399"/>
                </a:solidFill>
              </a:rPr>
              <a:t>Interruptores de </a:t>
            </a:r>
          </a:p>
          <a:p>
            <a:pPr algn="ctr"/>
            <a:r>
              <a:rPr lang="es-MX">
                <a:solidFill>
                  <a:srgbClr val="333399"/>
                </a:solidFill>
              </a:rPr>
              <a:t>arranque</a:t>
            </a:r>
            <a:endParaRPr lang="es-ES">
              <a:solidFill>
                <a:srgbClr val="333399"/>
              </a:solidFill>
            </a:endParaRPr>
          </a:p>
        </p:txBody>
      </p:sp>
      <p:sp>
        <p:nvSpPr>
          <p:cNvPr id="1928199" name="Line 7"/>
          <p:cNvSpPr>
            <a:spLocks noChangeShapeType="1"/>
          </p:cNvSpPr>
          <p:nvPr/>
        </p:nvSpPr>
        <p:spPr bwMode="auto">
          <a:xfrm flipH="1">
            <a:off x="2700338" y="1484313"/>
            <a:ext cx="3600450" cy="1008062"/>
          </a:xfrm>
          <a:prstGeom prst="line">
            <a:avLst/>
          </a:prstGeom>
          <a:noFill/>
          <a:ln w="38100">
            <a:solidFill>
              <a:srgbClr val="FF0000"/>
            </a:solidFill>
            <a:round/>
            <a:headEnd/>
            <a:tailEnd type="arrow" w="med" len="med"/>
          </a:ln>
          <a:effectLst/>
        </p:spPr>
        <p:txBody>
          <a:bodyPr/>
          <a:lstStyle/>
          <a:p>
            <a:endParaRPr lang="es-CL"/>
          </a:p>
        </p:txBody>
      </p:sp>
      <p:sp>
        <p:nvSpPr>
          <p:cNvPr id="1928200" name="Line 8"/>
          <p:cNvSpPr>
            <a:spLocks noChangeShapeType="1"/>
          </p:cNvSpPr>
          <p:nvPr/>
        </p:nvSpPr>
        <p:spPr bwMode="auto">
          <a:xfrm flipH="1">
            <a:off x="3419475" y="1484313"/>
            <a:ext cx="2881313" cy="1657350"/>
          </a:xfrm>
          <a:prstGeom prst="line">
            <a:avLst/>
          </a:prstGeom>
          <a:noFill/>
          <a:ln w="38100">
            <a:solidFill>
              <a:srgbClr val="FF0000"/>
            </a:solidFill>
            <a:round/>
            <a:headEnd/>
            <a:tailEnd type="arrow" w="med" len="med"/>
          </a:ln>
          <a:effectLst/>
        </p:spPr>
        <p:txBody>
          <a:bodyPr/>
          <a:lstStyle/>
          <a:p>
            <a:endParaRPr lang="es-CL"/>
          </a:p>
        </p:txBody>
      </p:sp>
      <p:sp>
        <p:nvSpPr>
          <p:cNvPr id="1928201" name="Line 9"/>
          <p:cNvSpPr>
            <a:spLocks noChangeShapeType="1"/>
          </p:cNvSpPr>
          <p:nvPr/>
        </p:nvSpPr>
        <p:spPr bwMode="auto">
          <a:xfrm flipV="1">
            <a:off x="1763713" y="3068638"/>
            <a:ext cx="936625" cy="431800"/>
          </a:xfrm>
          <a:prstGeom prst="line">
            <a:avLst/>
          </a:prstGeom>
          <a:noFill/>
          <a:ln w="38100">
            <a:solidFill>
              <a:srgbClr val="FF0000"/>
            </a:solidFill>
            <a:round/>
            <a:headEnd/>
            <a:tailEnd type="arrow" w="med" len="med"/>
          </a:ln>
          <a:effectLst/>
        </p:spPr>
        <p:txBody>
          <a:bodyPr/>
          <a:lstStyle/>
          <a:p>
            <a:endParaRPr lang="es-CL"/>
          </a:p>
        </p:txBody>
      </p:sp>
      <p:sp>
        <p:nvSpPr>
          <p:cNvPr id="1928202" name="Line 10"/>
          <p:cNvSpPr>
            <a:spLocks noChangeShapeType="1"/>
          </p:cNvSpPr>
          <p:nvPr/>
        </p:nvSpPr>
        <p:spPr bwMode="auto">
          <a:xfrm flipV="1">
            <a:off x="1763713" y="2420938"/>
            <a:ext cx="287337" cy="1079500"/>
          </a:xfrm>
          <a:prstGeom prst="line">
            <a:avLst/>
          </a:prstGeom>
          <a:noFill/>
          <a:ln w="38100">
            <a:solidFill>
              <a:srgbClr val="FF0000"/>
            </a:solidFill>
            <a:round/>
            <a:headEnd/>
            <a:tailEnd type="arrow" w="med" len="med"/>
          </a:ln>
          <a:effectLst/>
        </p:spPr>
        <p:txBody>
          <a:bodyPr/>
          <a:lstStyle/>
          <a:p>
            <a:endParaRPr lang="es-CL"/>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ividavale+"/>
          <p:cNvPicPr>
            <a:picLocks noChangeAspect="1" noChangeArrowheads="1"/>
          </p:cNvPicPr>
          <p:nvPr/>
        </p:nvPicPr>
        <p:blipFill>
          <a:blip r:embed="rId2" cstate="print"/>
          <a:srcRect/>
          <a:stretch>
            <a:fillRect/>
          </a:stretch>
        </p:blipFill>
        <p:spPr bwMode="auto">
          <a:xfrm>
            <a:off x="0" y="6119813"/>
            <a:ext cx="1254125" cy="522287"/>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642910" y="428604"/>
            <a:ext cx="8153400" cy="6110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29218" name="Picture 2" descr="ECS"/>
          <p:cNvPicPr>
            <a:picLocks noChangeAspect="1" noChangeArrowheads="1"/>
          </p:cNvPicPr>
          <p:nvPr/>
        </p:nvPicPr>
        <p:blipFill>
          <a:blip r:embed="rId2" cstate="print"/>
          <a:srcRect l="3691" r="4396" b="3714"/>
          <a:stretch>
            <a:fillRect/>
          </a:stretch>
        </p:blipFill>
        <p:spPr bwMode="auto">
          <a:xfrm>
            <a:off x="1187450" y="1150938"/>
            <a:ext cx="6769100" cy="5319712"/>
          </a:xfrm>
          <a:prstGeom prst="rect">
            <a:avLst/>
          </a:prstGeom>
          <a:noFill/>
          <a:ln w="9525">
            <a:solidFill>
              <a:schemeClr val="accent2"/>
            </a:solidFill>
            <a:miter lim="800000"/>
            <a:headEnd/>
            <a:tailEnd/>
          </a:ln>
        </p:spPr>
      </p:pic>
      <p:sp>
        <p:nvSpPr>
          <p:cNvPr id="1929219" name="Rectangle 3"/>
          <p:cNvSpPr>
            <a:spLocks noChangeArrowheads="1"/>
          </p:cNvSpPr>
          <p:nvPr/>
        </p:nvSpPr>
        <p:spPr bwMode="auto">
          <a:xfrm>
            <a:off x="142908" y="90470"/>
            <a:ext cx="9144000" cy="838200"/>
          </a:xfrm>
          <a:prstGeom prst="rect">
            <a:avLst/>
          </a:prstGeom>
          <a:noFill/>
          <a:ln w="9525">
            <a:noFill/>
            <a:miter lim="800000"/>
            <a:headEnd/>
            <a:tailEnd/>
          </a:ln>
          <a:effectLst/>
        </p:spPr>
        <p:txBody>
          <a:bodyPr lIns="180000" tIns="0" rIns="180000" bIns="0" anchor="ctr"/>
          <a:lstStyle/>
          <a:p>
            <a:pPr>
              <a:lnSpc>
                <a:spcPct val="80000"/>
              </a:lnSpc>
            </a:pPr>
            <a:r>
              <a:rPr lang="es-ES" sz="3200" b="1" dirty="0">
                <a:solidFill>
                  <a:schemeClr val="accent2"/>
                </a:solidFill>
              </a:rPr>
              <a:t>Indicadores de operación  </a:t>
            </a:r>
            <a:r>
              <a:rPr lang="es-ES" sz="1800" dirty="0">
                <a:solidFill>
                  <a:schemeClr val="accent2"/>
                </a:solidFill>
              </a:rPr>
              <a:t>(Eléctrica)</a:t>
            </a:r>
          </a:p>
        </p:txBody>
      </p:sp>
      <p:sp>
        <p:nvSpPr>
          <p:cNvPr id="1929220" name="Text Box 4"/>
          <p:cNvSpPr txBox="1">
            <a:spLocks noChangeArrowheads="1"/>
          </p:cNvSpPr>
          <p:nvPr/>
        </p:nvSpPr>
        <p:spPr bwMode="auto">
          <a:xfrm>
            <a:off x="107950" y="946150"/>
            <a:ext cx="2617788" cy="466725"/>
          </a:xfrm>
          <a:prstGeom prst="rect">
            <a:avLst/>
          </a:prstGeom>
          <a:solidFill>
            <a:srgbClr val="DDDDDD"/>
          </a:solidFill>
          <a:ln w="9525">
            <a:solidFill>
              <a:schemeClr val="accent2"/>
            </a:solidFill>
            <a:miter lim="800000"/>
            <a:headEnd/>
            <a:tailEnd/>
          </a:ln>
          <a:effectLst/>
        </p:spPr>
        <p:txBody>
          <a:bodyPr wrap="none">
            <a:spAutoFit/>
          </a:bodyPr>
          <a:lstStyle/>
          <a:p>
            <a:r>
              <a:rPr lang="es-ES">
                <a:solidFill>
                  <a:schemeClr val="accent2"/>
                </a:solidFill>
              </a:rPr>
              <a:t>Energia motor # 1</a:t>
            </a:r>
          </a:p>
        </p:txBody>
      </p:sp>
      <p:sp>
        <p:nvSpPr>
          <p:cNvPr id="1929221" name="Text Box 5"/>
          <p:cNvSpPr txBox="1">
            <a:spLocks noChangeArrowheads="1"/>
          </p:cNvSpPr>
          <p:nvPr/>
        </p:nvSpPr>
        <p:spPr bwMode="auto">
          <a:xfrm>
            <a:off x="6491288" y="908050"/>
            <a:ext cx="2617787" cy="466725"/>
          </a:xfrm>
          <a:prstGeom prst="rect">
            <a:avLst/>
          </a:prstGeom>
          <a:solidFill>
            <a:srgbClr val="DDDDDD"/>
          </a:solidFill>
          <a:ln w="9525">
            <a:solidFill>
              <a:schemeClr val="accent2"/>
            </a:solidFill>
            <a:miter lim="800000"/>
            <a:headEnd/>
            <a:tailEnd/>
          </a:ln>
          <a:effectLst/>
        </p:spPr>
        <p:txBody>
          <a:bodyPr wrap="none">
            <a:spAutoFit/>
          </a:bodyPr>
          <a:lstStyle/>
          <a:p>
            <a:r>
              <a:rPr lang="es-ES">
                <a:solidFill>
                  <a:schemeClr val="accent2"/>
                </a:solidFill>
              </a:rPr>
              <a:t>Energia motor # 2</a:t>
            </a:r>
          </a:p>
        </p:txBody>
      </p:sp>
      <p:sp>
        <p:nvSpPr>
          <p:cNvPr id="1929222" name="Text Box 6"/>
          <p:cNvSpPr txBox="1">
            <a:spLocks noChangeArrowheads="1"/>
          </p:cNvSpPr>
          <p:nvPr/>
        </p:nvSpPr>
        <p:spPr bwMode="auto">
          <a:xfrm>
            <a:off x="3638550" y="836613"/>
            <a:ext cx="2228850" cy="466725"/>
          </a:xfrm>
          <a:prstGeom prst="rect">
            <a:avLst/>
          </a:prstGeom>
          <a:solidFill>
            <a:srgbClr val="DDDDDD"/>
          </a:solidFill>
          <a:ln w="9525">
            <a:solidFill>
              <a:schemeClr val="accent2"/>
            </a:solidFill>
            <a:miter lim="800000"/>
            <a:headEnd/>
            <a:tailEnd/>
          </a:ln>
          <a:effectLst/>
        </p:spPr>
        <p:txBody>
          <a:bodyPr wrap="none">
            <a:spAutoFit/>
          </a:bodyPr>
          <a:lstStyle/>
          <a:p>
            <a:r>
              <a:rPr lang="es-ES">
                <a:solidFill>
                  <a:schemeClr val="accent2"/>
                </a:solidFill>
              </a:rPr>
              <a:t>Tensión de red</a:t>
            </a:r>
          </a:p>
        </p:txBody>
      </p:sp>
      <p:sp>
        <p:nvSpPr>
          <p:cNvPr id="1929223" name="Text Box 7"/>
          <p:cNvSpPr txBox="1">
            <a:spLocks noChangeArrowheads="1"/>
          </p:cNvSpPr>
          <p:nvPr/>
        </p:nvSpPr>
        <p:spPr bwMode="auto">
          <a:xfrm>
            <a:off x="160338" y="5915025"/>
            <a:ext cx="1635125" cy="466725"/>
          </a:xfrm>
          <a:prstGeom prst="rect">
            <a:avLst/>
          </a:prstGeom>
          <a:solidFill>
            <a:srgbClr val="DDDDDD"/>
          </a:solidFill>
          <a:ln w="9525">
            <a:solidFill>
              <a:schemeClr val="accent2"/>
            </a:solidFill>
            <a:miter lim="800000"/>
            <a:headEnd/>
            <a:tailEnd/>
          </a:ln>
          <a:effectLst/>
        </p:spPr>
        <p:txBody>
          <a:bodyPr wrap="none">
            <a:spAutoFit/>
          </a:bodyPr>
          <a:lstStyle/>
          <a:p>
            <a:r>
              <a:rPr lang="es-ES">
                <a:solidFill>
                  <a:schemeClr val="accent2"/>
                </a:solidFill>
              </a:rPr>
              <a:t>Horometro</a:t>
            </a:r>
          </a:p>
        </p:txBody>
      </p:sp>
      <p:sp>
        <p:nvSpPr>
          <p:cNvPr id="1929224" name="Text Box 8"/>
          <p:cNvSpPr txBox="1">
            <a:spLocks noChangeArrowheads="1"/>
          </p:cNvSpPr>
          <p:nvPr/>
        </p:nvSpPr>
        <p:spPr bwMode="auto">
          <a:xfrm>
            <a:off x="6300788" y="5915025"/>
            <a:ext cx="2633662" cy="466725"/>
          </a:xfrm>
          <a:prstGeom prst="rect">
            <a:avLst/>
          </a:prstGeom>
          <a:solidFill>
            <a:srgbClr val="DDDDDD"/>
          </a:solidFill>
          <a:ln w="9525">
            <a:solidFill>
              <a:schemeClr val="accent2"/>
            </a:solidFill>
            <a:miter lim="800000"/>
            <a:headEnd/>
            <a:tailEnd/>
          </a:ln>
          <a:effectLst/>
        </p:spPr>
        <p:txBody>
          <a:bodyPr wrap="none">
            <a:spAutoFit/>
          </a:bodyPr>
          <a:lstStyle/>
          <a:p>
            <a:r>
              <a:rPr lang="es-ES">
                <a:solidFill>
                  <a:schemeClr val="accent2"/>
                </a:solidFill>
              </a:rPr>
              <a:t>Temp. aceite hidr.</a:t>
            </a:r>
          </a:p>
        </p:txBody>
      </p:sp>
      <p:sp>
        <p:nvSpPr>
          <p:cNvPr id="1929225" name="Text Box 9"/>
          <p:cNvSpPr txBox="1">
            <a:spLocks noChangeArrowheads="1"/>
          </p:cNvSpPr>
          <p:nvPr/>
        </p:nvSpPr>
        <p:spPr bwMode="auto">
          <a:xfrm>
            <a:off x="2124075" y="5915025"/>
            <a:ext cx="2278063" cy="466725"/>
          </a:xfrm>
          <a:prstGeom prst="rect">
            <a:avLst/>
          </a:prstGeom>
          <a:solidFill>
            <a:srgbClr val="DDDDDD"/>
          </a:solidFill>
          <a:ln w="9525">
            <a:solidFill>
              <a:schemeClr val="accent2"/>
            </a:solidFill>
            <a:miter lim="800000"/>
            <a:headEnd/>
            <a:tailEnd/>
          </a:ln>
          <a:effectLst/>
        </p:spPr>
        <p:txBody>
          <a:bodyPr wrap="none">
            <a:spAutoFit/>
          </a:bodyPr>
          <a:lstStyle/>
          <a:p>
            <a:r>
              <a:rPr lang="es-ES">
                <a:solidFill>
                  <a:schemeClr val="accent2"/>
                </a:solidFill>
              </a:rPr>
              <a:t>Sistema 24 volt</a:t>
            </a:r>
          </a:p>
        </p:txBody>
      </p:sp>
      <p:sp>
        <p:nvSpPr>
          <p:cNvPr id="1929226" name="Line 10"/>
          <p:cNvSpPr>
            <a:spLocks noChangeShapeType="1"/>
          </p:cNvSpPr>
          <p:nvPr/>
        </p:nvSpPr>
        <p:spPr bwMode="auto">
          <a:xfrm flipH="1">
            <a:off x="6659563" y="1484313"/>
            <a:ext cx="1008062" cy="431800"/>
          </a:xfrm>
          <a:prstGeom prst="line">
            <a:avLst/>
          </a:prstGeom>
          <a:noFill/>
          <a:ln w="38100">
            <a:solidFill>
              <a:srgbClr val="FF0000"/>
            </a:solidFill>
            <a:round/>
            <a:headEnd/>
            <a:tailEnd type="arrow" w="med" len="med"/>
          </a:ln>
          <a:effectLst/>
        </p:spPr>
        <p:txBody>
          <a:bodyPr>
            <a:spAutoFit/>
          </a:bodyPr>
          <a:lstStyle/>
          <a:p>
            <a:endParaRPr lang="es-CL"/>
          </a:p>
        </p:txBody>
      </p:sp>
      <p:sp>
        <p:nvSpPr>
          <p:cNvPr id="1929227" name="Line 11"/>
          <p:cNvSpPr>
            <a:spLocks noChangeShapeType="1"/>
          </p:cNvSpPr>
          <p:nvPr/>
        </p:nvSpPr>
        <p:spPr bwMode="auto">
          <a:xfrm>
            <a:off x="4067175" y="1268413"/>
            <a:ext cx="504825" cy="431800"/>
          </a:xfrm>
          <a:prstGeom prst="line">
            <a:avLst/>
          </a:prstGeom>
          <a:noFill/>
          <a:ln w="38100">
            <a:solidFill>
              <a:srgbClr val="FF0000"/>
            </a:solidFill>
            <a:round/>
            <a:headEnd/>
            <a:tailEnd type="arrow" w="med" len="med"/>
          </a:ln>
          <a:effectLst/>
        </p:spPr>
        <p:txBody>
          <a:bodyPr>
            <a:spAutoFit/>
          </a:bodyPr>
          <a:lstStyle/>
          <a:p>
            <a:endParaRPr lang="es-CL"/>
          </a:p>
        </p:txBody>
      </p:sp>
      <p:sp>
        <p:nvSpPr>
          <p:cNvPr id="1929228" name="Line 12"/>
          <p:cNvSpPr>
            <a:spLocks noChangeShapeType="1"/>
          </p:cNvSpPr>
          <p:nvPr/>
        </p:nvSpPr>
        <p:spPr bwMode="auto">
          <a:xfrm>
            <a:off x="1403350" y="1412875"/>
            <a:ext cx="1296988" cy="360363"/>
          </a:xfrm>
          <a:prstGeom prst="line">
            <a:avLst/>
          </a:prstGeom>
          <a:noFill/>
          <a:ln w="38100">
            <a:solidFill>
              <a:srgbClr val="FF0000"/>
            </a:solidFill>
            <a:round/>
            <a:headEnd/>
            <a:tailEnd type="arrow" w="med" len="med"/>
          </a:ln>
          <a:effectLst/>
        </p:spPr>
        <p:txBody>
          <a:bodyPr>
            <a:spAutoFit/>
          </a:bodyPr>
          <a:lstStyle/>
          <a:p>
            <a:endParaRPr lang="es-CL"/>
          </a:p>
        </p:txBody>
      </p:sp>
      <p:sp>
        <p:nvSpPr>
          <p:cNvPr id="1929229" name="Line 13"/>
          <p:cNvSpPr>
            <a:spLocks noChangeShapeType="1"/>
          </p:cNvSpPr>
          <p:nvPr/>
        </p:nvSpPr>
        <p:spPr bwMode="auto">
          <a:xfrm flipV="1">
            <a:off x="971550" y="4076700"/>
            <a:ext cx="1296988" cy="1800225"/>
          </a:xfrm>
          <a:prstGeom prst="line">
            <a:avLst/>
          </a:prstGeom>
          <a:noFill/>
          <a:ln w="38100">
            <a:solidFill>
              <a:srgbClr val="FF0000"/>
            </a:solidFill>
            <a:round/>
            <a:headEnd/>
            <a:tailEnd type="arrow" w="med" len="med"/>
          </a:ln>
          <a:effectLst/>
        </p:spPr>
        <p:txBody>
          <a:bodyPr>
            <a:spAutoFit/>
          </a:bodyPr>
          <a:lstStyle/>
          <a:p>
            <a:endParaRPr lang="es-CL"/>
          </a:p>
        </p:txBody>
      </p:sp>
      <p:sp>
        <p:nvSpPr>
          <p:cNvPr id="1929230" name="Line 14"/>
          <p:cNvSpPr>
            <a:spLocks noChangeShapeType="1"/>
          </p:cNvSpPr>
          <p:nvPr/>
        </p:nvSpPr>
        <p:spPr bwMode="auto">
          <a:xfrm flipV="1">
            <a:off x="3276600" y="3860800"/>
            <a:ext cx="719138" cy="2089150"/>
          </a:xfrm>
          <a:prstGeom prst="line">
            <a:avLst/>
          </a:prstGeom>
          <a:noFill/>
          <a:ln w="38100">
            <a:solidFill>
              <a:srgbClr val="FF0000"/>
            </a:solidFill>
            <a:round/>
            <a:headEnd/>
            <a:tailEnd type="arrow" w="med" len="med"/>
          </a:ln>
          <a:effectLst/>
        </p:spPr>
        <p:txBody>
          <a:bodyPr>
            <a:spAutoFit/>
          </a:bodyPr>
          <a:lstStyle/>
          <a:p>
            <a:endParaRPr lang="es-CL"/>
          </a:p>
        </p:txBody>
      </p:sp>
      <p:sp>
        <p:nvSpPr>
          <p:cNvPr id="1929231" name="Line 15"/>
          <p:cNvSpPr>
            <a:spLocks noChangeShapeType="1"/>
          </p:cNvSpPr>
          <p:nvPr/>
        </p:nvSpPr>
        <p:spPr bwMode="auto">
          <a:xfrm flipH="1" flipV="1">
            <a:off x="5795963" y="3644900"/>
            <a:ext cx="1728787" cy="2016125"/>
          </a:xfrm>
          <a:prstGeom prst="line">
            <a:avLst/>
          </a:prstGeom>
          <a:noFill/>
          <a:ln w="38100">
            <a:solidFill>
              <a:srgbClr val="FF0000"/>
            </a:solidFill>
            <a:round/>
            <a:headEnd/>
            <a:tailEnd type="arrow" w="med" len="med"/>
          </a:ln>
          <a:effectLst/>
        </p:spPr>
        <p:txBody>
          <a:bodyPr>
            <a:spAutoFit/>
          </a:bodyPr>
          <a:lstStyle/>
          <a:p>
            <a:endParaRPr lang="es-CL"/>
          </a:p>
        </p:txBody>
      </p:sp>
      <p:sp>
        <p:nvSpPr>
          <p:cNvPr id="1929232" name="Line 16"/>
          <p:cNvSpPr>
            <a:spLocks noChangeShapeType="1"/>
          </p:cNvSpPr>
          <p:nvPr/>
        </p:nvSpPr>
        <p:spPr bwMode="auto">
          <a:xfrm flipH="1" flipV="1">
            <a:off x="4572000" y="5157788"/>
            <a:ext cx="1008063" cy="719137"/>
          </a:xfrm>
          <a:prstGeom prst="line">
            <a:avLst/>
          </a:prstGeom>
          <a:noFill/>
          <a:ln w="38100">
            <a:solidFill>
              <a:srgbClr val="FF0000"/>
            </a:solidFill>
            <a:round/>
            <a:headEnd/>
            <a:tailEnd type="arrow" w="med" len="med"/>
          </a:ln>
          <a:effectLst/>
        </p:spPr>
        <p:txBody>
          <a:bodyPr>
            <a:spAutoFit/>
          </a:bodyPr>
          <a:lstStyle/>
          <a:p>
            <a:endParaRPr lang="es-CL"/>
          </a:p>
        </p:txBody>
      </p:sp>
      <p:sp>
        <p:nvSpPr>
          <p:cNvPr id="1929233" name="Text Box 17"/>
          <p:cNvSpPr txBox="1">
            <a:spLocks noChangeArrowheads="1"/>
          </p:cNvSpPr>
          <p:nvPr/>
        </p:nvSpPr>
        <p:spPr bwMode="auto">
          <a:xfrm>
            <a:off x="5219700" y="5915025"/>
            <a:ext cx="820738" cy="466725"/>
          </a:xfrm>
          <a:prstGeom prst="rect">
            <a:avLst/>
          </a:prstGeom>
          <a:solidFill>
            <a:srgbClr val="DDDDDD"/>
          </a:solidFill>
          <a:ln w="9525">
            <a:solidFill>
              <a:schemeClr val="accent2"/>
            </a:solidFill>
            <a:miter lim="800000"/>
            <a:headEnd/>
            <a:tailEnd/>
          </a:ln>
          <a:effectLst/>
        </p:spPr>
        <p:txBody>
          <a:bodyPr wrap="none">
            <a:spAutoFit/>
          </a:bodyPr>
          <a:lstStyle/>
          <a:p>
            <a:r>
              <a:rPr lang="es-ES">
                <a:solidFill>
                  <a:schemeClr val="accent2"/>
                </a:solidFill>
              </a:rPr>
              <a:t>ECS</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2291" name="Rectangle 3"/>
          <p:cNvSpPr>
            <a:spLocks noChangeArrowheads="1"/>
          </p:cNvSpPr>
          <p:nvPr/>
        </p:nvSpPr>
        <p:spPr bwMode="auto">
          <a:xfrm>
            <a:off x="142908" y="161908"/>
            <a:ext cx="9144000" cy="838200"/>
          </a:xfrm>
          <a:prstGeom prst="rect">
            <a:avLst/>
          </a:prstGeom>
          <a:noFill/>
          <a:ln w="9525">
            <a:noFill/>
            <a:miter lim="800000"/>
            <a:headEnd/>
            <a:tailEnd/>
          </a:ln>
          <a:effectLst/>
        </p:spPr>
        <p:txBody>
          <a:bodyPr lIns="180000" tIns="0" rIns="180000" bIns="0" anchor="ctr"/>
          <a:lstStyle/>
          <a:p>
            <a:pPr>
              <a:lnSpc>
                <a:spcPct val="80000"/>
              </a:lnSpc>
            </a:pPr>
            <a:r>
              <a:rPr lang="es-ES" sz="3200" dirty="0">
                <a:solidFill>
                  <a:schemeClr val="accent2"/>
                </a:solidFill>
              </a:rPr>
              <a:t> </a:t>
            </a:r>
            <a:r>
              <a:rPr lang="es-ES" sz="3200" dirty="0" smtClean="0">
                <a:solidFill>
                  <a:schemeClr val="accent2"/>
                </a:solidFill>
              </a:rPr>
              <a:t>Técnicas </a:t>
            </a:r>
            <a:r>
              <a:rPr lang="es-ES" sz="3200" dirty="0">
                <a:solidFill>
                  <a:schemeClr val="accent2"/>
                </a:solidFill>
              </a:rPr>
              <a:t>de operación</a:t>
            </a:r>
          </a:p>
        </p:txBody>
      </p:sp>
      <p:pic>
        <p:nvPicPr>
          <p:cNvPr id="1932294" name="Picture 6"/>
          <p:cNvPicPr>
            <a:picLocks noChangeAspect="1" noChangeArrowheads="1"/>
          </p:cNvPicPr>
          <p:nvPr/>
        </p:nvPicPr>
        <p:blipFill>
          <a:blip r:embed="rId2" cstate="print"/>
          <a:srcRect t="6766"/>
          <a:stretch>
            <a:fillRect/>
          </a:stretch>
        </p:blipFill>
        <p:spPr bwMode="auto">
          <a:xfrm>
            <a:off x="323850" y="908050"/>
            <a:ext cx="8705850" cy="5246688"/>
          </a:xfrm>
          <a:prstGeom prst="rect">
            <a:avLst/>
          </a:prstGeom>
          <a:noFill/>
          <a:ln w="9525">
            <a:solidFill>
              <a:schemeClr val="accent2"/>
            </a:solid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6882" name="Text Box 2"/>
          <p:cNvSpPr txBox="1">
            <a:spLocks noChangeArrowheads="1"/>
          </p:cNvSpPr>
          <p:nvPr/>
        </p:nvSpPr>
        <p:spPr bwMode="auto">
          <a:xfrm>
            <a:off x="142875" y="836613"/>
            <a:ext cx="8459788" cy="2292935"/>
          </a:xfrm>
          <a:prstGeom prst="rect">
            <a:avLst/>
          </a:prstGeom>
          <a:noFill/>
          <a:ln w="9525">
            <a:noFill/>
            <a:miter lim="800000"/>
            <a:headEnd/>
            <a:tailEnd/>
          </a:ln>
          <a:effectLst/>
        </p:spPr>
        <p:txBody>
          <a:bodyPr>
            <a:spAutoFit/>
          </a:bodyPr>
          <a:lstStyle/>
          <a:p>
            <a:pPr>
              <a:spcBef>
                <a:spcPct val="50000"/>
              </a:spcBef>
              <a:buFontTx/>
              <a:buChar char="•"/>
            </a:pPr>
            <a:r>
              <a:rPr lang="es-CL" sz="2200" dirty="0">
                <a:solidFill>
                  <a:schemeClr val="accent2"/>
                </a:solidFill>
              </a:rPr>
              <a:t>El equipo puede desarrollar diferentes trabajos, siendo los mas comunes, la explotación de bancos de producción.</a:t>
            </a:r>
          </a:p>
          <a:p>
            <a:pPr>
              <a:spcBef>
                <a:spcPct val="50000"/>
              </a:spcBef>
              <a:buFontTx/>
              <a:buChar char="•"/>
            </a:pPr>
            <a:r>
              <a:rPr lang="es-CL" sz="2200" dirty="0" smtClean="0">
                <a:solidFill>
                  <a:schemeClr val="accent2"/>
                </a:solidFill>
              </a:rPr>
              <a:t>Carguío </a:t>
            </a:r>
            <a:r>
              <a:rPr lang="es-CL" sz="2200" dirty="0">
                <a:solidFill>
                  <a:schemeClr val="accent2"/>
                </a:solidFill>
              </a:rPr>
              <a:t>en Bancos Altos </a:t>
            </a:r>
          </a:p>
          <a:p>
            <a:pPr>
              <a:spcBef>
                <a:spcPct val="50000"/>
              </a:spcBef>
              <a:buFontTx/>
              <a:buChar char="•"/>
            </a:pPr>
            <a:r>
              <a:rPr lang="es-CL" sz="2200" dirty="0" smtClean="0">
                <a:solidFill>
                  <a:schemeClr val="accent2"/>
                </a:solidFill>
              </a:rPr>
              <a:t>Carguío </a:t>
            </a:r>
            <a:r>
              <a:rPr lang="es-CL" sz="2200" dirty="0">
                <a:solidFill>
                  <a:schemeClr val="accent2"/>
                </a:solidFill>
              </a:rPr>
              <a:t>Sobre Nivel (Banquetas)</a:t>
            </a:r>
          </a:p>
          <a:p>
            <a:pPr>
              <a:spcBef>
                <a:spcPct val="50000"/>
              </a:spcBef>
              <a:buFontTx/>
              <a:buChar char="•"/>
            </a:pPr>
            <a:r>
              <a:rPr lang="es-CL" sz="2200" dirty="0" smtClean="0">
                <a:solidFill>
                  <a:schemeClr val="accent2"/>
                </a:solidFill>
              </a:rPr>
              <a:t>Excavaciones </a:t>
            </a:r>
            <a:r>
              <a:rPr lang="es-CL" sz="2200" dirty="0">
                <a:solidFill>
                  <a:schemeClr val="accent2"/>
                </a:solidFill>
              </a:rPr>
              <a:t>bajo superficie, zanjas y control de taludes</a:t>
            </a:r>
          </a:p>
        </p:txBody>
      </p:sp>
      <p:pic>
        <p:nvPicPr>
          <p:cNvPr id="1786886" name="Picture 6" descr="Bild1"/>
          <p:cNvPicPr>
            <a:picLocks noChangeAspect="1" noChangeArrowheads="1"/>
          </p:cNvPicPr>
          <p:nvPr/>
        </p:nvPicPr>
        <p:blipFill>
          <a:blip r:embed="rId3" cstate="print"/>
          <a:srcRect t="7436"/>
          <a:stretch>
            <a:fillRect/>
          </a:stretch>
        </p:blipFill>
        <p:spPr bwMode="auto">
          <a:xfrm>
            <a:off x="5580063" y="3605213"/>
            <a:ext cx="3455987" cy="2481262"/>
          </a:xfrm>
          <a:prstGeom prst="rect">
            <a:avLst/>
          </a:prstGeom>
          <a:noFill/>
          <a:ln w="12700">
            <a:solidFill>
              <a:schemeClr val="accent2"/>
            </a:solidFill>
            <a:miter lim="800000"/>
            <a:headEnd/>
            <a:tailEnd/>
          </a:ln>
        </p:spPr>
      </p:pic>
      <p:sp>
        <p:nvSpPr>
          <p:cNvPr id="1786887" name="Text Box 7"/>
          <p:cNvSpPr txBox="1">
            <a:spLocks noChangeArrowheads="1"/>
          </p:cNvSpPr>
          <p:nvPr/>
        </p:nvSpPr>
        <p:spPr bwMode="auto">
          <a:xfrm>
            <a:off x="900113" y="6140450"/>
            <a:ext cx="2541587" cy="457200"/>
          </a:xfrm>
          <a:prstGeom prst="rect">
            <a:avLst/>
          </a:prstGeom>
          <a:noFill/>
          <a:ln w="9525">
            <a:noFill/>
            <a:miter lim="800000"/>
            <a:headEnd/>
            <a:tailEnd/>
          </a:ln>
          <a:effectLst/>
        </p:spPr>
        <p:txBody>
          <a:bodyPr wrap="none">
            <a:spAutoFit/>
          </a:bodyPr>
          <a:lstStyle/>
          <a:p>
            <a:r>
              <a:rPr lang="es-ES">
                <a:solidFill>
                  <a:schemeClr val="accent2"/>
                </a:solidFill>
              </a:rPr>
              <a:t>Sobre Banquetas</a:t>
            </a:r>
          </a:p>
        </p:txBody>
      </p:sp>
      <p:sp>
        <p:nvSpPr>
          <p:cNvPr id="1786888" name="Text Box 8"/>
          <p:cNvSpPr txBox="1">
            <a:spLocks noChangeArrowheads="1"/>
          </p:cNvSpPr>
          <p:nvPr/>
        </p:nvSpPr>
        <p:spPr bwMode="auto">
          <a:xfrm>
            <a:off x="5921375" y="6092825"/>
            <a:ext cx="1963738" cy="457200"/>
          </a:xfrm>
          <a:prstGeom prst="rect">
            <a:avLst/>
          </a:prstGeom>
          <a:noFill/>
          <a:ln w="9525">
            <a:noFill/>
            <a:miter lim="800000"/>
            <a:headEnd/>
            <a:tailEnd/>
          </a:ln>
          <a:effectLst/>
        </p:spPr>
        <p:txBody>
          <a:bodyPr wrap="none">
            <a:spAutoFit/>
          </a:bodyPr>
          <a:lstStyle/>
          <a:p>
            <a:r>
              <a:rPr lang="es-ES">
                <a:solidFill>
                  <a:schemeClr val="accent2"/>
                </a:solidFill>
              </a:rPr>
              <a:t>Bancos Altos</a:t>
            </a:r>
          </a:p>
        </p:txBody>
      </p:sp>
      <p:sp>
        <p:nvSpPr>
          <p:cNvPr id="1786889" name="Text Box 9"/>
          <p:cNvSpPr txBox="1">
            <a:spLocks noChangeArrowheads="1"/>
          </p:cNvSpPr>
          <p:nvPr/>
        </p:nvSpPr>
        <p:spPr bwMode="auto">
          <a:xfrm>
            <a:off x="250825" y="44450"/>
            <a:ext cx="4654550" cy="641350"/>
          </a:xfrm>
          <a:prstGeom prst="rect">
            <a:avLst/>
          </a:prstGeom>
          <a:noFill/>
          <a:ln w="9525" algn="ctr">
            <a:noFill/>
            <a:miter lim="800000"/>
            <a:headEnd/>
            <a:tailEnd/>
          </a:ln>
          <a:effectLst/>
        </p:spPr>
        <p:txBody>
          <a:bodyPr wrap="none">
            <a:spAutoFit/>
          </a:bodyPr>
          <a:lstStyle/>
          <a:p>
            <a:r>
              <a:rPr lang="es-ES" sz="3600">
                <a:solidFill>
                  <a:schemeClr val="accent2"/>
                </a:solidFill>
              </a:rPr>
              <a:t>Desarrollo del trabajo </a:t>
            </a:r>
          </a:p>
        </p:txBody>
      </p:sp>
      <p:pic>
        <p:nvPicPr>
          <p:cNvPr id="1786890" name="Picture 10" descr="CRIM0008"/>
          <p:cNvPicPr>
            <a:picLocks noChangeAspect="1" noChangeArrowheads="1"/>
          </p:cNvPicPr>
          <p:nvPr/>
        </p:nvPicPr>
        <p:blipFill>
          <a:blip r:embed="rId4" cstate="print"/>
          <a:srcRect l="7903" t="5267" r="3973" b="20808"/>
          <a:stretch>
            <a:fillRect/>
          </a:stretch>
        </p:blipFill>
        <p:spPr bwMode="auto">
          <a:xfrm>
            <a:off x="179388" y="3582988"/>
            <a:ext cx="4032250" cy="2582862"/>
          </a:xfrm>
          <a:prstGeom prst="rect">
            <a:avLst/>
          </a:prstGeom>
          <a:noFill/>
          <a:ln w="9525">
            <a:solidFill>
              <a:schemeClr val="accent2"/>
            </a:solid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a:grpSpLocks/>
          </p:cNvGrpSpPr>
          <p:nvPr/>
        </p:nvGrpSpPr>
        <p:grpSpPr bwMode="auto">
          <a:xfrm>
            <a:off x="176213" y="908050"/>
            <a:ext cx="5187950" cy="5018088"/>
            <a:chOff x="2314" y="692"/>
            <a:chExt cx="3482" cy="3453"/>
          </a:xfrm>
        </p:grpSpPr>
        <p:pic>
          <p:nvPicPr>
            <p:cNvPr id="1985567" name="Picture 31" descr="5506046"/>
            <p:cNvPicPr>
              <a:picLocks noChangeAspect="1" noChangeArrowheads="1"/>
            </p:cNvPicPr>
            <p:nvPr/>
          </p:nvPicPr>
          <p:blipFill>
            <a:blip r:embed="rId3" cstate="print">
              <a:lum bright="4000"/>
            </a:blip>
            <a:srcRect r="9889"/>
            <a:stretch>
              <a:fillRect/>
            </a:stretch>
          </p:blipFill>
          <p:spPr bwMode="auto">
            <a:xfrm>
              <a:off x="2413" y="767"/>
              <a:ext cx="3383" cy="3199"/>
            </a:xfrm>
            <a:prstGeom prst="rect">
              <a:avLst/>
            </a:prstGeom>
            <a:noFill/>
            <a:ln w="9525">
              <a:noFill/>
              <a:miter lim="800000"/>
              <a:headEnd/>
              <a:tailEnd/>
            </a:ln>
          </p:spPr>
        </p:pic>
        <p:sp>
          <p:nvSpPr>
            <p:cNvPr id="1985568" name="Text Box 32"/>
            <p:cNvSpPr txBox="1">
              <a:spLocks noChangeArrowheads="1"/>
            </p:cNvSpPr>
            <p:nvPr/>
          </p:nvSpPr>
          <p:spPr bwMode="auto">
            <a:xfrm>
              <a:off x="2316" y="792"/>
              <a:ext cx="115" cy="3353"/>
            </a:xfrm>
            <a:prstGeom prst="rect">
              <a:avLst/>
            </a:prstGeom>
            <a:noFill/>
            <a:ln w="12700">
              <a:noFill/>
              <a:miter lim="800000"/>
              <a:headEnd/>
              <a:tailEnd/>
            </a:ln>
            <a:effectLst/>
          </p:spPr>
          <p:txBody>
            <a:bodyPr lIns="3600" tIns="3600" rIns="3600" bIns="3600">
              <a:spAutoFit/>
            </a:bodyPr>
            <a:lstStyle/>
            <a:p>
              <a:pPr algn="r" eaLnBrk="0" hangingPunct="0">
                <a:lnSpc>
                  <a:spcPct val="123000"/>
                </a:lnSpc>
              </a:pPr>
              <a:r>
                <a:rPr lang="de-DE" sz="900"/>
                <a:t>54</a:t>
              </a:r>
            </a:p>
            <a:p>
              <a:pPr algn="r" eaLnBrk="0" hangingPunct="0">
                <a:lnSpc>
                  <a:spcPct val="123000"/>
                </a:lnSpc>
              </a:pPr>
              <a:endParaRPr lang="de-DE" sz="900"/>
            </a:p>
            <a:p>
              <a:pPr algn="r" eaLnBrk="0" hangingPunct="0">
                <a:lnSpc>
                  <a:spcPct val="123000"/>
                </a:lnSpc>
              </a:pPr>
              <a:r>
                <a:rPr lang="de-DE" sz="900"/>
                <a:t>48 </a:t>
              </a:r>
            </a:p>
            <a:p>
              <a:pPr algn="r" eaLnBrk="0" hangingPunct="0">
                <a:lnSpc>
                  <a:spcPct val="123000"/>
                </a:lnSpc>
              </a:pPr>
              <a:endParaRPr lang="de-DE" sz="900"/>
            </a:p>
            <a:p>
              <a:pPr algn="r" eaLnBrk="0" hangingPunct="0">
                <a:lnSpc>
                  <a:spcPct val="123000"/>
                </a:lnSpc>
              </a:pPr>
              <a:r>
                <a:rPr lang="de-DE" sz="900"/>
                <a:t>42</a:t>
              </a:r>
            </a:p>
            <a:p>
              <a:pPr algn="r" eaLnBrk="0" hangingPunct="0">
                <a:lnSpc>
                  <a:spcPct val="123000"/>
                </a:lnSpc>
              </a:pPr>
              <a:endParaRPr lang="de-DE" sz="900"/>
            </a:p>
            <a:p>
              <a:pPr algn="r" eaLnBrk="0" hangingPunct="0">
                <a:lnSpc>
                  <a:spcPct val="123000"/>
                </a:lnSpc>
              </a:pPr>
              <a:r>
                <a:rPr lang="de-DE" sz="900"/>
                <a:t>36</a:t>
              </a:r>
            </a:p>
            <a:p>
              <a:pPr algn="r" eaLnBrk="0" hangingPunct="0">
                <a:lnSpc>
                  <a:spcPct val="123000"/>
                </a:lnSpc>
              </a:pPr>
              <a:endParaRPr lang="de-DE" sz="900"/>
            </a:p>
            <a:p>
              <a:pPr algn="r" eaLnBrk="0" hangingPunct="0">
                <a:lnSpc>
                  <a:spcPct val="123000"/>
                </a:lnSpc>
              </a:pPr>
              <a:r>
                <a:rPr lang="de-DE" sz="900"/>
                <a:t>30</a:t>
              </a:r>
            </a:p>
            <a:p>
              <a:pPr algn="r" eaLnBrk="0" hangingPunct="0">
                <a:lnSpc>
                  <a:spcPct val="123000"/>
                </a:lnSpc>
              </a:pPr>
              <a:endParaRPr lang="de-DE" sz="900"/>
            </a:p>
            <a:p>
              <a:pPr algn="r" eaLnBrk="0" hangingPunct="0">
                <a:lnSpc>
                  <a:spcPct val="123000"/>
                </a:lnSpc>
              </a:pPr>
              <a:r>
                <a:rPr lang="de-DE" sz="900"/>
                <a:t>24</a:t>
              </a:r>
            </a:p>
            <a:p>
              <a:pPr algn="r" eaLnBrk="0" hangingPunct="0">
                <a:lnSpc>
                  <a:spcPct val="123000"/>
                </a:lnSpc>
              </a:pPr>
              <a:endParaRPr lang="de-DE" sz="900"/>
            </a:p>
            <a:p>
              <a:pPr algn="r" eaLnBrk="0" hangingPunct="0">
                <a:lnSpc>
                  <a:spcPct val="123000"/>
                </a:lnSpc>
              </a:pPr>
              <a:r>
                <a:rPr lang="de-DE" sz="900"/>
                <a:t>18</a:t>
              </a:r>
            </a:p>
            <a:p>
              <a:pPr algn="r" eaLnBrk="0" hangingPunct="0">
                <a:lnSpc>
                  <a:spcPct val="123000"/>
                </a:lnSpc>
              </a:pPr>
              <a:endParaRPr lang="de-DE" sz="900"/>
            </a:p>
            <a:p>
              <a:pPr algn="r" eaLnBrk="0" hangingPunct="0">
                <a:lnSpc>
                  <a:spcPct val="123000"/>
                </a:lnSpc>
              </a:pPr>
              <a:r>
                <a:rPr lang="de-DE" sz="900"/>
                <a:t>12</a:t>
              </a:r>
            </a:p>
            <a:p>
              <a:pPr algn="r" eaLnBrk="0" hangingPunct="0">
                <a:lnSpc>
                  <a:spcPct val="123000"/>
                </a:lnSpc>
              </a:pPr>
              <a:endParaRPr lang="de-DE" sz="900"/>
            </a:p>
            <a:p>
              <a:pPr algn="r" eaLnBrk="0" hangingPunct="0">
                <a:lnSpc>
                  <a:spcPct val="123000"/>
                </a:lnSpc>
              </a:pPr>
              <a:r>
                <a:rPr lang="de-DE" sz="900"/>
                <a:t>6</a:t>
              </a:r>
            </a:p>
            <a:p>
              <a:pPr algn="r" eaLnBrk="0" hangingPunct="0">
                <a:lnSpc>
                  <a:spcPct val="123000"/>
                </a:lnSpc>
              </a:pPr>
              <a:endParaRPr lang="de-DE" sz="900"/>
            </a:p>
            <a:p>
              <a:pPr algn="r" eaLnBrk="0" hangingPunct="0">
                <a:lnSpc>
                  <a:spcPct val="123000"/>
                </a:lnSpc>
              </a:pPr>
              <a:r>
                <a:rPr lang="de-DE" sz="900"/>
                <a:t>0</a:t>
              </a:r>
            </a:p>
            <a:p>
              <a:pPr algn="r" eaLnBrk="0" hangingPunct="0">
                <a:lnSpc>
                  <a:spcPct val="123000"/>
                </a:lnSpc>
              </a:pPr>
              <a:endParaRPr lang="de-DE" sz="900"/>
            </a:p>
            <a:p>
              <a:pPr algn="r" eaLnBrk="0" hangingPunct="0">
                <a:lnSpc>
                  <a:spcPct val="122000"/>
                </a:lnSpc>
              </a:pPr>
              <a:r>
                <a:rPr lang="de-DE" sz="900"/>
                <a:t>-6</a:t>
              </a:r>
            </a:p>
            <a:p>
              <a:pPr algn="r" eaLnBrk="0" hangingPunct="0">
                <a:lnSpc>
                  <a:spcPct val="122000"/>
                </a:lnSpc>
              </a:pPr>
              <a:endParaRPr lang="de-DE" sz="900"/>
            </a:p>
            <a:p>
              <a:pPr algn="r" eaLnBrk="0" hangingPunct="0">
                <a:lnSpc>
                  <a:spcPct val="122000"/>
                </a:lnSpc>
              </a:pPr>
              <a:r>
                <a:rPr lang="de-DE" sz="900"/>
                <a:t>-12</a:t>
              </a:r>
            </a:p>
            <a:p>
              <a:pPr algn="r" eaLnBrk="0" hangingPunct="0">
                <a:lnSpc>
                  <a:spcPct val="122000"/>
                </a:lnSpc>
              </a:pPr>
              <a:endParaRPr lang="de-DE" sz="900"/>
            </a:p>
            <a:p>
              <a:pPr algn="r" eaLnBrk="0" hangingPunct="0">
                <a:lnSpc>
                  <a:spcPct val="122000"/>
                </a:lnSpc>
              </a:pPr>
              <a:r>
                <a:rPr lang="de-DE" sz="900"/>
                <a:t>-18</a:t>
              </a:r>
            </a:p>
            <a:p>
              <a:pPr algn="r" eaLnBrk="0" hangingPunct="0">
                <a:lnSpc>
                  <a:spcPct val="122000"/>
                </a:lnSpc>
              </a:pPr>
              <a:endParaRPr lang="de-DE" sz="900"/>
            </a:p>
            <a:p>
              <a:pPr algn="r" eaLnBrk="0" hangingPunct="0">
                <a:lnSpc>
                  <a:spcPct val="122000"/>
                </a:lnSpc>
              </a:pPr>
              <a:r>
                <a:rPr lang="de-DE" sz="900"/>
                <a:t>-24</a:t>
              </a:r>
            </a:p>
            <a:p>
              <a:pPr algn="r" eaLnBrk="0" hangingPunct="0">
                <a:lnSpc>
                  <a:spcPct val="122000"/>
                </a:lnSpc>
              </a:pPr>
              <a:endParaRPr lang="de-DE" sz="900"/>
            </a:p>
            <a:p>
              <a:pPr algn="r" eaLnBrk="0" hangingPunct="0">
                <a:lnSpc>
                  <a:spcPct val="122000"/>
                </a:lnSpc>
              </a:pPr>
              <a:r>
                <a:rPr lang="de-DE" sz="900"/>
                <a:t>-30</a:t>
              </a:r>
            </a:p>
          </p:txBody>
        </p:sp>
        <p:sp>
          <p:nvSpPr>
            <p:cNvPr id="1985569" name="Text Box 33"/>
            <p:cNvSpPr txBox="1">
              <a:spLocks noChangeArrowheads="1"/>
            </p:cNvSpPr>
            <p:nvPr/>
          </p:nvSpPr>
          <p:spPr bwMode="auto">
            <a:xfrm>
              <a:off x="2479" y="837"/>
              <a:ext cx="90" cy="3164"/>
            </a:xfrm>
            <a:prstGeom prst="rect">
              <a:avLst/>
            </a:prstGeom>
            <a:noFill/>
            <a:ln w="12700">
              <a:noFill/>
              <a:miter lim="800000"/>
              <a:headEnd/>
              <a:tailEnd/>
            </a:ln>
            <a:effectLst/>
          </p:spPr>
          <p:txBody>
            <a:bodyPr wrap="none" lIns="3600" tIns="3600" rIns="3600" bIns="3600">
              <a:spAutoFit/>
            </a:bodyPr>
            <a:lstStyle/>
            <a:p>
              <a:pPr algn="r" eaLnBrk="0" hangingPunct="0">
                <a:lnSpc>
                  <a:spcPct val="135000"/>
                </a:lnSpc>
              </a:pPr>
              <a:r>
                <a:rPr lang="de-DE" sz="900"/>
                <a:t>16</a:t>
              </a:r>
            </a:p>
            <a:p>
              <a:pPr algn="r" eaLnBrk="0" hangingPunct="0">
                <a:lnSpc>
                  <a:spcPct val="135000"/>
                </a:lnSpc>
              </a:pPr>
              <a:endParaRPr lang="de-DE" sz="900"/>
            </a:p>
            <a:p>
              <a:pPr algn="r" eaLnBrk="0" hangingPunct="0">
                <a:lnSpc>
                  <a:spcPct val="135000"/>
                </a:lnSpc>
              </a:pPr>
              <a:r>
                <a:rPr lang="de-DE" sz="900"/>
                <a:t>14</a:t>
              </a:r>
            </a:p>
            <a:p>
              <a:pPr algn="r" eaLnBrk="0" hangingPunct="0">
                <a:lnSpc>
                  <a:spcPct val="135000"/>
                </a:lnSpc>
              </a:pPr>
              <a:endParaRPr lang="de-DE" sz="900"/>
            </a:p>
            <a:p>
              <a:pPr algn="r" eaLnBrk="0" hangingPunct="0">
                <a:lnSpc>
                  <a:spcPct val="135000"/>
                </a:lnSpc>
              </a:pPr>
              <a:r>
                <a:rPr lang="de-DE" sz="900"/>
                <a:t>12</a:t>
              </a:r>
            </a:p>
            <a:p>
              <a:pPr algn="r" eaLnBrk="0" hangingPunct="0">
                <a:lnSpc>
                  <a:spcPct val="135000"/>
                </a:lnSpc>
              </a:pPr>
              <a:endParaRPr lang="de-DE" sz="900"/>
            </a:p>
            <a:p>
              <a:pPr algn="r" eaLnBrk="0" hangingPunct="0">
                <a:lnSpc>
                  <a:spcPct val="135000"/>
                </a:lnSpc>
              </a:pPr>
              <a:r>
                <a:rPr lang="de-DE" sz="900"/>
                <a:t>10</a:t>
              </a:r>
            </a:p>
            <a:p>
              <a:pPr algn="r" eaLnBrk="0" hangingPunct="0">
                <a:lnSpc>
                  <a:spcPct val="135000"/>
                </a:lnSpc>
              </a:pPr>
              <a:endParaRPr lang="de-DE" sz="900"/>
            </a:p>
            <a:p>
              <a:pPr algn="r" eaLnBrk="0" hangingPunct="0">
                <a:lnSpc>
                  <a:spcPct val="135000"/>
                </a:lnSpc>
              </a:pPr>
              <a:r>
                <a:rPr lang="de-DE" sz="900"/>
                <a:t>8</a:t>
              </a:r>
            </a:p>
            <a:p>
              <a:pPr algn="r" eaLnBrk="0" hangingPunct="0">
                <a:lnSpc>
                  <a:spcPct val="135000"/>
                </a:lnSpc>
              </a:pPr>
              <a:endParaRPr lang="de-DE" sz="900"/>
            </a:p>
            <a:p>
              <a:pPr algn="r" eaLnBrk="0" hangingPunct="0">
                <a:lnSpc>
                  <a:spcPct val="135000"/>
                </a:lnSpc>
              </a:pPr>
              <a:r>
                <a:rPr lang="de-DE" sz="900"/>
                <a:t>6</a:t>
              </a:r>
            </a:p>
            <a:p>
              <a:pPr algn="r" eaLnBrk="0" hangingPunct="0">
                <a:lnSpc>
                  <a:spcPct val="135000"/>
                </a:lnSpc>
              </a:pPr>
              <a:endParaRPr lang="de-DE" sz="900"/>
            </a:p>
            <a:p>
              <a:pPr algn="r" eaLnBrk="0" hangingPunct="0">
                <a:lnSpc>
                  <a:spcPct val="135000"/>
                </a:lnSpc>
              </a:pPr>
              <a:r>
                <a:rPr lang="de-DE" sz="900"/>
                <a:t>4</a:t>
              </a:r>
            </a:p>
            <a:p>
              <a:pPr algn="r" eaLnBrk="0" hangingPunct="0">
                <a:lnSpc>
                  <a:spcPct val="135000"/>
                </a:lnSpc>
              </a:pPr>
              <a:endParaRPr lang="de-DE" sz="900"/>
            </a:p>
            <a:p>
              <a:pPr algn="r" eaLnBrk="0" hangingPunct="0">
                <a:lnSpc>
                  <a:spcPct val="135000"/>
                </a:lnSpc>
              </a:pPr>
              <a:r>
                <a:rPr lang="de-DE" sz="900"/>
                <a:t>2</a:t>
              </a:r>
            </a:p>
            <a:p>
              <a:pPr algn="r" eaLnBrk="0" hangingPunct="0">
                <a:lnSpc>
                  <a:spcPct val="135000"/>
                </a:lnSpc>
              </a:pPr>
              <a:endParaRPr lang="de-DE" sz="900"/>
            </a:p>
            <a:p>
              <a:pPr algn="r" eaLnBrk="0" hangingPunct="0">
                <a:lnSpc>
                  <a:spcPct val="135000"/>
                </a:lnSpc>
              </a:pPr>
              <a:r>
                <a:rPr lang="de-DE" sz="900"/>
                <a:t>0</a:t>
              </a:r>
            </a:p>
            <a:p>
              <a:pPr algn="r" eaLnBrk="0" hangingPunct="0">
                <a:lnSpc>
                  <a:spcPct val="134000"/>
                </a:lnSpc>
              </a:pPr>
              <a:endParaRPr lang="de-DE" sz="900"/>
            </a:p>
            <a:p>
              <a:pPr algn="r" eaLnBrk="0" hangingPunct="0">
                <a:lnSpc>
                  <a:spcPct val="134000"/>
                </a:lnSpc>
              </a:pPr>
              <a:r>
                <a:rPr lang="de-DE" sz="900"/>
                <a:t>-2</a:t>
              </a:r>
            </a:p>
            <a:p>
              <a:pPr algn="r" eaLnBrk="0" hangingPunct="0">
                <a:lnSpc>
                  <a:spcPct val="134000"/>
                </a:lnSpc>
              </a:pPr>
              <a:endParaRPr lang="de-DE" sz="900"/>
            </a:p>
            <a:p>
              <a:pPr algn="r" eaLnBrk="0" hangingPunct="0">
                <a:lnSpc>
                  <a:spcPct val="134000"/>
                </a:lnSpc>
              </a:pPr>
              <a:r>
                <a:rPr lang="de-DE" sz="900"/>
                <a:t>-4</a:t>
              </a:r>
            </a:p>
            <a:p>
              <a:pPr algn="r" eaLnBrk="0" hangingPunct="0">
                <a:lnSpc>
                  <a:spcPct val="134000"/>
                </a:lnSpc>
              </a:pPr>
              <a:endParaRPr lang="de-DE" sz="900"/>
            </a:p>
            <a:p>
              <a:pPr algn="r" eaLnBrk="0" hangingPunct="0">
                <a:lnSpc>
                  <a:spcPct val="134000"/>
                </a:lnSpc>
              </a:pPr>
              <a:r>
                <a:rPr lang="de-DE" sz="900"/>
                <a:t>-6</a:t>
              </a:r>
            </a:p>
            <a:p>
              <a:pPr algn="r" eaLnBrk="0" hangingPunct="0">
                <a:lnSpc>
                  <a:spcPct val="134000"/>
                </a:lnSpc>
              </a:pPr>
              <a:endParaRPr lang="de-DE" sz="900"/>
            </a:p>
            <a:p>
              <a:pPr algn="r" eaLnBrk="0" hangingPunct="0">
                <a:lnSpc>
                  <a:spcPct val="134000"/>
                </a:lnSpc>
              </a:pPr>
              <a:r>
                <a:rPr lang="de-DE" sz="900"/>
                <a:t>-8</a:t>
              </a:r>
            </a:p>
          </p:txBody>
        </p:sp>
        <p:sp>
          <p:nvSpPr>
            <p:cNvPr id="1985570" name="Text Box 34"/>
            <p:cNvSpPr txBox="1">
              <a:spLocks noChangeArrowheads="1"/>
            </p:cNvSpPr>
            <p:nvPr/>
          </p:nvSpPr>
          <p:spPr bwMode="auto">
            <a:xfrm>
              <a:off x="2339" y="692"/>
              <a:ext cx="250" cy="192"/>
            </a:xfrm>
            <a:prstGeom prst="rect">
              <a:avLst/>
            </a:prstGeom>
            <a:noFill/>
            <a:ln w="12700">
              <a:noFill/>
              <a:miter lim="800000"/>
              <a:headEnd/>
              <a:tailEnd/>
            </a:ln>
            <a:effectLst/>
          </p:spPr>
          <p:txBody>
            <a:bodyPr lIns="3600" tIns="3600" rIns="3600" bIns="3600">
              <a:spAutoFit/>
            </a:bodyPr>
            <a:lstStyle/>
            <a:p>
              <a:pPr eaLnBrk="0" hangingPunct="0"/>
              <a:r>
                <a:rPr lang="de-DE" sz="900"/>
                <a:t>[ft]   [m]</a:t>
              </a:r>
            </a:p>
          </p:txBody>
        </p:sp>
        <p:sp>
          <p:nvSpPr>
            <p:cNvPr id="1985571" name="Text Box 35"/>
            <p:cNvSpPr txBox="1">
              <a:spLocks noChangeArrowheads="1"/>
            </p:cNvSpPr>
            <p:nvPr/>
          </p:nvSpPr>
          <p:spPr bwMode="auto">
            <a:xfrm>
              <a:off x="2314" y="3908"/>
              <a:ext cx="2668" cy="168"/>
            </a:xfrm>
            <a:prstGeom prst="rect">
              <a:avLst/>
            </a:prstGeom>
            <a:noFill/>
            <a:ln w="12700">
              <a:noFill/>
              <a:miter lim="800000"/>
              <a:headEnd/>
              <a:tailEnd/>
            </a:ln>
            <a:effectLst/>
          </p:spPr>
          <p:txBody>
            <a:bodyPr wrap="none">
              <a:spAutoFit/>
            </a:bodyPr>
            <a:lstStyle/>
            <a:p>
              <a:pPr algn="r" eaLnBrk="0" hangingPunct="0"/>
              <a:r>
                <a:rPr lang="de-DE" sz="900"/>
                <a:t>66      60       54</a:t>
              </a:r>
              <a:r>
                <a:rPr lang="de-DE" sz="1000"/>
                <a:t>  </a:t>
              </a:r>
              <a:r>
                <a:rPr lang="de-DE" sz="900"/>
                <a:t>    48 </a:t>
              </a:r>
              <a:r>
                <a:rPr lang="de-DE" sz="800"/>
                <a:t>   </a:t>
              </a:r>
              <a:r>
                <a:rPr lang="de-DE" sz="900"/>
                <a:t>   42 </a:t>
              </a:r>
              <a:r>
                <a:rPr lang="de-DE" sz="800"/>
                <a:t>  </a:t>
              </a:r>
              <a:r>
                <a:rPr lang="de-DE" sz="900"/>
                <a:t>    36</a:t>
              </a:r>
              <a:r>
                <a:rPr lang="de-DE" sz="800"/>
                <a:t>   </a:t>
              </a:r>
              <a:r>
                <a:rPr lang="de-DE" sz="900"/>
                <a:t>    30       24      18       12       6         0</a:t>
              </a:r>
            </a:p>
          </p:txBody>
        </p:sp>
        <p:sp>
          <p:nvSpPr>
            <p:cNvPr id="1985572" name="Text Box 36"/>
            <p:cNvSpPr txBox="1">
              <a:spLocks noChangeArrowheads="1"/>
            </p:cNvSpPr>
            <p:nvPr/>
          </p:nvSpPr>
          <p:spPr bwMode="auto">
            <a:xfrm>
              <a:off x="2314" y="3766"/>
              <a:ext cx="2668" cy="168"/>
            </a:xfrm>
            <a:prstGeom prst="rect">
              <a:avLst/>
            </a:prstGeom>
            <a:noFill/>
            <a:ln w="12700">
              <a:noFill/>
              <a:miter lim="800000"/>
              <a:headEnd/>
              <a:tailEnd/>
            </a:ln>
            <a:effectLst/>
          </p:spPr>
          <p:txBody>
            <a:bodyPr wrap="none">
              <a:spAutoFit/>
            </a:bodyPr>
            <a:lstStyle/>
            <a:p>
              <a:pPr algn="r" eaLnBrk="0" hangingPunct="0"/>
              <a:r>
                <a:rPr lang="de-DE" sz="900"/>
                <a:t>20        18       16        14       12        10         8</a:t>
              </a:r>
              <a:r>
                <a:rPr lang="de-DE" sz="800"/>
                <a:t>    </a:t>
              </a:r>
              <a:r>
                <a:rPr lang="de-DE" sz="900"/>
                <a:t>      6</a:t>
              </a:r>
              <a:r>
                <a:rPr lang="de-DE" sz="800"/>
                <a:t>    </a:t>
              </a:r>
              <a:r>
                <a:rPr lang="de-DE" sz="900"/>
                <a:t>      4</a:t>
              </a:r>
              <a:r>
                <a:rPr lang="de-DE" sz="1000"/>
                <a:t>  </a:t>
              </a:r>
              <a:r>
                <a:rPr lang="de-DE" sz="900"/>
                <a:t>       2          0</a:t>
              </a:r>
            </a:p>
          </p:txBody>
        </p:sp>
        <p:sp>
          <p:nvSpPr>
            <p:cNvPr id="1985573" name="Text Box 37"/>
            <p:cNvSpPr txBox="1">
              <a:spLocks noChangeArrowheads="1"/>
            </p:cNvSpPr>
            <p:nvPr/>
          </p:nvSpPr>
          <p:spPr bwMode="auto">
            <a:xfrm>
              <a:off x="4962" y="3799"/>
              <a:ext cx="111" cy="258"/>
            </a:xfrm>
            <a:prstGeom prst="rect">
              <a:avLst/>
            </a:prstGeom>
            <a:noFill/>
            <a:ln w="12700">
              <a:noFill/>
              <a:miter lim="800000"/>
              <a:headEnd/>
              <a:tailEnd/>
            </a:ln>
            <a:effectLst/>
          </p:spPr>
          <p:txBody>
            <a:bodyPr wrap="none" lIns="3600" tIns="3600" rIns="3600" bIns="3600">
              <a:spAutoFit/>
            </a:bodyPr>
            <a:lstStyle/>
            <a:p>
              <a:pPr eaLnBrk="0" hangingPunct="0"/>
              <a:r>
                <a:rPr lang="de-DE" sz="900"/>
                <a:t>[m]</a:t>
              </a:r>
            </a:p>
            <a:p>
              <a:pPr eaLnBrk="0" hangingPunct="0">
                <a:spcBef>
                  <a:spcPct val="70000"/>
                </a:spcBef>
              </a:pPr>
              <a:r>
                <a:rPr lang="de-DE" sz="900"/>
                <a:t>[ft]</a:t>
              </a:r>
            </a:p>
          </p:txBody>
        </p:sp>
      </p:grpSp>
      <p:pic>
        <p:nvPicPr>
          <p:cNvPr id="1985539" name="Picture 3" descr="CRIM0038"/>
          <p:cNvPicPr>
            <a:picLocks noChangeAspect="1" noChangeArrowheads="1"/>
          </p:cNvPicPr>
          <p:nvPr/>
        </p:nvPicPr>
        <p:blipFill>
          <a:blip r:embed="rId4" cstate="print"/>
          <a:srcRect l="61305" t="35374" r="1567" b="30580"/>
          <a:stretch>
            <a:fillRect/>
          </a:stretch>
        </p:blipFill>
        <p:spPr bwMode="auto">
          <a:xfrm>
            <a:off x="4860925" y="1628775"/>
            <a:ext cx="4248150" cy="2921000"/>
          </a:xfrm>
          <a:prstGeom prst="rect">
            <a:avLst/>
          </a:prstGeom>
          <a:noFill/>
          <a:ln w="12700">
            <a:solidFill>
              <a:schemeClr val="accent2"/>
            </a:solidFill>
            <a:miter lim="800000"/>
            <a:headEnd/>
            <a:tailEnd/>
          </a:ln>
        </p:spPr>
      </p:pic>
      <p:sp>
        <p:nvSpPr>
          <p:cNvPr id="1985540" name="Line 4"/>
          <p:cNvSpPr>
            <a:spLocks noChangeShapeType="1"/>
          </p:cNvSpPr>
          <p:nvPr/>
        </p:nvSpPr>
        <p:spPr bwMode="auto">
          <a:xfrm>
            <a:off x="5651500" y="4221163"/>
            <a:ext cx="3024188" cy="0"/>
          </a:xfrm>
          <a:prstGeom prst="line">
            <a:avLst/>
          </a:prstGeom>
          <a:noFill/>
          <a:ln w="57150">
            <a:solidFill>
              <a:srgbClr val="FF3300"/>
            </a:solidFill>
            <a:prstDash val="sysDot"/>
            <a:round/>
            <a:headEnd/>
            <a:tailEnd/>
          </a:ln>
          <a:effectLst/>
        </p:spPr>
        <p:txBody>
          <a:bodyPr/>
          <a:lstStyle/>
          <a:p>
            <a:endParaRPr lang="es-CL"/>
          </a:p>
        </p:txBody>
      </p:sp>
      <p:sp>
        <p:nvSpPr>
          <p:cNvPr id="1985541" name="Line 5"/>
          <p:cNvSpPr>
            <a:spLocks noChangeShapeType="1"/>
          </p:cNvSpPr>
          <p:nvPr/>
        </p:nvSpPr>
        <p:spPr bwMode="auto">
          <a:xfrm flipH="1" flipV="1">
            <a:off x="5651500" y="2276475"/>
            <a:ext cx="0" cy="1873250"/>
          </a:xfrm>
          <a:prstGeom prst="line">
            <a:avLst/>
          </a:prstGeom>
          <a:noFill/>
          <a:ln w="57150">
            <a:solidFill>
              <a:srgbClr val="FF3300"/>
            </a:solidFill>
            <a:prstDash val="sysDot"/>
            <a:round/>
            <a:headEnd/>
            <a:tailEnd type="arrow" w="med" len="med"/>
          </a:ln>
          <a:effectLst/>
        </p:spPr>
        <p:txBody>
          <a:bodyPr/>
          <a:lstStyle/>
          <a:p>
            <a:endParaRPr lang="es-CL"/>
          </a:p>
        </p:txBody>
      </p:sp>
      <p:sp>
        <p:nvSpPr>
          <p:cNvPr id="1985542" name="Text Box 6"/>
          <p:cNvSpPr txBox="1">
            <a:spLocks noChangeArrowheads="1"/>
          </p:cNvSpPr>
          <p:nvPr/>
        </p:nvSpPr>
        <p:spPr bwMode="auto">
          <a:xfrm>
            <a:off x="3500430" y="5734050"/>
            <a:ext cx="5535621" cy="707886"/>
          </a:xfrm>
          <a:prstGeom prst="rect">
            <a:avLst/>
          </a:prstGeom>
          <a:solidFill>
            <a:srgbClr val="DDDDDD"/>
          </a:solidFill>
          <a:ln w="12700" algn="ctr">
            <a:solidFill>
              <a:schemeClr val="accent2"/>
            </a:solidFill>
            <a:miter lim="800000"/>
            <a:headEnd/>
            <a:tailEnd/>
          </a:ln>
          <a:effectLst/>
        </p:spPr>
        <p:txBody>
          <a:bodyPr wrap="square">
            <a:spAutoFit/>
          </a:bodyPr>
          <a:lstStyle/>
          <a:p>
            <a:pPr algn="ctr"/>
            <a:r>
              <a:rPr lang="es-MX" sz="2000" dirty="0">
                <a:solidFill>
                  <a:schemeClr val="accent2"/>
                </a:solidFill>
              </a:rPr>
              <a:t>Altura </a:t>
            </a:r>
            <a:r>
              <a:rPr lang="es-MX" sz="2000" dirty="0" err="1">
                <a:solidFill>
                  <a:schemeClr val="accent2"/>
                </a:solidFill>
              </a:rPr>
              <a:t>max</a:t>
            </a:r>
            <a:r>
              <a:rPr lang="es-MX" sz="2000" dirty="0">
                <a:solidFill>
                  <a:schemeClr val="accent2"/>
                </a:solidFill>
              </a:rPr>
              <a:t>. recomendada de trabajo</a:t>
            </a:r>
          </a:p>
          <a:p>
            <a:pPr algn="ctr"/>
            <a:r>
              <a:rPr lang="es-MX" sz="2000" dirty="0">
                <a:solidFill>
                  <a:schemeClr val="accent2"/>
                </a:solidFill>
              </a:rPr>
              <a:t> 11 </a:t>
            </a:r>
            <a:r>
              <a:rPr lang="es-MX" sz="2000" dirty="0" err="1">
                <a:solidFill>
                  <a:schemeClr val="accent2"/>
                </a:solidFill>
              </a:rPr>
              <a:t>mts</a:t>
            </a:r>
            <a:r>
              <a:rPr lang="es-MX" sz="2000" dirty="0">
                <a:solidFill>
                  <a:schemeClr val="accent2"/>
                </a:solidFill>
              </a:rPr>
              <a:t>.</a:t>
            </a:r>
          </a:p>
        </p:txBody>
      </p:sp>
      <p:sp>
        <p:nvSpPr>
          <p:cNvPr id="1985543" name="Rectangle 7"/>
          <p:cNvSpPr>
            <a:spLocks noChangeArrowheads="1"/>
          </p:cNvSpPr>
          <p:nvPr/>
        </p:nvSpPr>
        <p:spPr bwMode="auto">
          <a:xfrm>
            <a:off x="0" y="0"/>
            <a:ext cx="9144000" cy="838200"/>
          </a:xfrm>
          <a:prstGeom prst="rect">
            <a:avLst/>
          </a:prstGeom>
          <a:noFill/>
          <a:ln w="9525">
            <a:noFill/>
            <a:miter lim="800000"/>
            <a:headEnd/>
            <a:tailEnd/>
          </a:ln>
          <a:effectLst/>
        </p:spPr>
        <p:txBody>
          <a:bodyPr lIns="180000" tIns="0" rIns="180000" bIns="0" anchor="ctr"/>
          <a:lstStyle/>
          <a:p>
            <a:pPr>
              <a:lnSpc>
                <a:spcPct val="80000"/>
              </a:lnSpc>
            </a:pPr>
            <a:r>
              <a:rPr lang="es-ES" sz="3000">
                <a:solidFill>
                  <a:schemeClr val="accent2"/>
                </a:solidFill>
              </a:rPr>
              <a:t> Altura apropiada en explotación de bancos</a:t>
            </a:r>
          </a:p>
        </p:txBody>
      </p:sp>
      <p:sp>
        <p:nvSpPr>
          <p:cNvPr id="1985544" name="Line 8"/>
          <p:cNvSpPr>
            <a:spLocks noChangeShapeType="1"/>
          </p:cNvSpPr>
          <p:nvPr/>
        </p:nvSpPr>
        <p:spPr bwMode="auto">
          <a:xfrm flipH="1" flipV="1">
            <a:off x="1908175" y="2349500"/>
            <a:ext cx="3887788" cy="3311525"/>
          </a:xfrm>
          <a:prstGeom prst="line">
            <a:avLst/>
          </a:prstGeom>
          <a:noFill/>
          <a:ln w="38100">
            <a:solidFill>
              <a:srgbClr val="FF0000"/>
            </a:solidFill>
            <a:round/>
            <a:headEnd/>
            <a:tailEnd type="arrow" w="med" len="med"/>
          </a:ln>
          <a:effectLst/>
        </p:spPr>
        <p:txBody>
          <a:bodyPr wrap="none" anchor="ctr"/>
          <a:lstStyle/>
          <a:p>
            <a:endParaRPr lang="es-CL"/>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2840" name="Picture 8" descr="CRIM0014"/>
          <p:cNvPicPr>
            <a:picLocks noChangeAspect="1" noChangeArrowheads="1"/>
          </p:cNvPicPr>
          <p:nvPr/>
        </p:nvPicPr>
        <p:blipFill>
          <a:blip r:embed="rId2" cstate="print"/>
          <a:srcRect l="8673" t="25247" r="2203"/>
          <a:stretch>
            <a:fillRect/>
          </a:stretch>
        </p:blipFill>
        <p:spPr bwMode="auto">
          <a:xfrm>
            <a:off x="611188" y="908050"/>
            <a:ext cx="8064500" cy="5518150"/>
          </a:xfrm>
          <a:prstGeom prst="rect">
            <a:avLst/>
          </a:prstGeom>
          <a:noFill/>
          <a:ln w="12700">
            <a:solidFill>
              <a:schemeClr val="accent2"/>
            </a:solidFill>
            <a:miter lim="800000"/>
            <a:headEnd/>
            <a:tailEnd/>
          </a:ln>
        </p:spPr>
      </p:pic>
      <p:sp>
        <p:nvSpPr>
          <p:cNvPr id="1912835" name="Rectangle 3"/>
          <p:cNvSpPr>
            <a:spLocks noGrp="1" noChangeArrowheads="1"/>
          </p:cNvSpPr>
          <p:nvPr>
            <p:ph type="title"/>
          </p:nvPr>
        </p:nvSpPr>
        <p:spPr>
          <a:xfrm>
            <a:off x="426128" y="-24"/>
            <a:ext cx="8260672" cy="1039427"/>
          </a:xfrm>
          <a:noFill/>
        </p:spPr>
        <p:txBody>
          <a:bodyPr/>
          <a:lstStyle/>
          <a:p>
            <a:r>
              <a:rPr lang="es-MX" b="0" dirty="0"/>
              <a:t>Ubicación del equipo  </a:t>
            </a:r>
            <a:endParaRPr lang="es-ES" b="0" dirty="0"/>
          </a:p>
        </p:txBody>
      </p:sp>
      <p:sp>
        <p:nvSpPr>
          <p:cNvPr id="1912836" name="Text Box 4"/>
          <p:cNvSpPr txBox="1">
            <a:spLocks noChangeArrowheads="1"/>
          </p:cNvSpPr>
          <p:nvPr/>
        </p:nvSpPr>
        <p:spPr bwMode="auto">
          <a:xfrm>
            <a:off x="3851275" y="5949950"/>
            <a:ext cx="4484688" cy="466725"/>
          </a:xfrm>
          <a:prstGeom prst="rect">
            <a:avLst/>
          </a:prstGeom>
          <a:solidFill>
            <a:srgbClr val="DDDDDD"/>
          </a:solidFill>
          <a:ln w="9525" algn="ctr">
            <a:solidFill>
              <a:schemeClr val="accent2"/>
            </a:solidFill>
            <a:miter lim="800000"/>
            <a:headEnd/>
            <a:tailEnd/>
          </a:ln>
          <a:effectLst/>
        </p:spPr>
        <p:txBody>
          <a:bodyPr wrap="none">
            <a:spAutoFit/>
          </a:bodyPr>
          <a:lstStyle/>
          <a:p>
            <a:r>
              <a:rPr lang="es-MX">
                <a:solidFill>
                  <a:schemeClr val="accent2"/>
                </a:solidFill>
              </a:rPr>
              <a:t>Distancia optima de excavaci</a:t>
            </a:r>
            <a:r>
              <a:rPr lang="es-MX">
                <a:solidFill>
                  <a:schemeClr val="accent2"/>
                </a:solidFill>
                <a:latin typeface="ＭＳ Ｐゴシック"/>
              </a:rPr>
              <a:t>ó</a:t>
            </a:r>
            <a:r>
              <a:rPr lang="es-MX">
                <a:solidFill>
                  <a:schemeClr val="accent2"/>
                </a:solidFill>
              </a:rPr>
              <a:t>n</a:t>
            </a:r>
            <a:endParaRPr lang="es-ES">
              <a:solidFill>
                <a:schemeClr val="accent2"/>
              </a:solidFill>
            </a:endParaRPr>
          </a:p>
        </p:txBody>
      </p:sp>
      <p:sp>
        <p:nvSpPr>
          <p:cNvPr id="1912837" name="Text Box 5"/>
          <p:cNvSpPr txBox="1">
            <a:spLocks noChangeArrowheads="1"/>
          </p:cNvSpPr>
          <p:nvPr/>
        </p:nvSpPr>
        <p:spPr bwMode="auto">
          <a:xfrm>
            <a:off x="2916238" y="1196975"/>
            <a:ext cx="5672137" cy="466725"/>
          </a:xfrm>
          <a:prstGeom prst="rect">
            <a:avLst/>
          </a:prstGeom>
          <a:solidFill>
            <a:srgbClr val="DDDDDD"/>
          </a:solidFill>
          <a:ln w="9525" algn="ctr">
            <a:solidFill>
              <a:schemeClr val="accent2"/>
            </a:solidFill>
            <a:miter lim="800000"/>
            <a:headEnd/>
            <a:tailEnd/>
          </a:ln>
          <a:effectLst/>
        </p:spPr>
        <p:txBody>
          <a:bodyPr wrap="none">
            <a:spAutoFit/>
          </a:bodyPr>
          <a:lstStyle/>
          <a:p>
            <a:r>
              <a:rPr lang="es-MX">
                <a:solidFill>
                  <a:schemeClr val="accent2"/>
                </a:solidFill>
                <a:latin typeface="ＭＳ Ｐゴシック"/>
              </a:rPr>
              <a:t>Á</a:t>
            </a:r>
            <a:r>
              <a:rPr lang="es-MX">
                <a:solidFill>
                  <a:schemeClr val="accent2"/>
                </a:solidFill>
              </a:rPr>
              <a:t>rea de desplazamiento en buen estado</a:t>
            </a:r>
            <a:endParaRPr lang="es-ES">
              <a:solidFill>
                <a:schemeClr val="accent2"/>
              </a:solidFill>
            </a:endParaRPr>
          </a:p>
        </p:txBody>
      </p:sp>
      <p:sp>
        <p:nvSpPr>
          <p:cNvPr id="1912838" name="Line 6"/>
          <p:cNvSpPr>
            <a:spLocks noChangeShapeType="1"/>
          </p:cNvSpPr>
          <p:nvPr/>
        </p:nvSpPr>
        <p:spPr bwMode="auto">
          <a:xfrm>
            <a:off x="2987675" y="3789363"/>
            <a:ext cx="1944688" cy="863600"/>
          </a:xfrm>
          <a:prstGeom prst="line">
            <a:avLst/>
          </a:prstGeom>
          <a:noFill/>
          <a:ln w="38100">
            <a:solidFill>
              <a:srgbClr val="FF0000"/>
            </a:solidFill>
            <a:prstDash val="sysDot"/>
            <a:round/>
            <a:headEnd type="arrow" w="med" len="med"/>
            <a:tailEnd type="arrow" w="med" len="med"/>
          </a:ln>
          <a:effectLst/>
        </p:spPr>
        <p:txBody>
          <a:bodyPr wrap="none" anchor="ctr"/>
          <a:lstStyle/>
          <a:p>
            <a:endParaRPr lang="es-CL"/>
          </a:p>
        </p:txBody>
      </p:sp>
      <p:sp>
        <p:nvSpPr>
          <p:cNvPr id="1912839" name="Line 7"/>
          <p:cNvSpPr>
            <a:spLocks noChangeShapeType="1"/>
          </p:cNvSpPr>
          <p:nvPr/>
        </p:nvSpPr>
        <p:spPr bwMode="auto">
          <a:xfrm flipH="1" flipV="1">
            <a:off x="4500563" y="4581525"/>
            <a:ext cx="1079500" cy="1368425"/>
          </a:xfrm>
          <a:prstGeom prst="line">
            <a:avLst/>
          </a:prstGeom>
          <a:noFill/>
          <a:ln w="57150">
            <a:solidFill>
              <a:srgbClr val="FF0000"/>
            </a:solidFill>
            <a:prstDash val="sysDot"/>
            <a:round/>
            <a:headEnd/>
            <a:tailEnd type="arrow" w="med" len="med"/>
          </a:ln>
          <a:effectLst/>
        </p:spPr>
        <p:txBody>
          <a:bodyPr wrap="none" anchor="ctr"/>
          <a:lstStyle/>
          <a:p>
            <a:endParaRPr lang="es-CL"/>
          </a:p>
        </p:txBody>
      </p:sp>
      <p:sp>
        <p:nvSpPr>
          <p:cNvPr id="1912841" name="Line 9"/>
          <p:cNvSpPr>
            <a:spLocks noChangeShapeType="1"/>
          </p:cNvSpPr>
          <p:nvPr/>
        </p:nvSpPr>
        <p:spPr bwMode="auto">
          <a:xfrm flipH="1">
            <a:off x="1835150" y="1700213"/>
            <a:ext cx="3384550" cy="1944687"/>
          </a:xfrm>
          <a:prstGeom prst="line">
            <a:avLst/>
          </a:prstGeom>
          <a:noFill/>
          <a:ln w="57150">
            <a:solidFill>
              <a:srgbClr val="FF0000"/>
            </a:solidFill>
            <a:prstDash val="sysDot"/>
            <a:round/>
            <a:headEnd/>
            <a:tailEnd type="arrow" w="med" len="med"/>
          </a:ln>
          <a:effectLst/>
        </p:spPr>
        <p:txBody>
          <a:bodyPr wrap="none" anchor="ctr"/>
          <a:lstStyle/>
          <a:p>
            <a:endParaRPr lang="es-CL"/>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3314" name="Picture 2" descr="Ilust6"/>
          <p:cNvPicPr>
            <a:picLocks noChangeAspect="1" noChangeArrowheads="1"/>
          </p:cNvPicPr>
          <p:nvPr/>
        </p:nvPicPr>
        <p:blipFill>
          <a:blip r:embed="rId2" cstate="print"/>
          <a:srcRect b="36542"/>
          <a:stretch>
            <a:fillRect/>
          </a:stretch>
        </p:blipFill>
        <p:spPr bwMode="auto">
          <a:xfrm>
            <a:off x="323850" y="955675"/>
            <a:ext cx="8496300" cy="5497513"/>
          </a:xfrm>
          <a:prstGeom prst="rect">
            <a:avLst/>
          </a:prstGeom>
          <a:solidFill>
            <a:srgbClr val="000000"/>
          </a:solidFill>
          <a:ln w="9525">
            <a:solidFill>
              <a:srgbClr val="000000"/>
            </a:solidFill>
            <a:miter lim="800000"/>
            <a:headEnd/>
            <a:tailEnd/>
          </a:ln>
        </p:spPr>
      </p:pic>
      <p:sp>
        <p:nvSpPr>
          <p:cNvPr id="1933315" name="Rectangle 3"/>
          <p:cNvSpPr>
            <a:spLocks noGrp="1" noChangeArrowheads="1"/>
          </p:cNvSpPr>
          <p:nvPr>
            <p:ph type="title"/>
          </p:nvPr>
        </p:nvSpPr>
        <p:spPr>
          <a:xfrm>
            <a:off x="-214346" y="19032"/>
            <a:ext cx="9467850" cy="838200"/>
          </a:xfrm>
          <a:noFill/>
          <a:ln/>
        </p:spPr>
        <p:txBody>
          <a:bodyPr>
            <a:normAutofit fontScale="90000"/>
          </a:bodyPr>
          <a:lstStyle/>
          <a:p>
            <a:r>
              <a:rPr lang="es-ES" b="0" dirty="0"/>
              <a:t> </a:t>
            </a:r>
            <a:r>
              <a:rPr lang="es-ES" sz="3100" b="0" dirty="0"/>
              <a:t>Posicionamiento de camiones respecto a la pala</a:t>
            </a:r>
          </a:p>
        </p:txBody>
      </p:sp>
      <p:sp>
        <p:nvSpPr>
          <p:cNvPr id="1933316" name="Line 4"/>
          <p:cNvSpPr>
            <a:spLocks noChangeShapeType="1"/>
          </p:cNvSpPr>
          <p:nvPr/>
        </p:nvSpPr>
        <p:spPr bwMode="auto">
          <a:xfrm flipV="1">
            <a:off x="4356100" y="1196975"/>
            <a:ext cx="0" cy="3816350"/>
          </a:xfrm>
          <a:prstGeom prst="line">
            <a:avLst/>
          </a:prstGeom>
          <a:noFill/>
          <a:ln w="57150">
            <a:solidFill>
              <a:srgbClr val="00FF00"/>
            </a:solidFill>
            <a:round/>
            <a:headEnd/>
            <a:tailEnd type="arrow" w="med" len="med"/>
          </a:ln>
          <a:effectLst/>
        </p:spPr>
        <p:txBody>
          <a:bodyPr wrap="none" anchor="ctr"/>
          <a:lstStyle/>
          <a:p>
            <a:endParaRPr lang="es-CL"/>
          </a:p>
        </p:txBody>
      </p:sp>
      <p:sp>
        <p:nvSpPr>
          <p:cNvPr id="1933317" name="Line 5"/>
          <p:cNvSpPr>
            <a:spLocks noChangeShapeType="1"/>
          </p:cNvSpPr>
          <p:nvPr/>
        </p:nvSpPr>
        <p:spPr bwMode="auto">
          <a:xfrm flipH="1">
            <a:off x="323850" y="5013325"/>
            <a:ext cx="4032250" cy="0"/>
          </a:xfrm>
          <a:prstGeom prst="line">
            <a:avLst/>
          </a:prstGeom>
          <a:noFill/>
          <a:ln w="57150">
            <a:solidFill>
              <a:srgbClr val="00FF00"/>
            </a:solidFill>
            <a:round/>
            <a:headEnd/>
            <a:tailEnd type="arrow" w="med" len="med"/>
          </a:ln>
          <a:effectLst/>
        </p:spPr>
        <p:txBody>
          <a:bodyPr wrap="none" anchor="ctr"/>
          <a:lstStyle/>
          <a:p>
            <a:endParaRPr lang="es-CL"/>
          </a:p>
        </p:txBody>
      </p:sp>
      <p:sp>
        <p:nvSpPr>
          <p:cNvPr id="1933318" name="Freeform 6"/>
          <p:cNvSpPr>
            <a:spLocks/>
          </p:cNvSpPr>
          <p:nvPr/>
        </p:nvSpPr>
        <p:spPr bwMode="auto">
          <a:xfrm>
            <a:off x="755650" y="2276475"/>
            <a:ext cx="3529013" cy="2665413"/>
          </a:xfrm>
          <a:custGeom>
            <a:avLst/>
            <a:gdLst/>
            <a:ahLst/>
            <a:cxnLst>
              <a:cxn ang="0">
                <a:pos x="15" y="1868"/>
              </a:cxn>
              <a:cxn ang="0">
                <a:pos x="15" y="1687"/>
              </a:cxn>
              <a:cxn ang="0">
                <a:pos x="105" y="1278"/>
              </a:cxn>
              <a:cxn ang="0">
                <a:pos x="468" y="689"/>
              </a:cxn>
              <a:cxn ang="0">
                <a:pos x="922" y="371"/>
              </a:cxn>
              <a:cxn ang="0">
                <a:pos x="1375" y="144"/>
              </a:cxn>
              <a:cxn ang="0">
                <a:pos x="1648" y="54"/>
              </a:cxn>
              <a:cxn ang="0">
                <a:pos x="2146" y="8"/>
              </a:cxn>
              <a:cxn ang="0">
                <a:pos x="2509" y="8"/>
              </a:cxn>
            </a:cxnLst>
            <a:rect l="0" t="0" r="r" b="b"/>
            <a:pathLst>
              <a:path w="2509" h="1868">
                <a:moveTo>
                  <a:pt x="15" y="1868"/>
                </a:moveTo>
                <a:cubicBezTo>
                  <a:pt x="7" y="1826"/>
                  <a:pt x="0" y="1785"/>
                  <a:pt x="15" y="1687"/>
                </a:cubicBezTo>
                <a:cubicBezTo>
                  <a:pt x="30" y="1589"/>
                  <a:pt x="30" y="1444"/>
                  <a:pt x="105" y="1278"/>
                </a:cubicBezTo>
                <a:cubicBezTo>
                  <a:pt x="180" y="1112"/>
                  <a:pt x="332" y="840"/>
                  <a:pt x="468" y="689"/>
                </a:cubicBezTo>
                <a:cubicBezTo>
                  <a:pt x="604" y="538"/>
                  <a:pt x="771" y="462"/>
                  <a:pt x="922" y="371"/>
                </a:cubicBezTo>
                <a:cubicBezTo>
                  <a:pt x="1073" y="280"/>
                  <a:pt x="1254" y="197"/>
                  <a:pt x="1375" y="144"/>
                </a:cubicBezTo>
                <a:cubicBezTo>
                  <a:pt x="1496" y="91"/>
                  <a:pt x="1520" y="77"/>
                  <a:pt x="1648" y="54"/>
                </a:cubicBezTo>
                <a:cubicBezTo>
                  <a:pt x="1776" y="31"/>
                  <a:pt x="2003" y="16"/>
                  <a:pt x="2146" y="8"/>
                </a:cubicBezTo>
                <a:cubicBezTo>
                  <a:pt x="2289" y="0"/>
                  <a:pt x="2399" y="4"/>
                  <a:pt x="2509" y="8"/>
                </a:cubicBezTo>
              </a:path>
            </a:pathLst>
          </a:custGeom>
          <a:noFill/>
          <a:ln w="57150" cap="flat" cmpd="sng">
            <a:solidFill>
              <a:srgbClr val="00FF00"/>
            </a:solidFill>
            <a:prstDash val="solid"/>
            <a:round/>
            <a:headEnd type="arrow" w="med" len="med"/>
            <a:tailEnd type="arrow" w="med" len="med"/>
          </a:ln>
          <a:effectLst/>
        </p:spPr>
        <p:txBody>
          <a:bodyPr wrap="none" anchor="ctr"/>
          <a:lstStyle/>
          <a:p>
            <a:endParaRPr lang="es-CL"/>
          </a:p>
        </p:txBody>
      </p:sp>
      <p:sp>
        <p:nvSpPr>
          <p:cNvPr id="1933319" name="Line 7"/>
          <p:cNvSpPr>
            <a:spLocks noChangeShapeType="1"/>
          </p:cNvSpPr>
          <p:nvPr/>
        </p:nvSpPr>
        <p:spPr bwMode="auto">
          <a:xfrm>
            <a:off x="4356100" y="5013325"/>
            <a:ext cx="4392613" cy="0"/>
          </a:xfrm>
          <a:prstGeom prst="line">
            <a:avLst/>
          </a:prstGeom>
          <a:noFill/>
          <a:ln w="57150">
            <a:solidFill>
              <a:srgbClr val="FF0000"/>
            </a:solidFill>
            <a:round/>
            <a:headEnd/>
            <a:tailEnd type="arrow" w="med" len="med"/>
          </a:ln>
          <a:effectLst/>
        </p:spPr>
        <p:txBody>
          <a:bodyPr wrap="none" anchor="ctr"/>
          <a:lstStyle/>
          <a:p>
            <a:endParaRPr lang="es-CL"/>
          </a:p>
        </p:txBody>
      </p:sp>
      <p:sp>
        <p:nvSpPr>
          <p:cNvPr id="1933320" name="Freeform 8"/>
          <p:cNvSpPr>
            <a:spLocks/>
          </p:cNvSpPr>
          <p:nvPr/>
        </p:nvSpPr>
        <p:spPr bwMode="auto">
          <a:xfrm>
            <a:off x="4427538" y="2276475"/>
            <a:ext cx="3457575" cy="2592388"/>
          </a:xfrm>
          <a:custGeom>
            <a:avLst/>
            <a:gdLst/>
            <a:ahLst/>
            <a:cxnLst>
              <a:cxn ang="0">
                <a:pos x="0" y="8"/>
              </a:cxn>
              <a:cxn ang="0">
                <a:pos x="272" y="8"/>
              </a:cxn>
              <a:cxn ang="0">
                <a:pos x="589" y="54"/>
              </a:cxn>
              <a:cxn ang="0">
                <a:pos x="1043" y="190"/>
              </a:cxn>
              <a:cxn ang="0">
                <a:pos x="1406" y="371"/>
              </a:cxn>
              <a:cxn ang="0">
                <a:pos x="1814" y="689"/>
              </a:cxn>
              <a:cxn ang="0">
                <a:pos x="2131" y="1097"/>
              </a:cxn>
              <a:cxn ang="0">
                <a:pos x="2268" y="1505"/>
              </a:cxn>
              <a:cxn ang="0">
                <a:pos x="2268" y="1641"/>
              </a:cxn>
            </a:cxnLst>
            <a:rect l="0" t="0" r="r" b="b"/>
            <a:pathLst>
              <a:path w="2291" h="1641">
                <a:moveTo>
                  <a:pt x="0" y="8"/>
                </a:moveTo>
                <a:cubicBezTo>
                  <a:pt x="87" y="4"/>
                  <a:pt x="174" y="0"/>
                  <a:pt x="272" y="8"/>
                </a:cubicBezTo>
                <a:cubicBezTo>
                  <a:pt x="370" y="16"/>
                  <a:pt x="461" y="24"/>
                  <a:pt x="589" y="54"/>
                </a:cubicBezTo>
                <a:cubicBezTo>
                  <a:pt x="717" y="84"/>
                  <a:pt x="907" y="137"/>
                  <a:pt x="1043" y="190"/>
                </a:cubicBezTo>
                <a:cubicBezTo>
                  <a:pt x="1179" y="243"/>
                  <a:pt x="1278" y="288"/>
                  <a:pt x="1406" y="371"/>
                </a:cubicBezTo>
                <a:cubicBezTo>
                  <a:pt x="1534" y="454"/>
                  <a:pt x="1693" y="568"/>
                  <a:pt x="1814" y="689"/>
                </a:cubicBezTo>
                <a:cubicBezTo>
                  <a:pt x="1935" y="810"/>
                  <a:pt x="2055" y="961"/>
                  <a:pt x="2131" y="1097"/>
                </a:cubicBezTo>
                <a:cubicBezTo>
                  <a:pt x="2207" y="1233"/>
                  <a:pt x="2245" y="1414"/>
                  <a:pt x="2268" y="1505"/>
                </a:cubicBezTo>
                <a:cubicBezTo>
                  <a:pt x="2291" y="1596"/>
                  <a:pt x="2279" y="1618"/>
                  <a:pt x="2268" y="1641"/>
                </a:cubicBezTo>
              </a:path>
            </a:pathLst>
          </a:custGeom>
          <a:noFill/>
          <a:ln w="57150" cap="flat" cmpd="sng">
            <a:solidFill>
              <a:srgbClr val="FF0000"/>
            </a:solidFill>
            <a:prstDash val="solid"/>
            <a:round/>
            <a:headEnd type="arrow" w="med" len="med"/>
            <a:tailEnd type="none" w="med" len="med"/>
          </a:ln>
          <a:effectLst/>
        </p:spPr>
        <p:txBody>
          <a:bodyPr wrap="none" anchor="ctr"/>
          <a:lstStyle/>
          <a:p>
            <a:endParaRPr lang="es-CL"/>
          </a:p>
        </p:txBody>
      </p:sp>
      <p:sp>
        <p:nvSpPr>
          <p:cNvPr id="1933321" name="Line 9"/>
          <p:cNvSpPr>
            <a:spLocks noChangeShapeType="1"/>
          </p:cNvSpPr>
          <p:nvPr/>
        </p:nvSpPr>
        <p:spPr bwMode="auto">
          <a:xfrm flipH="1" flipV="1">
            <a:off x="7740650" y="4724400"/>
            <a:ext cx="144463" cy="144463"/>
          </a:xfrm>
          <a:prstGeom prst="line">
            <a:avLst/>
          </a:prstGeom>
          <a:noFill/>
          <a:ln w="57150">
            <a:solidFill>
              <a:srgbClr val="FF0000"/>
            </a:solidFill>
            <a:round/>
            <a:headEnd/>
            <a:tailEnd/>
          </a:ln>
          <a:effectLst/>
        </p:spPr>
        <p:txBody>
          <a:bodyPr wrap="none" anchor="ctr"/>
          <a:lstStyle/>
          <a:p>
            <a:endParaRPr lang="es-CL"/>
          </a:p>
        </p:txBody>
      </p:sp>
      <p:sp>
        <p:nvSpPr>
          <p:cNvPr id="1933322" name="Line 10"/>
          <p:cNvSpPr>
            <a:spLocks noChangeShapeType="1"/>
          </p:cNvSpPr>
          <p:nvPr/>
        </p:nvSpPr>
        <p:spPr bwMode="auto">
          <a:xfrm flipV="1">
            <a:off x="7885113" y="4724400"/>
            <a:ext cx="71437" cy="144463"/>
          </a:xfrm>
          <a:prstGeom prst="line">
            <a:avLst/>
          </a:prstGeom>
          <a:noFill/>
          <a:ln w="57150">
            <a:solidFill>
              <a:srgbClr val="FF0000"/>
            </a:solidFill>
            <a:round/>
            <a:headEnd/>
            <a:tailEnd/>
          </a:ln>
          <a:effectLst/>
        </p:spPr>
        <p:txBody>
          <a:bodyPr wrap="none" anchor="ctr"/>
          <a:lstStyle/>
          <a:p>
            <a:endParaRPr lang="es-CL"/>
          </a:p>
        </p:txBody>
      </p:sp>
      <p:sp>
        <p:nvSpPr>
          <p:cNvPr id="1933323" name="Text Box 11"/>
          <p:cNvSpPr txBox="1">
            <a:spLocks noChangeArrowheads="1"/>
          </p:cNvSpPr>
          <p:nvPr/>
        </p:nvSpPr>
        <p:spPr bwMode="auto">
          <a:xfrm>
            <a:off x="1136650" y="5611813"/>
            <a:ext cx="2052638" cy="528637"/>
          </a:xfrm>
          <a:prstGeom prst="rect">
            <a:avLst/>
          </a:prstGeom>
          <a:solidFill>
            <a:srgbClr val="EAEAEA"/>
          </a:solidFill>
          <a:ln w="9525" algn="ctr">
            <a:solidFill>
              <a:schemeClr val="accent2"/>
            </a:solidFill>
            <a:miter lim="800000"/>
            <a:headEnd/>
            <a:tailEnd/>
          </a:ln>
          <a:effectLst/>
        </p:spPr>
        <p:txBody>
          <a:bodyPr wrap="none">
            <a:spAutoFit/>
          </a:bodyPr>
          <a:lstStyle/>
          <a:p>
            <a:r>
              <a:rPr lang="es-CL" sz="2800" b="1">
                <a:solidFill>
                  <a:schemeClr val="accent2"/>
                </a:solidFill>
              </a:rPr>
              <a:t>Productivo</a:t>
            </a:r>
            <a:endParaRPr lang="es-ES" sz="2800" b="1">
              <a:solidFill>
                <a:schemeClr val="accent2"/>
              </a:solidFill>
            </a:endParaRPr>
          </a:p>
        </p:txBody>
      </p:sp>
      <p:sp>
        <p:nvSpPr>
          <p:cNvPr id="1933324" name="Text Box 12"/>
          <p:cNvSpPr txBox="1">
            <a:spLocks noChangeArrowheads="1"/>
          </p:cNvSpPr>
          <p:nvPr/>
        </p:nvSpPr>
        <p:spPr bwMode="auto">
          <a:xfrm>
            <a:off x="5435600" y="5540375"/>
            <a:ext cx="2625725" cy="528638"/>
          </a:xfrm>
          <a:prstGeom prst="rect">
            <a:avLst/>
          </a:prstGeom>
          <a:solidFill>
            <a:srgbClr val="EAEAEA"/>
          </a:solidFill>
          <a:ln w="9525" algn="ctr">
            <a:solidFill>
              <a:schemeClr val="accent2"/>
            </a:solidFill>
            <a:miter lim="800000"/>
            <a:headEnd/>
            <a:tailEnd/>
          </a:ln>
          <a:effectLst/>
        </p:spPr>
        <p:txBody>
          <a:bodyPr wrap="none">
            <a:spAutoFit/>
          </a:bodyPr>
          <a:lstStyle/>
          <a:p>
            <a:r>
              <a:rPr lang="es-CL" sz="2800" b="1">
                <a:solidFill>
                  <a:srgbClr val="FF0000"/>
                </a:solidFill>
              </a:rPr>
              <a:t>No Productivo</a:t>
            </a:r>
            <a:endParaRPr lang="es-ES" sz="2800" b="1">
              <a:solidFill>
                <a:srgbClr val="FF0000"/>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4338" name="Text Box 2"/>
          <p:cNvSpPr txBox="1">
            <a:spLocks noChangeArrowheads="1"/>
          </p:cNvSpPr>
          <p:nvPr/>
        </p:nvSpPr>
        <p:spPr bwMode="auto">
          <a:xfrm>
            <a:off x="4356100" y="1069707"/>
            <a:ext cx="4338638" cy="5216813"/>
          </a:xfrm>
          <a:prstGeom prst="rect">
            <a:avLst/>
          </a:prstGeom>
          <a:noFill/>
          <a:ln w="12700">
            <a:noFill/>
            <a:miter lim="800000"/>
            <a:headEnd/>
            <a:tailEnd/>
          </a:ln>
          <a:effectLst/>
        </p:spPr>
        <p:txBody>
          <a:bodyPr>
            <a:spAutoFit/>
          </a:bodyPr>
          <a:lstStyle/>
          <a:p>
            <a:pPr defTabSz="762000" eaLnBrk="0" hangingPunct="0">
              <a:tabLst>
                <a:tab pos="190500" algn="l"/>
                <a:tab pos="2768600" algn="l"/>
              </a:tabLst>
            </a:pPr>
            <a:r>
              <a:rPr lang="es-MX" dirty="0">
                <a:solidFill>
                  <a:schemeClr val="accent2"/>
                </a:solidFill>
              </a:rPr>
              <a:t>Es posible trabajar en bancos de hasta 16 </a:t>
            </a:r>
            <a:r>
              <a:rPr lang="es-MX" dirty="0" err="1">
                <a:solidFill>
                  <a:schemeClr val="accent2"/>
                </a:solidFill>
              </a:rPr>
              <a:t>mts</a:t>
            </a:r>
            <a:r>
              <a:rPr lang="es-MX" dirty="0">
                <a:solidFill>
                  <a:schemeClr val="accent2"/>
                </a:solidFill>
              </a:rPr>
              <a:t>.</a:t>
            </a:r>
            <a:endParaRPr lang="es-ES" dirty="0">
              <a:solidFill>
                <a:schemeClr val="accent2"/>
              </a:solidFill>
            </a:endParaRPr>
          </a:p>
          <a:p>
            <a:pPr defTabSz="762000" eaLnBrk="0" hangingPunct="0">
              <a:tabLst>
                <a:tab pos="190500" algn="l"/>
                <a:tab pos="2768600" algn="l"/>
              </a:tabLst>
            </a:pPr>
            <a:r>
              <a:rPr lang="es-ES" dirty="0">
                <a:solidFill>
                  <a:schemeClr val="accent2"/>
                </a:solidFill>
              </a:rPr>
              <a:t>Este método se aplica si el corte es muy alto. En  el primer tercio de la altura del banco se mantiene una plataforma. y los 2/3 del nivel superior de material se trabaja hacia abajo y se carga </a:t>
            </a:r>
            <a:r>
              <a:rPr lang="es-ES" dirty="0" smtClean="0">
                <a:solidFill>
                  <a:schemeClr val="accent2"/>
                </a:solidFill>
              </a:rPr>
              <a:t> </a:t>
            </a:r>
            <a:r>
              <a:rPr lang="es-ES" dirty="0">
                <a:solidFill>
                  <a:schemeClr val="accent2"/>
                </a:solidFill>
              </a:rPr>
              <a:t>progresivamente.</a:t>
            </a:r>
          </a:p>
          <a:p>
            <a:pPr defTabSz="762000" eaLnBrk="0" hangingPunct="0">
              <a:tabLst>
                <a:tab pos="190500" algn="l"/>
                <a:tab pos="2768600" algn="l"/>
              </a:tabLst>
            </a:pPr>
            <a:endParaRPr lang="es-ES" dirty="0">
              <a:solidFill>
                <a:schemeClr val="accent2"/>
              </a:solidFill>
            </a:endParaRPr>
          </a:p>
          <a:p>
            <a:pPr defTabSz="762000" eaLnBrk="0" hangingPunct="0">
              <a:tabLst>
                <a:tab pos="190500" algn="l"/>
                <a:tab pos="2768600" algn="l"/>
              </a:tabLst>
            </a:pPr>
            <a:r>
              <a:rPr lang="es-ES" dirty="0">
                <a:solidFill>
                  <a:schemeClr val="accent2"/>
                </a:solidFill>
              </a:rPr>
              <a:t>Para éste trabajo se recomienda protección en los cilindros de balde. </a:t>
            </a:r>
          </a:p>
          <a:p>
            <a:pPr defTabSz="762000" eaLnBrk="0" hangingPunct="0">
              <a:spcBef>
                <a:spcPct val="50000"/>
              </a:spcBef>
              <a:tabLst>
                <a:tab pos="190500" algn="l"/>
                <a:tab pos="2768600" algn="l"/>
              </a:tabLst>
            </a:pPr>
            <a:r>
              <a:rPr lang="es-MX" dirty="0">
                <a:solidFill>
                  <a:schemeClr val="accent2"/>
                </a:solidFill>
              </a:rPr>
              <a:t>En la parte inferior ya sea en el costado o en el frente de la maquina se debe hacer una zanja para evitar la proyección del material hacia el equipo o hacia los camiones, esta actúa como una barrera de protección. </a:t>
            </a:r>
            <a:endParaRPr lang="es-ES" dirty="0">
              <a:solidFill>
                <a:schemeClr val="accent2"/>
              </a:solidFill>
            </a:endParaRPr>
          </a:p>
        </p:txBody>
      </p:sp>
      <p:grpSp>
        <p:nvGrpSpPr>
          <p:cNvPr id="2" name="Group 3"/>
          <p:cNvGrpSpPr>
            <a:grpSpLocks/>
          </p:cNvGrpSpPr>
          <p:nvPr/>
        </p:nvGrpSpPr>
        <p:grpSpPr bwMode="auto">
          <a:xfrm>
            <a:off x="179388" y="3933825"/>
            <a:ext cx="4032250" cy="2519363"/>
            <a:chOff x="40" y="2312"/>
            <a:chExt cx="3226" cy="1807"/>
          </a:xfrm>
        </p:grpSpPr>
        <p:pic>
          <p:nvPicPr>
            <p:cNvPr id="1934340" name="Picture 4" descr="SKZ400626C"/>
            <p:cNvPicPr>
              <a:picLocks noChangeAspect="1" noChangeArrowheads="1"/>
            </p:cNvPicPr>
            <p:nvPr/>
          </p:nvPicPr>
          <p:blipFill>
            <a:blip r:embed="rId3" cstate="print"/>
            <a:srcRect l="15742" t="11127" r="14168" b="33380"/>
            <a:stretch>
              <a:fillRect/>
            </a:stretch>
          </p:blipFill>
          <p:spPr bwMode="auto">
            <a:xfrm>
              <a:off x="40" y="2312"/>
              <a:ext cx="3226" cy="1807"/>
            </a:xfrm>
            <a:prstGeom prst="rect">
              <a:avLst/>
            </a:prstGeom>
            <a:noFill/>
            <a:ln w="12700">
              <a:solidFill>
                <a:schemeClr val="accent2"/>
              </a:solidFill>
              <a:miter lim="800000"/>
              <a:headEnd/>
              <a:tailEnd/>
            </a:ln>
          </p:spPr>
        </p:pic>
        <p:sp>
          <p:nvSpPr>
            <p:cNvPr id="1934341" name="Line 5"/>
            <p:cNvSpPr>
              <a:spLocks noChangeShapeType="1"/>
            </p:cNvSpPr>
            <p:nvPr/>
          </p:nvSpPr>
          <p:spPr bwMode="auto">
            <a:xfrm>
              <a:off x="229" y="3671"/>
              <a:ext cx="0" cy="319"/>
            </a:xfrm>
            <a:prstGeom prst="line">
              <a:avLst/>
            </a:prstGeom>
            <a:noFill/>
            <a:ln w="12700">
              <a:solidFill>
                <a:schemeClr val="accent2"/>
              </a:solidFill>
              <a:round/>
              <a:headEnd type="triangle" w="sm" len="med"/>
              <a:tailEnd type="triangle" w="sm" len="med"/>
            </a:ln>
            <a:effectLst/>
          </p:spPr>
          <p:txBody>
            <a:bodyPr wrap="none" anchor="ctr"/>
            <a:lstStyle/>
            <a:p>
              <a:endParaRPr lang="es-CL"/>
            </a:p>
          </p:txBody>
        </p:sp>
        <p:sp>
          <p:nvSpPr>
            <p:cNvPr id="1934342" name="Text Box 6"/>
            <p:cNvSpPr txBox="1">
              <a:spLocks noChangeArrowheads="1"/>
            </p:cNvSpPr>
            <p:nvPr/>
          </p:nvSpPr>
          <p:spPr bwMode="auto">
            <a:xfrm rot="-5400000">
              <a:off x="113" y="3743"/>
              <a:ext cx="146" cy="144"/>
            </a:xfrm>
            <a:prstGeom prst="rect">
              <a:avLst/>
            </a:prstGeom>
            <a:noFill/>
            <a:ln w="12700">
              <a:solidFill>
                <a:schemeClr val="accent2"/>
              </a:solidFill>
              <a:miter lim="800000"/>
              <a:headEnd/>
              <a:tailEnd/>
            </a:ln>
            <a:effectLst/>
          </p:spPr>
          <p:txBody>
            <a:bodyPr wrap="none" lIns="7200" tIns="7200" rIns="7200" bIns="7200">
              <a:spAutoFit/>
            </a:bodyPr>
            <a:lstStyle/>
            <a:p>
              <a:pPr defTabSz="762000" eaLnBrk="0" hangingPunct="0"/>
              <a:r>
                <a:rPr lang="en-GB" sz="1000"/>
                <a:t>1/3</a:t>
              </a:r>
            </a:p>
          </p:txBody>
        </p:sp>
        <p:sp>
          <p:nvSpPr>
            <p:cNvPr id="1934343" name="Line 7"/>
            <p:cNvSpPr>
              <a:spLocks noChangeShapeType="1"/>
            </p:cNvSpPr>
            <p:nvPr/>
          </p:nvSpPr>
          <p:spPr bwMode="auto">
            <a:xfrm>
              <a:off x="229" y="2833"/>
              <a:ext cx="0" cy="835"/>
            </a:xfrm>
            <a:prstGeom prst="line">
              <a:avLst/>
            </a:prstGeom>
            <a:noFill/>
            <a:ln w="12700">
              <a:solidFill>
                <a:schemeClr val="accent2"/>
              </a:solidFill>
              <a:round/>
              <a:headEnd type="triangle" w="sm" len="med"/>
              <a:tailEnd type="triangle" w="sm" len="med"/>
            </a:ln>
            <a:effectLst/>
          </p:spPr>
          <p:txBody>
            <a:bodyPr wrap="none" anchor="ctr"/>
            <a:lstStyle/>
            <a:p>
              <a:endParaRPr lang="es-CL"/>
            </a:p>
          </p:txBody>
        </p:sp>
        <p:sp>
          <p:nvSpPr>
            <p:cNvPr id="1934344" name="Line 8"/>
            <p:cNvSpPr>
              <a:spLocks noChangeShapeType="1"/>
            </p:cNvSpPr>
            <p:nvPr/>
          </p:nvSpPr>
          <p:spPr bwMode="auto">
            <a:xfrm>
              <a:off x="120" y="3672"/>
              <a:ext cx="586" cy="0"/>
            </a:xfrm>
            <a:prstGeom prst="line">
              <a:avLst/>
            </a:prstGeom>
            <a:noFill/>
            <a:ln w="12700">
              <a:solidFill>
                <a:schemeClr val="accent2"/>
              </a:solidFill>
              <a:prstDash val="lgDashDot"/>
              <a:round/>
              <a:headEnd/>
              <a:tailEnd/>
            </a:ln>
            <a:effectLst/>
          </p:spPr>
          <p:txBody>
            <a:bodyPr wrap="none" anchor="ctr"/>
            <a:lstStyle/>
            <a:p>
              <a:endParaRPr lang="es-CL"/>
            </a:p>
          </p:txBody>
        </p:sp>
        <p:sp>
          <p:nvSpPr>
            <p:cNvPr id="1934345" name="Line 9"/>
            <p:cNvSpPr>
              <a:spLocks noChangeShapeType="1"/>
            </p:cNvSpPr>
            <p:nvPr/>
          </p:nvSpPr>
          <p:spPr bwMode="auto">
            <a:xfrm>
              <a:off x="103" y="3986"/>
              <a:ext cx="712" cy="0"/>
            </a:xfrm>
            <a:prstGeom prst="line">
              <a:avLst/>
            </a:prstGeom>
            <a:noFill/>
            <a:ln w="12700">
              <a:solidFill>
                <a:schemeClr val="accent2"/>
              </a:solidFill>
              <a:prstDash val="lgDashDot"/>
              <a:round/>
              <a:headEnd/>
              <a:tailEnd/>
            </a:ln>
            <a:effectLst/>
          </p:spPr>
          <p:txBody>
            <a:bodyPr wrap="none" anchor="ctr"/>
            <a:lstStyle/>
            <a:p>
              <a:endParaRPr lang="es-CL"/>
            </a:p>
          </p:txBody>
        </p:sp>
        <p:sp>
          <p:nvSpPr>
            <p:cNvPr id="1934346" name="Text Box 10"/>
            <p:cNvSpPr txBox="1">
              <a:spLocks noChangeArrowheads="1"/>
            </p:cNvSpPr>
            <p:nvPr/>
          </p:nvSpPr>
          <p:spPr bwMode="auto">
            <a:xfrm rot="-5400000">
              <a:off x="113" y="3165"/>
              <a:ext cx="145" cy="144"/>
            </a:xfrm>
            <a:prstGeom prst="rect">
              <a:avLst/>
            </a:prstGeom>
            <a:noFill/>
            <a:ln w="12700">
              <a:solidFill>
                <a:schemeClr val="accent2"/>
              </a:solidFill>
              <a:miter lim="800000"/>
              <a:headEnd/>
              <a:tailEnd/>
            </a:ln>
            <a:effectLst/>
          </p:spPr>
          <p:txBody>
            <a:bodyPr wrap="none" lIns="7200" tIns="7200" rIns="7200" bIns="7200">
              <a:spAutoFit/>
            </a:bodyPr>
            <a:lstStyle/>
            <a:p>
              <a:pPr defTabSz="762000" eaLnBrk="0" hangingPunct="0"/>
              <a:r>
                <a:rPr lang="en-GB" sz="1000"/>
                <a:t>2/3</a:t>
              </a:r>
            </a:p>
          </p:txBody>
        </p:sp>
      </p:grpSp>
      <p:pic>
        <p:nvPicPr>
          <p:cNvPr id="1934347" name="Picture 11" descr="DSCF0018"/>
          <p:cNvPicPr>
            <a:picLocks noChangeAspect="1" noChangeArrowheads="1"/>
          </p:cNvPicPr>
          <p:nvPr/>
        </p:nvPicPr>
        <p:blipFill>
          <a:blip r:embed="rId4" cstate="print"/>
          <a:srcRect t="11641"/>
          <a:stretch>
            <a:fillRect/>
          </a:stretch>
        </p:blipFill>
        <p:spPr bwMode="auto">
          <a:xfrm>
            <a:off x="250825" y="981075"/>
            <a:ext cx="3879850" cy="2735263"/>
          </a:xfrm>
          <a:prstGeom prst="rect">
            <a:avLst/>
          </a:prstGeom>
          <a:noFill/>
          <a:ln w="12700">
            <a:solidFill>
              <a:schemeClr val="accent2"/>
            </a:solidFill>
            <a:miter lim="800000"/>
            <a:headEnd/>
            <a:tailEnd/>
          </a:ln>
        </p:spPr>
      </p:pic>
      <p:sp>
        <p:nvSpPr>
          <p:cNvPr id="1934348" name="Line 12"/>
          <p:cNvSpPr>
            <a:spLocks noChangeShapeType="1"/>
          </p:cNvSpPr>
          <p:nvPr/>
        </p:nvSpPr>
        <p:spPr bwMode="auto">
          <a:xfrm>
            <a:off x="2195513" y="2781300"/>
            <a:ext cx="1871662" cy="0"/>
          </a:xfrm>
          <a:prstGeom prst="line">
            <a:avLst/>
          </a:prstGeom>
          <a:noFill/>
          <a:ln w="38100">
            <a:solidFill>
              <a:srgbClr val="FF0000"/>
            </a:solidFill>
            <a:round/>
            <a:headEnd/>
            <a:tailEnd/>
          </a:ln>
          <a:effectLst/>
        </p:spPr>
        <p:txBody>
          <a:bodyPr/>
          <a:lstStyle/>
          <a:p>
            <a:endParaRPr lang="es-CL"/>
          </a:p>
        </p:txBody>
      </p:sp>
      <p:sp>
        <p:nvSpPr>
          <p:cNvPr id="1934349" name="Line 13"/>
          <p:cNvSpPr>
            <a:spLocks noChangeShapeType="1"/>
          </p:cNvSpPr>
          <p:nvPr/>
        </p:nvSpPr>
        <p:spPr bwMode="auto">
          <a:xfrm flipH="1">
            <a:off x="539750" y="2781300"/>
            <a:ext cx="1728788" cy="0"/>
          </a:xfrm>
          <a:prstGeom prst="line">
            <a:avLst/>
          </a:prstGeom>
          <a:noFill/>
          <a:ln w="38100">
            <a:solidFill>
              <a:srgbClr val="FF0000"/>
            </a:solidFill>
            <a:prstDash val="sysDot"/>
            <a:round/>
            <a:headEnd/>
            <a:tailEnd/>
          </a:ln>
          <a:effectLst/>
        </p:spPr>
        <p:txBody>
          <a:bodyPr/>
          <a:lstStyle/>
          <a:p>
            <a:endParaRPr lang="es-CL"/>
          </a:p>
        </p:txBody>
      </p:sp>
      <p:sp>
        <p:nvSpPr>
          <p:cNvPr id="1934350" name="Line 14"/>
          <p:cNvSpPr>
            <a:spLocks noChangeShapeType="1"/>
          </p:cNvSpPr>
          <p:nvPr/>
        </p:nvSpPr>
        <p:spPr bwMode="auto">
          <a:xfrm flipV="1">
            <a:off x="468313" y="1557338"/>
            <a:ext cx="0" cy="1728787"/>
          </a:xfrm>
          <a:prstGeom prst="line">
            <a:avLst/>
          </a:prstGeom>
          <a:noFill/>
          <a:ln w="38100">
            <a:solidFill>
              <a:srgbClr val="FF0000"/>
            </a:solidFill>
            <a:round/>
            <a:headEnd type="arrow" w="med" len="med"/>
            <a:tailEnd type="arrow" w="med" len="med"/>
          </a:ln>
          <a:effectLst/>
        </p:spPr>
        <p:txBody>
          <a:bodyPr/>
          <a:lstStyle/>
          <a:p>
            <a:endParaRPr lang="es-CL"/>
          </a:p>
        </p:txBody>
      </p:sp>
      <p:sp>
        <p:nvSpPr>
          <p:cNvPr id="1934351" name="Line 15"/>
          <p:cNvSpPr>
            <a:spLocks noChangeShapeType="1"/>
          </p:cNvSpPr>
          <p:nvPr/>
        </p:nvSpPr>
        <p:spPr bwMode="auto">
          <a:xfrm flipH="1">
            <a:off x="1403350" y="3860800"/>
            <a:ext cx="3024188" cy="431800"/>
          </a:xfrm>
          <a:prstGeom prst="line">
            <a:avLst/>
          </a:prstGeom>
          <a:noFill/>
          <a:ln w="38100">
            <a:solidFill>
              <a:srgbClr val="FF0000"/>
            </a:solidFill>
            <a:round/>
            <a:headEnd/>
            <a:tailEnd type="arrow" w="med" len="med"/>
          </a:ln>
          <a:effectLst/>
        </p:spPr>
        <p:txBody>
          <a:bodyPr/>
          <a:lstStyle/>
          <a:p>
            <a:endParaRPr lang="es-CL"/>
          </a:p>
        </p:txBody>
      </p:sp>
      <p:sp>
        <p:nvSpPr>
          <p:cNvPr id="1934352" name="Line 16"/>
          <p:cNvSpPr>
            <a:spLocks noChangeShapeType="1"/>
          </p:cNvSpPr>
          <p:nvPr/>
        </p:nvSpPr>
        <p:spPr bwMode="auto">
          <a:xfrm flipH="1">
            <a:off x="1331913" y="4581525"/>
            <a:ext cx="3095625" cy="1368425"/>
          </a:xfrm>
          <a:prstGeom prst="line">
            <a:avLst/>
          </a:prstGeom>
          <a:noFill/>
          <a:ln w="38100">
            <a:solidFill>
              <a:srgbClr val="FF0000"/>
            </a:solidFill>
            <a:round/>
            <a:headEnd/>
            <a:tailEnd type="arrow" w="med" len="med"/>
          </a:ln>
          <a:effectLst/>
        </p:spPr>
        <p:txBody>
          <a:bodyPr/>
          <a:lstStyle/>
          <a:p>
            <a:endParaRPr lang="es-CL"/>
          </a:p>
        </p:txBody>
      </p:sp>
      <p:sp>
        <p:nvSpPr>
          <p:cNvPr id="1934353" name="Text Box 17"/>
          <p:cNvSpPr txBox="1">
            <a:spLocks noChangeArrowheads="1"/>
          </p:cNvSpPr>
          <p:nvPr/>
        </p:nvSpPr>
        <p:spPr bwMode="auto">
          <a:xfrm>
            <a:off x="107950" y="44450"/>
            <a:ext cx="5238750" cy="641350"/>
          </a:xfrm>
          <a:prstGeom prst="rect">
            <a:avLst/>
          </a:prstGeom>
          <a:noFill/>
          <a:ln w="9525" algn="ctr">
            <a:noFill/>
            <a:miter lim="800000"/>
            <a:headEnd/>
            <a:tailEnd/>
          </a:ln>
          <a:effectLst/>
        </p:spPr>
        <p:txBody>
          <a:bodyPr wrap="none">
            <a:spAutoFit/>
          </a:bodyPr>
          <a:lstStyle/>
          <a:p>
            <a:r>
              <a:rPr lang="es-ES" sz="3600">
                <a:solidFill>
                  <a:schemeClr val="accent2"/>
                </a:solidFill>
              </a:rPr>
              <a:t>Carguio en bancos altos </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6386" name="Picture 2" descr="DSCF0018"/>
          <p:cNvPicPr>
            <a:picLocks noChangeAspect="1" noChangeArrowheads="1"/>
          </p:cNvPicPr>
          <p:nvPr/>
        </p:nvPicPr>
        <p:blipFill>
          <a:blip r:embed="rId2" cstate="print"/>
          <a:srcRect t="11641"/>
          <a:stretch>
            <a:fillRect/>
          </a:stretch>
        </p:blipFill>
        <p:spPr bwMode="auto">
          <a:xfrm>
            <a:off x="684213" y="981075"/>
            <a:ext cx="7777162" cy="5483225"/>
          </a:xfrm>
          <a:prstGeom prst="rect">
            <a:avLst/>
          </a:prstGeom>
          <a:noFill/>
          <a:ln w="12700">
            <a:solidFill>
              <a:schemeClr val="accent2"/>
            </a:solidFill>
            <a:miter lim="800000"/>
            <a:headEnd/>
            <a:tailEnd/>
          </a:ln>
        </p:spPr>
      </p:pic>
      <p:sp>
        <p:nvSpPr>
          <p:cNvPr id="1936387" name="Text Box 3"/>
          <p:cNvSpPr txBox="1">
            <a:spLocks noGrp="1" noChangeArrowheads="1"/>
          </p:cNvSpPr>
          <p:nvPr>
            <p:ph type="title"/>
          </p:nvPr>
        </p:nvSpPr>
        <p:spPr>
          <a:xfrm>
            <a:off x="426128" y="-24"/>
            <a:ext cx="8260672" cy="1039427"/>
          </a:xfrm>
          <a:noFill/>
          <a:ln/>
        </p:spPr>
        <p:txBody>
          <a:bodyPr/>
          <a:lstStyle/>
          <a:p>
            <a:pPr>
              <a:lnSpc>
                <a:spcPct val="100000"/>
              </a:lnSpc>
            </a:pPr>
            <a:r>
              <a:rPr lang="es-ES" sz="3600" b="0" dirty="0" err="1"/>
              <a:t>Carguio</a:t>
            </a:r>
            <a:r>
              <a:rPr lang="es-ES" sz="3600" b="0" dirty="0"/>
              <a:t> en bancos altos</a:t>
            </a:r>
            <a:r>
              <a:rPr lang="es-ES" sz="3600" dirty="0"/>
              <a:t> </a:t>
            </a:r>
          </a:p>
        </p:txBody>
      </p:sp>
      <p:sp>
        <p:nvSpPr>
          <p:cNvPr id="1936388" name="Line 4"/>
          <p:cNvSpPr>
            <a:spLocks noChangeShapeType="1"/>
          </p:cNvSpPr>
          <p:nvPr/>
        </p:nvSpPr>
        <p:spPr bwMode="auto">
          <a:xfrm flipV="1">
            <a:off x="684213" y="5661025"/>
            <a:ext cx="1584325" cy="73025"/>
          </a:xfrm>
          <a:prstGeom prst="line">
            <a:avLst/>
          </a:prstGeom>
          <a:noFill/>
          <a:ln w="57150">
            <a:solidFill>
              <a:srgbClr val="FF0000"/>
            </a:solidFill>
            <a:prstDash val="sysDot"/>
            <a:round/>
            <a:headEnd/>
            <a:tailEnd/>
          </a:ln>
          <a:effectLst/>
        </p:spPr>
        <p:txBody>
          <a:bodyPr wrap="none" anchor="ctr"/>
          <a:lstStyle/>
          <a:p>
            <a:endParaRPr lang="es-CL"/>
          </a:p>
        </p:txBody>
      </p:sp>
      <p:sp>
        <p:nvSpPr>
          <p:cNvPr id="1936389" name="Line 5"/>
          <p:cNvSpPr>
            <a:spLocks noChangeShapeType="1"/>
          </p:cNvSpPr>
          <p:nvPr/>
        </p:nvSpPr>
        <p:spPr bwMode="auto">
          <a:xfrm flipH="1" flipV="1">
            <a:off x="1835150" y="1916113"/>
            <a:ext cx="73025" cy="3744912"/>
          </a:xfrm>
          <a:prstGeom prst="line">
            <a:avLst/>
          </a:prstGeom>
          <a:noFill/>
          <a:ln w="38100">
            <a:solidFill>
              <a:srgbClr val="FF0000"/>
            </a:solidFill>
            <a:prstDash val="sysDot"/>
            <a:round/>
            <a:headEnd/>
            <a:tailEnd type="arrow" w="med" len="med"/>
          </a:ln>
          <a:effectLst/>
        </p:spPr>
        <p:txBody>
          <a:bodyPr wrap="none" anchor="ctr"/>
          <a:lstStyle/>
          <a:p>
            <a:endParaRPr lang="es-CL"/>
          </a:p>
        </p:txBody>
      </p:sp>
      <p:sp>
        <p:nvSpPr>
          <p:cNvPr id="1936390" name="Freeform 6"/>
          <p:cNvSpPr>
            <a:spLocks/>
          </p:cNvSpPr>
          <p:nvPr/>
        </p:nvSpPr>
        <p:spPr bwMode="auto">
          <a:xfrm>
            <a:off x="719138" y="1484313"/>
            <a:ext cx="1836737" cy="661987"/>
          </a:xfrm>
          <a:custGeom>
            <a:avLst/>
            <a:gdLst/>
            <a:ahLst/>
            <a:cxnLst>
              <a:cxn ang="0">
                <a:pos x="23" y="0"/>
              </a:cxn>
              <a:cxn ang="0">
                <a:pos x="23" y="136"/>
              </a:cxn>
              <a:cxn ang="0">
                <a:pos x="159" y="91"/>
              </a:cxn>
              <a:cxn ang="0">
                <a:pos x="250" y="136"/>
              </a:cxn>
              <a:cxn ang="0">
                <a:pos x="386" y="91"/>
              </a:cxn>
              <a:cxn ang="0">
                <a:pos x="522" y="182"/>
              </a:cxn>
              <a:cxn ang="0">
                <a:pos x="658" y="272"/>
              </a:cxn>
              <a:cxn ang="0">
                <a:pos x="703" y="227"/>
              </a:cxn>
              <a:cxn ang="0">
                <a:pos x="794" y="272"/>
              </a:cxn>
              <a:cxn ang="0">
                <a:pos x="839" y="363"/>
              </a:cxn>
              <a:cxn ang="0">
                <a:pos x="930" y="272"/>
              </a:cxn>
              <a:cxn ang="0">
                <a:pos x="1066" y="409"/>
              </a:cxn>
              <a:cxn ang="0">
                <a:pos x="1157" y="318"/>
              </a:cxn>
            </a:cxnLst>
            <a:rect l="0" t="0" r="r" b="b"/>
            <a:pathLst>
              <a:path w="1157" h="417">
                <a:moveTo>
                  <a:pt x="23" y="0"/>
                </a:moveTo>
                <a:cubicBezTo>
                  <a:pt x="11" y="60"/>
                  <a:pt x="0" y="121"/>
                  <a:pt x="23" y="136"/>
                </a:cubicBezTo>
                <a:cubicBezTo>
                  <a:pt x="46" y="151"/>
                  <a:pt x="121" y="91"/>
                  <a:pt x="159" y="91"/>
                </a:cubicBezTo>
                <a:cubicBezTo>
                  <a:pt x="197" y="91"/>
                  <a:pt x="212" y="136"/>
                  <a:pt x="250" y="136"/>
                </a:cubicBezTo>
                <a:cubicBezTo>
                  <a:pt x="288" y="136"/>
                  <a:pt x="341" y="83"/>
                  <a:pt x="386" y="91"/>
                </a:cubicBezTo>
                <a:cubicBezTo>
                  <a:pt x="431" y="99"/>
                  <a:pt x="477" y="152"/>
                  <a:pt x="522" y="182"/>
                </a:cubicBezTo>
                <a:cubicBezTo>
                  <a:pt x="567" y="212"/>
                  <a:pt x="628" y="265"/>
                  <a:pt x="658" y="272"/>
                </a:cubicBezTo>
                <a:cubicBezTo>
                  <a:pt x="688" y="279"/>
                  <a:pt x="680" y="227"/>
                  <a:pt x="703" y="227"/>
                </a:cubicBezTo>
                <a:cubicBezTo>
                  <a:pt x="726" y="227"/>
                  <a:pt x="771" y="249"/>
                  <a:pt x="794" y="272"/>
                </a:cubicBezTo>
                <a:cubicBezTo>
                  <a:pt x="817" y="295"/>
                  <a:pt x="816" y="363"/>
                  <a:pt x="839" y="363"/>
                </a:cubicBezTo>
                <a:cubicBezTo>
                  <a:pt x="862" y="363"/>
                  <a:pt x="892" y="264"/>
                  <a:pt x="930" y="272"/>
                </a:cubicBezTo>
                <a:cubicBezTo>
                  <a:pt x="968" y="280"/>
                  <a:pt x="1028" y="401"/>
                  <a:pt x="1066" y="409"/>
                </a:cubicBezTo>
                <a:cubicBezTo>
                  <a:pt x="1104" y="417"/>
                  <a:pt x="1142" y="333"/>
                  <a:pt x="1157" y="318"/>
                </a:cubicBezTo>
              </a:path>
            </a:pathLst>
          </a:custGeom>
          <a:noFill/>
          <a:ln w="19050" cap="flat" cmpd="sng">
            <a:solidFill>
              <a:srgbClr val="FF0000"/>
            </a:solidFill>
            <a:prstDash val="sysDot"/>
            <a:round/>
            <a:headEnd type="none" w="med" len="med"/>
            <a:tailEnd type="none" w="med" len="med"/>
          </a:ln>
          <a:effectLst/>
        </p:spPr>
        <p:txBody>
          <a:bodyPr wrap="none" anchor="ctr"/>
          <a:lstStyle/>
          <a:p>
            <a:endParaRPr lang="es-CL"/>
          </a:p>
        </p:txBody>
      </p:sp>
      <p:sp>
        <p:nvSpPr>
          <p:cNvPr id="1936391" name="Freeform 7"/>
          <p:cNvSpPr>
            <a:spLocks/>
          </p:cNvSpPr>
          <p:nvPr/>
        </p:nvSpPr>
        <p:spPr bwMode="auto">
          <a:xfrm>
            <a:off x="3132138" y="2781300"/>
            <a:ext cx="1727200" cy="935038"/>
          </a:xfrm>
          <a:custGeom>
            <a:avLst/>
            <a:gdLst/>
            <a:ahLst/>
            <a:cxnLst>
              <a:cxn ang="0">
                <a:pos x="0" y="0"/>
              </a:cxn>
              <a:cxn ang="0">
                <a:pos x="45" y="136"/>
              </a:cxn>
              <a:cxn ang="0">
                <a:pos x="136" y="90"/>
              </a:cxn>
              <a:cxn ang="0">
                <a:pos x="363" y="45"/>
              </a:cxn>
              <a:cxn ang="0">
                <a:pos x="453" y="181"/>
              </a:cxn>
              <a:cxn ang="0">
                <a:pos x="499" y="272"/>
              </a:cxn>
              <a:cxn ang="0">
                <a:pos x="589" y="272"/>
              </a:cxn>
              <a:cxn ang="0">
                <a:pos x="680" y="363"/>
              </a:cxn>
              <a:cxn ang="0">
                <a:pos x="816" y="363"/>
              </a:cxn>
              <a:cxn ang="0">
                <a:pos x="998" y="499"/>
              </a:cxn>
              <a:cxn ang="0">
                <a:pos x="1088" y="589"/>
              </a:cxn>
            </a:cxnLst>
            <a:rect l="0" t="0" r="r" b="b"/>
            <a:pathLst>
              <a:path w="1088" h="589">
                <a:moveTo>
                  <a:pt x="0" y="0"/>
                </a:moveTo>
                <a:cubicBezTo>
                  <a:pt x="11" y="60"/>
                  <a:pt x="22" y="121"/>
                  <a:pt x="45" y="136"/>
                </a:cubicBezTo>
                <a:cubicBezTo>
                  <a:pt x="68" y="151"/>
                  <a:pt x="83" y="105"/>
                  <a:pt x="136" y="90"/>
                </a:cubicBezTo>
                <a:cubicBezTo>
                  <a:pt x="189" y="75"/>
                  <a:pt x="310" y="30"/>
                  <a:pt x="363" y="45"/>
                </a:cubicBezTo>
                <a:cubicBezTo>
                  <a:pt x="416" y="60"/>
                  <a:pt x="430" y="143"/>
                  <a:pt x="453" y="181"/>
                </a:cubicBezTo>
                <a:cubicBezTo>
                  <a:pt x="476" y="219"/>
                  <a:pt x="476" y="257"/>
                  <a:pt x="499" y="272"/>
                </a:cubicBezTo>
                <a:cubicBezTo>
                  <a:pt x="522" y="287"/>
                  <a:pt x="559" y="257"/>
                  <a:pt x="589" y="272"/>
                </a:cubicBezTo>
                <a:cubicBezTo>
                  <a:pt x="619" y="287"/>
                  <a:pt x="642" y="348"/>
                  <a:pt x="680" y="363"/>
                </a:cubicBezTo>
                <a:cubicBezTo>
                  <a:pt x="718" y="378"/>
                  <a:pt x="763" y="340"/>
                  <a:pt x="816" y="363"/>
                </a:cubicBezTo>
                <a:cubicBezTo>
                  <a:pt x="869" y="386"/>
                  <a:pt x="953" y="461"/>
                  <a:pt x="998" y="499"/>
                </a:cubicBezTo>
                <a:cubicBezTo>
                  <a:pt x="1043" y="537"/>
                  <a:pt x="1073" y="574"/>
                  <a:pt x="1088" y="589"/>
                </a:cubicBezTo>
              </a:path>
            </a:pathLst>
          </a:custGeom>
          <a:noFill/>
          <a:ln w="19050" cap="flat" cmpd="sng">
            <a:solidFill>
              <a:srgbClr val="FF0000"/>
            </a:solidFill>
            <a:prstDash val="sysDot"/>
            <a:round/>
            <a:headEnd type="none" w="med" len="med"/>
            <a:tailEnd type="none" w="med" len="med"/>
          </a:ln>
          <a:effectLst/>
        </p:spPr>
        <p:txBody>
          <a:bodyPr wrap="none" anchor="ctr"/>
          <a:lstStyle/>
          <a:p>
            <a:endParaRPr lang="es-CL"/>
          </a:p>
        </p:txBody>
      </p:sp>
      <p:sp>
        <p:nvSpPr>
          <p:cNvPr id="1936392" name="Line 8"/>
          <p:cNvSpPr>
            <a:spLocks noChangeShapeType="1"/>
          </p:cNvSpPr>
          <p:nvPr/>
        </p:nvSpPr>
        <p:spPr bwMode="auto">
          <a:xfrm>
            <a:off x="4787900" y="5805488"/>
            <a:ext cx="3529013" cy="215900"/>
          </a:xfrm>
          <a:prstGeom prst="line">
            <a:avLst/>
          </a:prstGeom>
          <a:noFill/>
          <a:ln w="57150">
            <a:solidFill>
              <a:srgbClr val="FF0000"/>
            </a:solidFill>
            <a:prstDash val="sysDot"/>
            <a:round/>
            <a:headEnd/>
            <a:tailEnd/>
          </a:ln>
          <a:effectLst/>
        </p:spPr>
        <p:txBody>
          <a:bodyPr wrap="none" anchor="ctr"/>
          <a:lstStyle/>
          <a:p>
            <a:endParaRPr lang="es-CL"/>
          </a:p>
        </p:txBody>
      </p:sp>
      <p:sp>
        <p:nvSpPr>
          <p:cNvPr id="1936393" name="Line 9"/>
          <p:cNvSpPr>
            <a:spLocks noChangeShapeType="1"/>
          </p:cNvSpPr>
          <p:nvPr/>
        </p:nvSpPr>
        <p:spPr bwMode="auto">
          <a:xfrm>
            <a:off x="4643438" y="4652963"/>
            <a:ext cx="3673475" cy="0"/>
          </a:xfrm>
          <a:prstGeom prst="line">
            <a:avLst/>
          </a:prstGeom>
          <a:noFill/>
          <a:ln w="57150">
            <a:solidFill>
              <a:srgbClr val="FF0000"/>
            </a:solidFill>
            <a:prstDash val="sysDot"/>
            <a:round/>
            <a:headEnd/>
            <a:tailEnd/>
          </a:ln>
          <a:effectLst/>
        </p:spPr>
        <p:txBody>
          <a:bodyPr wrap="none" anchor="ctr"/>
          <a:lstStyle/>
          <a:p>
            <a:endParaRPr lang="es-CL"/>
          </a:p>
        </p:txBody>
      </p:sp>
      <p:sp>
        <p:nvSpPr>
          <p:cNvPr id="1936394" name="Text Box 10"/>
          <p:cNvSpPr txBox="1">
            <a:spLocks noChangeArrowheads="1"/>
          </p:cNvSpPr>
          <p:nvPr/>
        </p:nvSpPr>
        <p:spPr bwMode="auto">
          <a:xfrm>
            <a:off x="6372225" y="1028700"/>
            <a:ext cx="2170113" cy="406400"/>
          </a:xfrm>
          <a:prstGeom prst="rect">
            <a:avLst/>
          </a:prstGeom>
          <a:solidFill>
            <a:srgbClr val="DDDDDD"/>
          </a:solidFill>
          <a:ln w="9525" algn="ctr">
            <a:solidFill>
              <a:schemeClr val="accent2"/>
            </a:solidFill>
            <a:miter lim="800000"/>
            <a:headEnd/>
            <a:tailEnd/>
          </a:ln>
          <a:effectLst/>
        </p:spPr>
        <p:txBody>
          <a:bodyPr wrap="none">
            <a:spAutoFit/>
          </a:bodyPr>
          <a:lstStyle/>
          <a:p>
            <a:r>
              <a:rPr lang="es-CL" sz="2000">
                <a:solidFill>
                  <a:schemeClr val="accent2"/>
                </a:solidFill>
              </a:rPr>
              <a:t>Superficie segura</a:t>
            </a:r>
            <a:endParaRPr lang="es-ES" sz="2000">
              <a:solidFill>
                <a:schemeClr val="accent2"/>
              </a:solidFill>
            </a:endParaRPr>
          </a:p>
        </p:txBody>
      </p:sp>
      <p:sp>
        <p:nvSpPr>
          <p:cNvPr id="1936395" name="Line 11"/>
          <p:cNvSpPr>
            <a:spLocks noChangeShapeType="1"/>
          </p:cNvSpPr>
          <p:nvPr/>
        </p:nvSpPr>
        <p:spPr bwMode="auto">
          <a:xfrm flipH="1">
            <a:off x="7524750" y="1412875"/>
            <a:ext cx="71438" cy="2879725"/>
          </a:xfrm>
          <a:prstGeom prst="line">
            <a:avLst/>
          </a:prstGeom>
          <a:noFill/>
          <a:ln w="38100">
            <a:solidFill>
              <a:srgbClr val="FF0000"/>
            </a:solidFill>
            <a:round/>
            <a:headEnd/>
            <a:tailEnd type="arrow" w="med" len="med"/>
          </a:ln>
          <a:effectLst/>
        </p:spPr>
        <p:txBody>
          <a:bodyPr wrap="none" anchor="ctr"/>
          <a:lstStyle/>
          <a:p>
            <a:endParaRPr lang="es-CL"/>
          </a:p>
        </p:txBody>
      </p:sp>
      <p:sp>
        <p:nvSpPr>
          <p:cNvPr id="1936396" name="Text Box 12"/>
          <p:cNvSpPr txBox="1">
            <a:spLocks noChangeArrowheads="1"/>
          </p:cNvSpPr>
          <p:nvPr/>
        </p:nvSpPr>
        <p:spPr bwMode="auto">
          <a:xfrm>
            <a:off x="1908175" y="1052513"/>
            <a:ext cx="2424113" cy="406400"/>
          </a:xfrm>
          <a:prstGeom prst="rect">
            <a:avLst/>
          </a:prstGeom>
          <a:solidFill>
            <a:srgbClr val="DDDDDD"/>
          </a:solidFill>
          <a:ln w="9525" algn="ctr">
            <a:solidFill>
              <a:schemeClr val="accent2"/>
            </a:solidFill>
            <a:miter lim="800000"/>
            <a:headEnd/>
            <a:tailEnd/>
          </a:ln>
          <a:effectLst/>
        </p:spPr>
        <p:txBody>
          <a:bodyPr wrap="none">
            <a:spAutoFit/>
          </a:bodyPr>
          <a:lstStyle/>
          <a:p>
            <a:r>
              <a:rPr lang="es-CL" sz="2000">
                <a:solidFill>
                  <a:schemeClr val="accent2"/>
                </a:solidFill>
                <a:latin typeface="ＭＳ Ｐゴシック"/>
              </a:rPr>
              <a:t>Á</a:t>
            </a:r>
            <a:r>
              <a:rPr lang="es-CL" sz="2000">
                <a:solidFill>
                  <a:schemeClr val="accent2"/>
                </a:solidFill>
              </a:rPr>
              <a:t>rea de excavaci</a:t>
            </a:r>
            <a:r>
              <a:rPr lang="es-CL" sz="2000">
                <a:solidFill>
                  <a:schemeClr val="accent2"/>
                </a:solidFill>
                <a:latin typeface="ＭＳ Ｐゴシック"/>
              </a:rPr>
              <a:t>ó</a:t>
            </a:r>
            <a:r>
              <a:rPr lang="es-CL" sz="2000">
                <a:solidFill>
                  <a:schemeClr val="accent2"/>
                </a:solidFill>
              </a:rPr>
              <a:t>n</a:t>
            </a:r>
            <a:endParaRPr lang="es-ES" sz="2000">
              <a:solidFill>
                <a:schemeClr val="accent2"/>
              </a:solidFill>
            </a:endParaRPr>
          </a:p>
        </p:txBody>
      </p:sp>
      <p:sp>
        <p:nvSpPr>
          <p:cNvPr id="1936397" name="Line 13"/>
          <p:cNvSpPr>
            <a:spLocks noChangeShapeType="1"/>
          </p:cNvSpPr>
          <p:nvPr/>
        </p:nvSpPr>
        <p:spPr bwMode="auto">
          <a:xfrm>
            <a:off x="1908175" y="2420938"/>
            <a:ext cx="1584325" cy="863600"/>
          </a:xfrm>
          <a:prstGeom prst="line">
            <a:avLst/>
          </a:prstGeom>
          <a:noFill/>
          <a:ln w="38100">
            <a:solidFill>
              <a:srgbClr val="FF0000"/>
            </a:solidFill>
            <a:round/>
            <a:headEnd/>
            <a:tailEnd type="arrow" w="med" len="med"/>
          </a:ln>
          <a:effectLst/>
        </p:spPr>
        <p:txBody>
          <a:bodyPr wrap="none" anchor="ctr"/>
          <a:lstStyle/>
          <a:p>
            <a:endParaRPr lang="es-CL"/>
          </a:p>
        </p:txBody>
      </p:sp>
      <p:sp>
        <p:nvSpPr>
          <p:cNvPr id="1936398" name="Text Box 14"/>
          <p:cNvSpPr txBox="1">
            <a:spLocks noChangeArrowheads="1"/>
          </p:cNvSpPr>
          <p:nvPr/>
        </p:nvSpPr>
        <p:spPr bwMode="auto">
          <a:xfrm>
            <a:off x="179388" y="6345816"/>
            <a:ext cx="8624477" cy="369332"/>
          </a:xfrm>
          <a:prstGeom prst="rect">
            <a:avLst/>
          </a:prstGeom>
          <a:solidFill>
            <a:srgbClr val="DDDDDD"/>
          </a:solidFill>
          <a:ln w="9525" algn="ctr">
            <a:noFill/>
            <a:miter lim="800000"/>
            <a:headEnd/>
            <a:tailEnd/>
          </a:ln>
          <a:effectLst/>
        </p:spPr>
        <p:txBody>
          <a:bodyPr wrap="none">
            <a:spAutoFit/>
          </a:bodyPr>
          <a:lstStyle/>
          <a:p>
            <a:r>
              <a:rPr lang="es-CL" dirty="0">
                <a:solidFill>
                  <a:schemeClr val="accent2"/>
                </a:solidFill>
              </a:rPr>
              <a:t>Efect</a:t>
            </a:r>
            <a:r>
              <a:rPr lang="es-CL" dirty="0">
                <a:solidFill>
                  <a:schemeClr val="accent2"/>
                </a:solidFill>
                <a:latin typeface="ＭＳ Ｐゴシック"/>
              </a:rPr>
              <a:t>ú</a:t>
            </a:r>
            <a:r>
              <a:rPr lang="es-CL" dirty="0">
                <a:solidFill>
                  <a:schemeClr val="accent2"/>
                </a:solidFill>
              </a:rPr>
              <a:t>e el trabajo considerando la seguridad de las personas y los equipos.</a:t>
            </a:r>
            <a:endParaRPr lang="es-ES" dirty="0">
              <a:solidFill>
                <a:schemeClr val="accent2"/>
              </a:solidFill>
            </a:endParaRPr>
          </a:p>
        </p:txBody>
      </p:sp>
      <p:sp>
        <p:nvSpPr>
          <p:cNvPr id="1936399" name="Line 15"/>
          <p:cNvSpPr>
            <a:spLocks noChangeShapeType="1"/>
          </p:cNvSpPr>
          <p:nvPr/>
        </p:nvSpPr>
        <p:spPr bwMode="auto">
          <a:xfrm>
            <a:off x="3276600" y="1484313"/>
            <a:ext cx="287338" cy="1584325"/>
          </a:xfrm>
          <a:prstGeom prst="line">
            <a:avLst/>
          </a:prstGeom>
          <a:noFill/>
          <a:ln w="38100">
            <a:solidFill>
              <a:srgbClr val="FF0000"/>
            </a:solidFill>
            <a:round/>
            <a:headEnd/>
            <a:tailEnd type="arrow" w="med" len="med"/>
          </a:ln>
          <a:effectLst/>
        </p:spPr>
        <p:txBody>
          <a:bodyPr wrap="none" anchor="ctr"/>
          <a:lstStyle/>
          <a:p>
            <a:endParaRPr lang="es-CL"/>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7954" name="Rectangle 2"/>
          <p:cNvSpPr>
            <a:spLocks noGrp="1" noChangeArrowheads="1"/>
          </p:cNvSpPr>
          <p:nvPr>
            <p:ph type="title"/>
          </p:nvPr>
        </p:nvSpPr>
        <p:spPr>
          <a:xfrm>
            <a:off x="357158" y="-24"/>
            <a:ext cx="8260672" cy="1039427"/>
          </a:xfrm>
        </p:spPr>
        <p:txBody>
          <a:bodyPr/>
          <a:lstStyle/>
          <a:p>
            <a:r>
              <a:rPr lang="es-CL" b="0" dirty="0"/>
              <a:t>Área de giro </a:t>
            </a:r>
            <a:endParaRPr lang="es-ES" b="0" dirty="0"/>
          </a:p>
        </p:txBody>
      </p:sp>
      <p:pic>
        <p:nvPicPr>
          <p:cNvPr id="1917955" name="Picture 3"/>
          <p:cNvPicPr>
            <a:picLocks noChangeAspect="1" noChangeArrowheads="1"/>
          </p:cNvPicPr>
          <p:nvPr/>
        </p:nvPicPr>
        <p:blipFill>
          <a:blip r:embed="rId2" cstate="print"/>
          <a:srcRect t="4164" b="8328"/>
          <a:stretch>
            <a:fillRect/>
          </a:stretch>
        </p:blipFill>
        <p:spPr bwMode="auto">
          <a:xfrm>
            <a:off x="107950" y="908050"/>
            <a:ext cx="5148263" cy="4537075"/>
          </a:xfrm>
          <a:prstGeom prst="rect">
            <a:avLst/>
          </a:prstGeom>
          <a:noFill/>
          <a:ln w="9525">
            <a:solidFill>
              <a:schemeClr val="accent2"/>
            </a:solidFill>
            <a:miter lim="800000"/>
            <a:headEnd/>
            <a:tailEnd/>
          </a:ln>
        </p:spPr>
      </p:pic>
      <p:sp>
        <p:nvSpPr>
          <p:cNvPr id="1917956" name="Oval 4"/>
          <p:cNvSpPr>
            <a:spLocks noChangeArrowheads="1"/>
          </p:cNvSpPr>
          <p:nvPr/>
        </p:nvSpPr>
        <p:spPr bwMode="auto">
          <a:xfrm>
            <a:off x="296863" y="981075"/>
            <a:ext cx="4752975" cy="4392613"/>
          </a:xfrm>
          <a:prstGeom prst="ellipse">
            <a:avLst/>
          </a:prstGeom>
          <a:noFill/>
          <a:ln w="57150" algn="ctr">
            <a:solidFill>
              <a:srgbClr val="FF0000"/>
            </a:solidFill>
            <a:prstDash val="sysDot"/>
            <a:round/>
            <a:headEnd/>
            <a:tailEnd/>
          </a:ln>
          <a:effectLst/>
        </p:spPr>
        <p:txBody>
          <a:bodyPr wrap="none" anchor="ctr"/>
          <a:lstStyle/>
          <a:p>
            <a:endParaRPr lang="es-CL"/>
          </a:p>
        </p:txBody>
      </p:sp>
      <p:pic>
        <p:nvPicPr>
          <p:cNvPr id="1917957" name="Picture 5" descr="IMG_0907"/>
          <p:cNvPicPr>
            <a:picLocks noChangeAspect="1" noChangeArrowheads="1"/>
          </p:cNvPicPr>
          <p:nvPr/>
        </p:nvPicPr>
        <p:blipFill>
          <a:blip r:embed="rId3" cstate="print"/>
          <a:srcRect/>
          <a:stretch>
            <a:fillRect/>
          </a:stretch>
        </p:blipFill>
        <p:spPr bwMode="auto">
          <a:xfrm>
            <a:off x="5257800" y="3563938"/>
            <a:ext cx="3851275" cy="2889250"/>
          </a:xfrm>
          <a:prstGeom prst="rect">
            <a:avLst/>
          </a:prstGeom>
          <a:noFill/>
          <a:ln w="9525">
            <a:solidFill>
              <a:schemeClr val="accent2"/>
            </a:solidFill>
            <a:miter lim="800000"/>
            <a:headEnd/>
            <a:tailEnd/>
          </a:ln>
        </p:spPr>
      </p:pic>
      <p:sp>
        <p:nvSpPr>
          <p:cNvPr id="1917958" name="Text Box 6"/>
          <p:cNvSpPr txBox="1">
            <a:spLocks noChangeArrowheads="1"/>
          </p:cNvSpPr>
          <p:nvPr/>
        </p:nvSpPr>
        <p:spPr bwMode="auto">
          <a:xfrm>
            <a:off x="5219700" y="1728605"/>
            <a:ext cx="3969356" cy="1200329"/>
          </a:xfrm>
          <a:prstGeom prst="rect">
            <a:avLst/>
          </a:prstGeom>
          <a:noFill/>
          <a:ln w="9525">
            <a:noFill/>
            <a:miter lim="800000"/>
            <a:headEnd/>
            <a:tailEnd/>
          </a:ln>
          <a:effectLst/>
        </p:spPr>
        <p:txBody>
          <a:bodyPr wrap="none">
            <a:spAutoFit/>
          </a:bodyPr>
          <a:lstStyle/>
          <a:p>
            <a:r>
              <a:rPr lang="es-CL" dirty="0">
                <a:solidFill>
                  <a:schemeClr val="accent2"/>
                </a:solidFill>
              </a:rPr>
              <a:t>Durante la operación los equipos </a:t>
            </a:r>
          </a:p>
          <a:p>
            <a:r>
              <a:rPr lang="es-CL" dirty="0">
                <a:solidFill>
                  <a:schemeClr val="accent2"/>
                </a:solidFill>
              </a:rPr>
              <a:t>de apoyo deben mantener una</a:t>
            </a:r>
          </a:p>
          <a:p>
            <a:r>
              <a:rPr lang="es-CL" dirty="0">
                <a:solidFill>
                  <a:schemeClr val="accent2"/>
                </a:solidFill>
              </a:rPr>
              <a:t>distancia segura en el radio de</a:t>
            </a:r>
          </a:p>
          <a:p>
            <a:r>
              <a:rPr lang="es-CL" dirty="0">
                <a:solidFill>
                  <a:schemeClr val="accent2"/>
                </a:solidFill>
              </a:rPr>
              <a:t>giro.</a:t>
            </a:r>
            <a:endParaRPr lang="es-ES" dirty="0">
              <a:solidFill>
                <a:schemeClr val="accent2"/>
              </a:solidFill>
            </a:endParaRPr>
          </a:p>
        </p:txBody>
      </p:sp>
      <p:sp>
        <p:nvSpPr>
          <p:cNvPr id="1917959" name="AutoShape 7"/>
          <p:cNvSpPr>
            <a:spLocks noChangeArrowheads="1"/>
          </p:cNvSpPr>
          <p:nvPr/>
        </p:nvSpPr>
        <p:spPr bwMode="auto">
          <a:xfrm>
            <a:off x="6443663" y="3573463"/>
            <a:ext cx="576262" cy="1873250"/>
          </a:xfrm>
          <a:prstGeom prst="lightningBolt">
            <a:avLst/>
          </a:prstGeom>
          <a:solidFill>
            <a:srgbClr val="FF0000"/>
          </a:solidFill>
          <a:ln w="9525" algn="ctr">
            <a:noFill/>
            <a:miter lim="800000"/>
            <a:headEnd/>
            <a:tailEnd/>
          </a:ln>
          <a:effectLst/>
        </p:spPr>
        <p:txBody>
          <a:bodyPr wrap="none" anchor="ctr"/>
          <a:lstStyle/>
          <a:p>
            <a:endParaRPr lang="es-CL"/>
          </a:p>
        </p:txBody>
      </p:sp>
      <p:sp>
        <p:nvSpPr>
          <p:cNvPr id="1917960" name="Text Box 8"/>
          <p:cNvSpPr txBox="1">
            <a:spLocks noChangeArrowheads="1"/>
          </p:cNvSpPr>
          <p:nvPr/>
        </p:nvSpPr>
        <p:spPr bwMode="auto">
          <a:xfrm>
            <a:off x="827088" y="2035175"/>
            <a:ext cx="3836987" cy="579438"/>
          </a:xfrm>
          <a:prstGeom prst="rect">
            <a:avLst/>
          </a:prstGeom>
          <a:noFill/>
          <a:ln w="9525">
            <a:noFill/>
            <a:miter lim="800000"/>
            <a:headEnd/>
            <a:tailEnd/>
          </a:ln>
          <a:effectLst/>
        </p:spPr>
        <p:txBody>
          <a:bodyPr wrap="none">
            <a:spAutoFit/>
          </a:bodyPr>
          <a:lstStyle/>
          <a:p>
            <a:r>
              <a:rPr lang="es-CL" sz="3200">
                <a:solidFill>
                  <a:srgbClr val="FF0000"/>
                </a:solidFill>
              </a:rPr>
              <a:t>¡Área de alto riesgo!</a:t>
            </a:r>
            <a:endParaRPr lang="es-ES" sz="3200">
              <a:solidFill>
                <a:srgbClr val="FF0000"/>
              </a:solidFill>
            </a:endParaRPr>
          </a:p>
        </p:txBody>
      </p:sp>
      <p:sp>
        <p:nvSpPr>
          <p:cNvPr id="1917961" name="Text Box 9"/>
          <p:cNvSpPr txBox="1">
            <a:spLocks noChangeArrowheads="1"/>
          </p:cNvSpPr>
          <p:nvPr/>
        </p:nvSpPr>
        <p:spPr bwMode="auto">
          <a:xfrm>
            <a:off x="1908175" y="3978275"/>
            <a:ext cx="1457325" cy="588963"/>
          </a:xfrm>
          <a:prstGeom prst="rect">
            <a:avLst/>
          </a:prstGeom>
          <a:noFill/>
          <a:ln w="9525">
            <a:solidFill>
              <a:srgbClr val="FF0000"/>
            </a:solidFill>
            <a:miter lim="800000"/>
            <a:headEnd/>
            <a:tailEnd/>
          </a:ln>
          <a:effectLst/>
        </p:spPr>
        <p:txBody>
          <a:bodyPr wrap="none">
            <a:spAutoFit/>
          </a:bodyPr>
          <a:lstStyle/>
          <a:p>
            <a:r>
              <a:rPr lang="es-CL" sz="3200">
                <a:solidFill>
                  <a:srgbClr val="FF0000"/>
                </a:solidFill>
              </a:rPr>
              <a:t>Peligro</a:t>
            </a:r>
            <a:endParaRPr lang="es-ES" sz="3200">
              <a:solidFill>
                <a:srgbClr val="FF0000"/>
              </a:solidFill>
            </a:endParaRPr>
          </a:p>
        </p:txBody>
      </p:sp>
      <p:sp>
        <p:nvSpPr>
          <p:cNvPr id="1917962" name="Text Box 10"/>
          <p:cNvSpPr txBox="1">
            <a:spLocks noChangeArrowheads="1"/>
          </p:cNvSpPr>
          <p:nvPr/>
        </p:nvSpPr>
        <p:spPr bwMode="auto">
          <a:xfrm>
            <a:off x="88905" y="5607071"/>
            <a:ext cx="5340351" cy="822325"/>
          </a:xfrm>
          <a:prstGeom prst="rect">
            <a:avLst/>
          </a:prstGeom>
          <a:noFill/>
          <a:ln w="9525">
            <a:noFill/>
            <a:miter lim="800000"/>
            <a:headEnd/>
            <a:tailEnd/>
          </a:ln>
          <a:effectLst/>
        </p:spPr>
        <p:txBody>
          <a:bodyPr wrap="none">
            <a:spAutoFit/>
          </a:bodyPr>
          <a:lstStyle/>
          <a:p>
            <a:r>
              <a:rPr lang="es-CL" dirty="0">
                <a:solidFill>
                  <a:schemeClr val="accent2"/>
                </a:solidFill>
              </a:rPr>
              <a:t>No ingresar a esta zona mientras</a:t>
            </a:r>
          </a:p>
          <a:p>
            <a:r>
              <a:rPr lang="es-CL" dirty="0">
                <a:solidFill>
                  <a:schemeClr val="accent2"/>
                </a:solidFill>
              </a:rPr>
              <a:t>el equipo se encuentra en movimiento</a:t>
            </a:r>
            <a:endParaRPr lang="es-ES" dirty="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17956"/>
                                        </p:tgtEl>
                                        <p:attrNameLst>
                                          <p:attrName>style.visibility</p:attrName>
                                        </p:attrNameLst>
                                      </p:cBhvr>
                                      <p:to>
                                        <p:strVal val="visible"/>
                                      </p:to>
                                    </p:set>
                                    <p:animEffect transition="in" filter="box(in)">
                                      <p:cBhvr>
                                        <p:cTn id="7" dur="5000"/>
                                        <p:tgtEl>
                                          <p:spTgt spid="191795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17960"/>
                                        </p:tgtEl>
                                        <p:attrNameLst>
                                          <p:attrName>style.visibility</p:attrName>
                                        </p:attrNameLst>
                                      </p:cBhvr>
                                      <p:to>
                                        <p:strVal val="visible"/>
                                      </p:to>
                                    </p:set>
                                    <p:animEffect transition="in" filter="box(in)">
                                      <p:cBhvr>
                                        <p:cTn id="12" dur="5000"/>
                                        <p:tgtEl>
                                          <p:spTgt spid="191796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17961"/>
                                        </p:tgtEl>
                                        <p:attrNameLst>
                                          <p:attrName>style.visibility</p:attrName>
                                        </p:attrNameLst>
                                      </p:cBhvr>
                                      <p:to>
                                        <p:strVal val="visible"/>
                                      </p:to>
                                    </p:set>
                                    <p:animEffect transition="in" filter="box(in)">
                                      <p:cBhvr>
                                        <p:cTn id="17" dur="5000"/>
                                        <p:tgtEl>
                                          <p:spTgt spid="1917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7956" grpId="0" animBg="1"/>
      <p:bldP spid="1917960" grpId="0"/>
      <p:bldP spid="191796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9698" name="Picture 2" descr="IMG_0335"/>
          <p:cNvPicPr>
            <a:picLocks noChangeAspect="1" noChangeArrowheads="1"/>
          </p:cNvPicPr>
          <p:nvPr/>
        </p:nvPicPr>
        <p:blipFill>
          <a:blip r:embed="rId2" cstate="print"/>
          <a:srcRect l="17015" t="16277" b="6206"/>
          <a:stretch>
            <a:fillRect/>
          </a:stretch>
        </p:blipFill>
        <p:spPr bwMode="auto">
          <a:xfrm>
            <a:off x="1116013" y="908050"/>
            <a:ext cx="7056437" cy="5045075"/>
          </a:xfrm>
          <a:prstGeom prst="rect">
            <a:avLst/>
          </a:prstGeom>
          <a:noFill/>
          <a:ln w="9525">
            <a:solidFill>
              <a:schemeClr val="accent2"/>
            </a:solidFill>
            <a:miter lim="800000"/>
            <a:headEnd/>
            <a:tailEnd/>
          </a:ln>
        </p:spPr>
      </p:pic>
      <p:sp>
        <p:nvSpPr>
          <p:cNvPr id="1949699" name="Rectangle 3"/>
          <p:cNvSpPr>
            <a:spLocks noChangeArrowheads="1"/>
          </p:cNvSpPr>
          <p:nvPr/>
        </p:nvSpPr>
        <p:spPr bwMode="auto">
          <a:xfrm>
            <a:off x="71470" y="161908"/>
            <a:ext cx="9144000" cy="838200"/>
          </a:xfrm>
          <a:prstGeom prst="rect">
            <a:avLst/>
          </a:prstGeom>
          <a:noFill/>
          <a:ln w="9525">
            <a:noFill/>
            <a:miter lim="800000"/>
            <a:headEnd/>
            <a:tailEnd/>
          </a:ln>
          <a:effectLst/>
        </p:spPr>
        <p:txBody>
          <a:bodyPr lIns="180000" tIns="0" rIns="180000" bIns="0" anchor="ctr"/>
          <a:lstStyle/>
          <a:p>
            <a:pPr>
              <a:lnSpc>
                <a:spcPct val="80000"/>
              </a:lnSpc>
            </a:pPr>
            <a:r>
              <a:rPr lang="es-ES" sz="3200" dirty="0">
                <a:solidFill>
                  <a:schemeClr val="accent2"/>
                </a:solidFill>
              </a:rPr>
              <a:t> Ángulo de penetración</a:t>
            </a:r>
          </a:p>
        </p:txBody>
      </p:sp>
      <p:sp>
        <p:nvSpPr>
          <p:cNvPr id="1949700" name="Line 4"/>
          <p:cNvSpPr>
            <a:spLocks noChangeShapeType="1"/>
          </p:cNvSpPr>
          <p:nvPr/>
        </p:nvSpPr>
        <p:spPr bwMode="auto">
          <a:xfrm flipH="1">
            <a:off x="6443663" y="5210175"/>
            <a:ext cx="1009650" cy="512763"/>
          </a:xfrm>
          <a:prstGeom prst="line">
            <a:avLst/>
          </a:prstGeom>
          <a:noFill/>
          <a:ln w="38100">
            <a:solidFill>
              <a:srgbClr val="FF0000"/>
            </a:solidFill>
            <a:round/>
            <a:headEnd/>
            <a:tailEnd type="arrow" w="med" len="med"/>
          </a:ln>
          <a:effectLst/>
        </p:spPr>
        <p:txBody>
          <a:bodyPr wrap="none" anchor="ctr"/>
          <a:lstStyle/>
          <a:p>
            <a:endParaRPr lang="es-CL"/>
          </a:p>
        </p:txBody>
      </p:sp>
      <p:sp>
        <p:nvSpPr>
          <p:cNvPr id="1949701" name="Line 5"/>
          <p:cNvSpPr>
            <a:spLocks noChangeShapeType="1"/>
          </p:cNvSpPr>
          <p:nvPr/>
        </p:nvSpPr>
        <p:spPr bwMode="auto">
          <a:xfrm flipH="1">
            <a:off x="6443663" y="5722938"/>
            <a:ext cx="1079500" cy="11112"/>
          </a:xfrm>
          <a:prstGeom prst="line">
            <a:avLst/>
          </a:prstGeom>
          <a:noFill/>
          <a:ln w="38100">
            <a:solidFill>
              <a:srgbClr val="FF0000"/>
            </a:solidFill>
            <a:round/>
            <a:headEnd/>
            <a:tailEnd/>
          </a:ln>
          <a:effectLst/>
        </p:spPr>
        <p:txBody>
          <a:bodyPr>
            <a:spAutoFit/>
          </a:bodyPr>
          <a:lstStyle/>
          <a:p>
            <a:endParaRPr lang="es-CL"/>
          </a:p>
        </p:txBody>
      </p:sp>
      <p:sp>
        <p:nvSpPr>
          <p:cNvPr id="1949702" name="Text Box 6"/>
          <p:cNvSpPr txBox="1">
            <a:spLocks noChangeArrowheads="1"/>
          </p:cNvSpPr>
          <p:nvPr/>
        </p:nvSpPr>
        <p:spPr bwMode="auto">
          <a:xfrm>
            <a:off x="350861" y="6024586"/>
            <a:ext cx="7650163" cy="762000"/>
          </a:xfrm>
          <a:prstGeom prst="rect">
            <a:avLst/>
          </a:prstGeom>
          <a:noFill/>
          <a:ln w="9525" algn="ctr">
            <a:noFill/>
            <a:miter lim="800000"/>
            <a:headEnd/>
            <a:tailEnd/>
          </a:ln>
          <a:effectLst/>
        </p:spPr>
        <p:txBody>
          <a:bodyPr wrap="none">
            <a:spAutoFit/>
          </a:bodyPr>
          <a:lstStyle/>
          <a:p>
            <a:r>
              <a:rPr lang="es-CL" sz="2200" dirty="0">
                <a:solidFill>
                  <a:schemeClr val="accent2"/>
                </a:solidFill>
              </a:rPr>
              <a:t>Angulo de penetraci</a:t>
            </a:r>
            <a:r>
              <a:rPr lang="es-CL" sz="2200" dirty="0">
                <a:solidFill>
                  <a:schemeClr val="accent2"/>
                </a:solidFill>
                <a:latin typeface="ＭＳ Ｐゴシック"/>
              </a:rPr>
              <a:t>ó</a:t>
            </a:r>
            <a:r>
              <a:rPr lang="es-CL" sz="2200" dirty="0">
                <a:solidFill>
                  <a:schemeClr val="accent2"/>
                </a:solidFill>
              </a:rPr>
              <a:t>n de aprox. 45° de inclinaci</a:t>
            </a:r>
            <a:r>
              <a:rPr lang="es-CL" sz="2200" dirty="0">
                <a:solidFill>
                  <a:schemeClr val="accent2"/>
                </a:solidFill>
                <a:latin typeface="ＭＳ Ｐゴシック"/>
              </a:rPr>
              <a:t>ó</a:t>
            </a:r>
            <a:r>
              <a:rPr lang="es-CL" sz="2200" dirty="0">
                <a:solidFill>
                  <a:schemeClr val="accent2"/>
                </a:solidFill>
              </a:rPr>
              <a:t>n respecto</a:t>
            </a:r>
          </a:p>
          <a:p>
            <a:r>
              <a:rPr lang="es-CL" sz="2200" dirty="0">
                <a:solidFill>
                  <a:schemeClr val="accent2"/>
                </a:solidFill>
              </a:rPr>
              <a:t>del fondo del balde, en referencia al nivel de piso.</a:t>
            </a:r>
            <a:endParaRPr lang="es-ES" sz="2200" dirty="0">
              <a:solidFill>
                <a:schemeClr val="accent2"/>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mividavale+"/>
          <p:cNvPicPr>
            <a:picLocks noChangeAspect="1" noChangeArrowheads="1"/>
          </p:cNvPicPr>
          <p:nvPr/>
        </p:nvPicPr>
        <p:blipFill>
          <a:blip r:embed="rId2" cstate="print"/>
          <a:srcRect/>
          <a:stretch>
            <a:fillRect/>
          </a:stretch>
        </p:blipFill>
        <p:spPr bwMode="auto">
          <a:xfrm>
            <a:off x="0" y="6119813"/>
            <a:ext cx="1254125" cy="522287"/>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533400" y="477838"/>
            <a:ext cx="8305800" cy="6151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650" name="Rectangle 2"/>
          <p:cNvSpPr>
            <a:spLocks noGrp="1" noChangeArrowheads="1"/>
          </p:cNvSpPr>
          <p:nvPr>
            <p:ph type="title"/>
          </p:nvPr>
        </p:nvSpPr>
        <p:spPr>
          <a:xfrm>
            <a:off x="357158" y="71414"/>
            <a:ext cx="8260672" cy="1039427"/>
          </a:xfrm>
        </p:spPr>
        <p:txBody>
          <a:bodyPr/>
          <a:lstStyle/>
          <a:p>
            <a:r>
              <a:rPr lang="es-ES" b="0" dirty="0"/>
              <a:t>Angulo de </a:t>
            </a:r>
            <a:r>
              <a:rPr lang="es-ES" b="0" dirty="0" smtClean="0"/>
              <a:t>penetración</a:t>
            </a:r>
            <a:endParaRPr lang="es-ES" b="0" dirty="0"/>
          </a:p>
        </p:txBody>
      </p:sp>
      <p:pic>
        <p:nvPicPr>
          <p:cNvPr id="1947651" name="Picture 3" descr="CRIM0008"/>
          <p:cNvPicPr>
            <a:picLocks noChangeAspect="1" noChangeArrowheads="1"/>
          </p:cNvPicPr>
          <p:nvPr/>
        </p:nvPicPr>
        <p:blipFill>
          <a:blip r:embed="rId2" cstate="print"/>
          <a:srcRect l="8928" t="7095" r="22768" b="27504"/>
          <a:stretch>
            <a:fillRect/>
          </a:stretch>
        </p:blipFill>
        <p:spPr bwMode="auto">
          <a:xfrm>
            <a:off x="2195513" y="981075"/>
            <a:ext cx="6840537" cy="4652963"/>
          </a:xfrm>
          <a:prstGeom prst="rect">
            <a:avLst/>
          </a:prstGeom>
          <a:noFill/>
          <a:ln w="9525">
            <a:solidFill>
              <a:schemeClr val="accent2"/>
            </a:solidFill>
            <a:miter lim="800000"/>
            <a:headEnd/>
            <a:tailEnd/>
          </a:ln>
        </p:spPr>
      </p:pic>
      <p:sp>
        <p:nvSpPr>
          <p:cNvPr id="1947652" name="Text Box 4"/>
          <p:cNvSpPr txBox="1">
            <a:spLocks noChangeArrowheads="1"/>
          </p:cNvSpPr>
          <p:nvPr/>
        </p:nvSpPr>
        <p:spPr bwMode="auto">
          <a:xfrm>
            <a:off x="179388" y="5762625"/>
            <a:ext cx="8596312" cy="762000"/>
          </a:xfrm>
          <a:prstGeom prst="rect">
            <a:avLst/>
          </a:prstGeom>
          <a:noFill/>
          <a:ln w="9525">
            <a:noFill/>
            <a:miter lim="800000"/>
            <a:headEnd/>
            <a:tailEnd/>
          </a:ln>
          <a:effectLst/>
        </p:spPr>
        <p:txBody>
          <a:bodyPr>
            <a:spAutoFit/>
          </a:bodyPr>
          <a:lstStyle/>
          <a:p>
            <a:r>
              <a:rPr lang="es-MX" sz="2200">
                <a:solidFill>
                  <a:schemeClr val="accent2"/>
                </a:solidFill>
              </a:rPr>
              <a:t>Evite clavar perpendicularmente los dientes en el piso, y la fricción en la parte posterior del balde.</a:t>
            </a:r>
            <a:endParaRPr lang="es-ES" sz="2200">
              <a:solidFill>
                <a:schemeClr val="accent2"/>
              </a:solidFill>
            </a:endParaRPr>
          </a:p>
        </p:txBody>
      </p:sp>
      <p:pic>
        <p:nvPicPr>
          <p:cNvPr id="1947653" name="Picture 5"/>
          <p:cNvPicPr>
            <a:picLocks noChangeAspect="1" noChangeArrowheads="1"/>
          </p:cNvPicPr>
          <p:nvPr/>
        </p:nvPicPr>
        <p:blipFill>
          <a:blip r:embed="rId3" cstate="print"/>
          <a:srcRect l="71269" t="45259" r="3926" b="7474"/>
          <a:stretch>
            <a:fillRect/>
          </a:stretch>
        </p:blipFill>
        <p:spPr bwMode="auto">
          <a:xfrm>
            <a:off x="107950" y="1627188"/>
            <a:ext cx="2822575" cy="4033837"/>
          </a:xfrm>
          <a:prstGeom prst="rect">
            <a:avLst/>
          </a:prstGeom>
          <a:noFill/>
          <a:ln w="9525" algn="ctr">
            <a:solidFill>
              <a:schemeClr val="accent2"/>
            </a:solidFill>
            <a:miter lim="800000"/>
            <a:headEnd/>
            <a:tailEnd/>
          </a:ln>
          <a:effectLst/>
        </p:spPr>
      </p:pic>
      <p:sp>
        <p:nvSpPr>
          <p:cNvPr id="1947654" name="Line 6"/>
          <p:cNvSpPr>
            <a:spLocks noChangeShapeType="1"/>
          </p:cNvSpPr>
          <p:nvPr/>
        </p:nvSpPr>
        <p:spPr bwMode="auto">
          <a:xfrm flipV="1">
            <a:off x="971550" y="4797425"/>
            <a:ext cx="792163" cy="360363"/>
          </a:xfrm>
          <a:prstGeom prst="line">
            <a:avLst/>
          </a:prstGeom>
          <a:noFill/>
          <a:ln w="38100">
            <a:solidFill>
              <a:srgbClr val="FF0000"/>
            </a:solidFill>
            <a:prstDash val="sysDot"/>
            <a:round/>
            <a:headEnd/>
            <a:tailEnd/>
          </a:ln>
          <a:effectLst/>
        </p:spPr>
        <p:txBody>
          <a:bodyPr wrap="none" anchor="ctr"/>
          <a:lstStyle/>
          <a:p>
            <a:endParaRPr lang="es-CL"/>
          </a:p>
        </p:txBody>
      </p:sp>
      <p:sp>
        <p:nvSpPr>
          <p:cNvPr id="1947655" name="Line 7"/>
          <p:cNvSpPr>
            <a:spLocks noChangeShapeType="1"/>
          </p:cNvSpPr>
          <p:nvPr/>
        </p:nvSpPr>
        <p:spPr bwMode="auto">
          <a:xfrm>
            <a:off x="5580063" y="5084763"/>
            <a:ext cx="865187" cy="0"/>
          </a:xfrm>
          <a:prstGeom prst="line">
            <a:avLst/>
          </a:prstGeom>
          <a:noFill/>
          <a:ln w="38100">
            <a:solidFill>
              <a:srgbClr val="FF0000"/>
            </a:solidFill>
            <a:prstDash val="sysDot"/>
            <a:round/>
            <a:headEnd/>
            <a:tailEnd/>
          </a:ln>
          <a:effectLst/>
        </p:spPr>
        <p:txBody>
          <a:bodyPr wrap="none" anchor="ctr"/>
          <a:lstStyle/>
          <a:p>
            <a:endParaRPr lang="es-CL"/>
          </a:p>
        </p:txBody>
      </p:sp>
      <p:sp>
        <p:nvSpPr>
          <p:cNvPr id="1947656" name="Oval 8"/>
          <p:cNvSpPr>
            <a:spLocks noChangeArrowheads="1"/>
          </p:cNvSpPr>
          <p:nvPr/>
        </p:nvSpPr>
        <p:spPr bwMode="auto">
          <a:xfrm>
            <a:off x="5003800" y="4724400"/>
            <a:ext cx="863600" cy="288925"/>
          </a:xfrm>
          <a:prstGeom prst="ellipse">
            <a:avLst/>
          </a:prstGeom>
          <a:noFill/>
          <a:ln w="28575" algn="ctr">
            <a:solidFill>
              <a:srgbClr val="FF0000"/>
            </a:solidFill>
            <a:prstDash val="sysDot"/>
            <a:round/>
            <a:headEnd/>
            <a:tailEnd/>
          </a:ln>
          <a:effectLst/>
        </p:spPr>
        <p:txBody>
          <a:bodyPr wrap="none" anchor="ctr"/>
          <a:lstStyle/>
          <a:p>
            <a:endParaRPr lang="es-CL"/>
          </a:p>
        </p:txBody>
      </p:sp>
      <p:sp>
        <p:nvSpPr>
          <p:cNvPr id="1947657" name="Line 9"/>
          <p:cNvSpPr>
            <a:spLocks noChangeShapeType="1"/>
          </p:cNvSpPr>
          <p:nvPr/>
        </p:nvSpPr>
        <p:spPr bwMode="auto">
          <a:xfrm>
            <a:off x="971550" y="5157788"/>
            <a:ext cx="1368425" cy="71437"/>
          </a:xfrm>
          <a:prstGeom prst="line">
            <a:avLst/>
          </a:prstGeom>
          <a:noFill/>
          <a:ln w="38100">
            <a:solidFill>
              <a:srgbClr val="FF0000"/>
            </a:solidFill>
            <a:round/>
            <a:headEnd/>
            <a:tailEnd/>
          </a:ln>
          <a:effectLst/>
        </p:spPr>
        <p:txBody>
          <a:bodyPr wrap="none" anchor="ctr"/>
          <a:lstStyle/>
          <a:p>
            <a:endParaRPr lang="es-CL"/>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1212" name="Picture 12"/>
          <p:cNvPicPr>
            <a:picLocks noChangeAspect="1" noChangeArrowheads="1"/>
          </p:cNvPicPr>
          <p:nvPr/>
        </p:nvPicPr>
        <p:blipFill>
          <a:blip r:embed="rId3" cstate="print"/>
          <a:srcRect/>
          <a:stretch>
            <a:fillRect/>
          </a:stretch>
        </p:blipFill>
        <p:spPr bwMode="auto">
          <a:xfrm>
            <a:off x="34925" y="1196975"/>
            <a:ext cx="5184775" cy="3279775"/>
          </a:xfrm>
          <a:prstGeom prst="rect">
            <a:avLst/>
          </a:prstGeom>
          <a:noFill/>
          <a:ln w="9525">
            <a:solidFill>
              <a:schemeClr val="accent2"/>
            </a:solidFill>
            <a:miter lim="800000"/>
            <a:headEnd/>
            <a:tailEnd/>
          </a:ln>
        </p:spPr>
      </p:pic>
      <p:sp>
        <p:nvSpPr>
          <p:cNvPr id="1971202" name="Rectangle 2"/>
          <p:cNvSpPr>
            <a:spLocks noChangeArrowheads="1"/>
          </p:cNvSpPr>
          <p:nvPr/>
        </p:nvSpPr>
        <p:spPr bwMode="auto">
          <a:xfrm>
            <a:off x="32" y="5180999"/>
            <a:ext cx="9144000" cy="1200329"/>
          </a:xfrm>
          <a:prstGeom prst="rect">
            <a:avLst/>
          </a:prstGeom>
          <a:noFill/>
          <a:ln w="9525">
            <a:noFill/>
            <a:miter lim="800000"/>
            <a:headEnd/>
            <a:tailEnd/>
          </a:ln>
          <a:effectLst/>
        </p:spPr>
        <p:txBody>
          <a:bodyPr>
            <a:spAutoFit/>
          </a:bodyPr>
          <a:lstStyle/>
          <a:p>
            <a:r>
              <a:rPr lang="es-ES" dirty="0" smtClean="0">
                <a:solidFill>
                  <a:schemeClr val="accent2"/>
                </a:solidFill>
              </a:rPr>
              <a:t>Este </a:t>
            </a:r>
            <a:r>
              <a:rPr lang="es-ES" dirty="0">
                <a:solidFill>
                  <a:schemeClr val="accent2"/>
                </a:solidFill>
              </a:rPr>
              <a:t>método requiere algunos segundos más debido al mayor recorrido del </a:t>
            </a:r>
            <a:r>
              <a:rPr lang="es-ES" dirty="0" err="1">
                <a:solidFill>
                  <a:schemeClr val="accent2"/>
                </a:solidFill>
              </a:rPr>
              <a:t>izaje</a:t>
            </a:r>
            <a:r>
              <a:rPr lang="es-ES" dirty="0">
                <a:solidFill>
                  <a:schemeClr val="accent2"/>
                </a:solidFill>
              </a:rPr>
              <a:t> y el balance del mango mas extendido (entre 90° - 180°).</a:t>
            </a:r>
            <a:r>
              <a:rPr lang="es-ES" dirty="0"/>
              <a:t> </a:t>
            </a:r>
          </a:p>
          <a:p>
            <a:r>
              <a:rPr lang="es-ES" dirty="0">
                <a:solidFill>
                  <a:srgbClr val="FF0000"/>
                </a:solidFill>
              </a:rPr>
              <a:t>Precaución: Mantenga observación permanente durante el proceso </a:t>
            </a:r>
          </a:p>
          <a:p>
            <a:r>
              <a:rPr lang="es-ES" dirty="0">
                <a:solidFill>
                  <a:srgbClr val="FF0000"/>
                </a:solidFill>
              </a:rPr>
              <a:t>	        de </a:t>
            </a:r>
            <a:r>
              <a:rPr lang="es-ES" dirty="0" err="1">
                <a:solidFill>
                  <a:srgbClr val="FF0000"/>
                </a:solidFill>
              </a:rPr>
              <a:t>aculatamiento</a:t>
            </a:r>
            <a:r>
              <a:rPr lang="es-ES" dirty="0">
                <a:solidFill>
                  <a:srgbClr val="FF0000"/>
                </a:solidFill>
              </a:rPr>
              <a:t> del camión.</a:t>
            </a:r>
            <a:r>
              <a:rPr lang="es-ES" dirty="0"/>
              <a:t> </a:t>
            </a:r>
          </a:p>
        </p:txBody>
      </p:sp>
      <p:sp>
        <p:nvSpPr>
          <p:cNvPr id="1971204" name="Line 4"/>
          <p:cNvSpPr>
            <a:spLocks noChangeShapeType="1"/>
          </p:cNvSpPr>
          <p:nvPr/>
        </p:nvSpPr>
        <p:spPr bwMode="auto">
          <a:xfrm>
            <a:off x="1042988" y="3141663"/>
            <a:ext cx="2825750" cy="0"/>
          </a:xfrm>
          <a:prstGeom prst="line">
            <a:avLst/>
          </a:prstGeom>
          <a:noFill/>
          <a:ln w="57150">
            <a:solidFill>
              <a:srgbClr val="FF0000"/>
            </a:solidFill>
            <a:prstDash val="sysDot"/>
            <a:round/>
            <a:headEnd/>
            <a:tailEnd/>
          </a:ln>
          <a:effectLst/>
        </p:spPr>
        <p:txBody>
          <a:bodyPr/>
          <a:lstStyle/>
          <a:p>
            <a:endParaRPr lang="es-CL"/>
          </a:p>
        </p:txBody>
      </p:sp>
      <p:sp>
        <p:nvSpPr>
          <p:cNvPr id="1971205" name="Line 5"/>
          <p:cNvSpPr>
            <a:spLocks noChangeShapeType="1"/>
          </p:cNvSpPr>
          <p:nvPr/>
        </p:nvSpPr>
        <p:spPr bwMode="auto">
          <a:xfrm>
            <a:off x="3867150" y="2543175"/>
            <a:ext cx="1588" cy="1012825"/>
          </a:xfrm>
          <a:prstGeom prst="line">
            <a:avLst/>
          </a:prstGeom>
          <a:noFill/>
          <a:ln w="57150">
            <a:solidFill>
              <a:srgbClr val="FF0000"/>
            </a:solidFill>
            <a:round/>
            <a:headEnd/>
            <a:tailEnd/>
          </a:ln>
          <a:effectLst/>
        </p:spPr>
        <p:txBody>
          <a:bodyPr/>
          <a:lstStyle/>
          <a:p>
            <a:endParaRPr lang="es-CL"/>
          </a:p>
        </p:txBody>
      </p:sp>
      <p:sp>
        <p:nvSpPr>
          <p:cNvPr id="1971206" name="Line 6"/>
          <p:cNvSpPr>
            <a:spLocks noChangeShapeType="1"/>
          </p:cNvSpPr>
          <p:nvPr/>
        </p:nvSpPr>
        <p:spPr bwMode="auto">
          <a:xfrm flipH="1">
            <a:off x="1042988" y="2205038"/>
            <a:ext cx="1587" cy="1822450"/>
          </a:xfrm>
          <a:prstGeom prst="line">
            <a:avLst/>
          </a:prstGeom>
          <a:noFill/>
          <a:ln w="57150">
            <a:solidFill>
              <a:srgbClr val="FF0000"/>
            </a:solidFill>
            <a:round/>
            <a:headEnd/>
            <a:tailEnd/>
          </a:ln>
          <a:effectLst/>
        </p:spPr>
        <p:txBody>
          <a:bodyPr/>
          <a:lstStyle/>
          <a:p>
            <a:endParaRPr lang="es-CL"/>
          </a:p>
        </p:txBody>
      </p:sp>
      <p:sp>
        <p:nvSpPr>
          <p:cNvPr id="1971207" name="Text Box 7"/>
          <p:cNvSpPr txBox="1">
            <a:spLocks noChangeArrowheads="1"/>
          </p:cNvSpPr>
          <p:nvPr/>
        </p:nvSpPr>
        <p:spPr bwMode="auto">
          <a:xfrm>
            <a:off x="207972" y="144444"/>
            <a:ext cx="6253635" cy="646331"/>
          </a:xfrm>
          <a:prstGeom prst="rect">
            <a:avLst/>
          </a:prstGeom>
          <a:noFill/>
          <a:ln w="9525" algn="ctr">
            <a:noFill/>
            <a:miter lim="800000"/>
            <a:headEnd/>
            <a:tailEnd/>
          </a:ln>
          <a:effectLst/>
        </p:spPr>
        <p:txBody>
          <a:bodyPr wrap="none">
            <a:spAutoFit/>
          </a:bodyPr>
          <a:lstStyle/>
          <a:p>
            <a:r>
              <a:rPr lang="es-ES" sz="3600" dirty="0" smtClean="0">
                <a:solidFill>
                  <a:schemeClr val="accent2"/>
                </a:solidFill>
              </a:rPr>
              <a:t>Carguío </a:t>
            </a:r>
            <a:r>
              <a:rPr lang="es-ES" sz="3600" dirty="0">
                <a:solidFill>
                  <a:schemeClr val="accent2"/>
                </a:solidFill>
              </a:rPr>
              <a:t>en un mismo nivel </a:t>
            </a:r>
          </a:p>
        </p:txBody>
      </p:sp>
      <p:pic>
        <p:nvPicPr>
          <p:cNvPr id="1971208" name="Picture 8"/>
          <p:cNvPicPr>
            <a:picLocks noChangeAspect="1" noChangeArrowheads="1"/>
          </p:cNvPicPr>
          <p:nvPr/>
        </p:nvPicPr>
        <p:blipFill>
          <a:blip r:embed="rId4" cstate="print"/>
          <a:srcRect t="5170" b="1711"/>
          <a:stretch>
            <a:fillRect/>
          </a:stretch>
        </p:blipFill>
        <p:spPr bwMode="auto">
          <a:xfrm>
            <a:off x="5278438" y="908050"/>
            <a:ext cx="3813175" cy="3889375"/>
          </a:xfrm>
          <a:prstGeom prst="rect">
            <a:avLst/>
          </a:prstGeom>
          <a:noFill/>
          <a:ln w="12700" cap="sq">
            <a:solidFill>
              <a:schemeClr val="accent2"/>
            </a:solidFill>
            <a:miter lim="800000"/>
            <a:headEnd type="none" w="sm" len="sm"/>
            <a:tailEnd type="none" w="sm" len="sm"/>
          </a:ln>
          <a:effectLst/>
        </p:spPr>
      </p:pic>
      <p:sp>
        <p:nvSpPr>
          <p:cNvPr id="1971209" name="AutoShape 9"/>
          <p:cNvSpPr>
            <a:spLocks noChangeArrowheads="1"/>
          </p:cNvSpPr>
          <p:nvPr/>
        </p:nvSpPr>
        <p:spPr bwMode="auto">
          <a:xfrm rot="7132298">
            <a:off x="7272337" y="3105151"/>
            <a:ext cx="1871663" cy="360362"/>
          </a:xfrm>
          <a:prstGeom prst="notchedRightArrow">
            <a:avLst>
              <a:gd name="adj1" fmla="val 50000"/>
              <a:gd name="adj2" fmla="val 129846"/>
            </a:avLst>
          </a:prstGeom>
          <a:solidFill>
            <a:srgbClr val="FF0000"/>
          </a:solidFill>
          <a:ln w="9525" algn="ctr">
            <a:noFill/>
            <a:miter lim="800000"/>
            <a:headEnd/>
            <a:tailEnd/>
          </a:ln>
          <a:effectLst/>
        </p:spPr>
        <p:txBody>
          <a:bodyPr wrap="none" anchor="ctr"/>
          <a:lstStyle/>
          <a:p>
            <a:endParaRPr lang="es-CL"/>
          </a:p>
        </p:txBody>
      </p:sp>
      <p:sp>
        <p:nvSpPr>
          <p:cNvPr id="1971210" name="Text Box 10"/>
          <p:cNvSpPr txBox="1">
            <a:spLocks noChangeArrowheads="1"/>
          </p:cNvSpPr>
          <p:nvPr/>
        </p:nvSpPr>
        <p:spPr bwMode="auto">
          <a:xfrm>
            <a:off x="5453063" y="955675"/>
            <a:ext cx="3576620" cy="369332"/>
          </a:xfrm>
          <a:prstGeom prst="rect">
            <a:avLst/>
          </a:prstGeom>
          <a:solidFill>
            <a:srgbClr val="DDDDDD"/>
          </a:solidFill>
          <a:ln w="9525" algn="ctr">
            <a:solidFill>
              <a:schemeClr val="accent2"/>
            </a:solidFill>
            <a:miter lim="800000"/>
            <a:headEnd/>
            <a:tailEnd/>
          </a:ln>
          <a:effectLst/>
        </p:spPr>
        <p:txBody>
          <a:bodyPr wrap="none">
            <a:spAutoFit/>
          </a:bodyPr>
          <a:lstStyle/>
          <a:p>
            <a:r>
              <a:rPr lang="es-ES" dirty="0">
                <a:solidFill>
                  <a:schemeClr val="accent2"/>
                </a:solidFill>
              </a:rPr>
              <a:t>Distancia excavadora cami</a:t>
            </a:r>
            <a:r>
              <a:rPr lang="es-ES" dirty="0">
                <a:solidFill>
                  <a:schemeClr val="accent2"/>
                </a:solidFill>
                <a:latin typeface="ＭＳ Ｐゴシック"/>
              </a:rPr>
              <a:t>ó</a:t>
            </a:r>
            <a:r>
              <a:rPr lang="es-ES" dirty="0">
                <a:solidFill>
                  <a:schemeClr val="accent2"/>
                </a:solidFill>
              </a:rPr>
              <a:t>n</a:t>
            </a:r>
          </a:p>
        </p:txBody>
      </p:sp>
      <p:sp>
        <p:nvSpPr>
          <p:cNvPr id="1971211" name="AutoShape 11"/>
          <p:cNvSpPr>
            <a:spLocks noChangeArrowheads="1"/>
          </p:cNvSpPr>
          <p:nvPr/>
        </p:nvSpPr>
        <p:spPr bwMode="auto">
          <a:xfrm rot="2475693">
            <a:off x="2700338" y="1341438"/>
            <a:ext cx="431800" cy="1582737"/>
          </a:xfrm>
          <a:prstGeom prst="lightningBolt">
            <a:avLst/>
          </a:prstGeom>
          <a:solidFill>
            <a:srgbClr val="FF0000"/>
          </a:solidFill>
          <a:ln w="9525" algn="ctr">
            <a:noFill/>
            <a:miter lim="800000"/>
            <a:headEnd/>
            <a:tailEnd/>
          </a:ln>
          <a:effectLst/>
        </p:spPr>
        <p:txBody>
          <a:bodyPr wrap="none" anchor="ctr"/>
          <a:lstStyle/>
          <a:p>
            <a:endParaRPr lang="es-CL"/>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4274" name="Picture 2" descr="Bild5"/>
          <p:cNvPicPr>
            <a:picLocks noChangeAspect="1" noChangeArrowheads="1"/>
          </p:cNvPicPr>
          <p:nvPr/>
        </p:nvPicPr>
        <p:blipFill>
          <a:blip r:embed="rId3" cstate="print"/>
          <a:srcRect/>
          <a:stretch>
            <a:fillRect/>
          </a:stretch>
        </p:blipFill>
        <p:spPr bwMode="auto">
          <a:xfrm>
            <a:off x="611188" y="981075"/>
            <a:ext cx="7056437" cy="4629150"/>
          </a:xfrm>
          <a:prstGeom prst="rect">
            <a:avLst/>
          </a:prstGeom>
          <a:noFill/>
          <a:ln w="19050">
            <a:solidFill>
              <a:schemeClr val="accent2"/>
            </a:solidFill>
            <a:miter lim="800000"/>
            <a:headEnd/>
            <a:tailEnd/>
          </a:ln>
        </p:spPr>
      </p:pic>
      <p:sp>
        <p:nvSpPr>
          <p:cNvPr id="1974275" name="Rectangle 3"/>
          <p:cNvSpPr>
            <a:spLocks noChangeArrowheads="1"/>
          </p:cNvSpPr>
          <p:nvPr/>
        </p:nvSpPr>
        <p:spPr bwMode="auto">
          <a:xfrm>
            <a:off x="1452563" y="6567488"/>
            <a:ext cx="536575" cy="169862"/>
          </a:xfrm>
          <a:prstGeom prst="rect">
            <a:avLst/>
          </a:prstGeom>
          <a:noFill/>
          <a:ln w="12700">
            <a:noFill/>
            <a:miter lim="800000"/>
            <a:headEnd/>
            <a:tailEnd/>
          </a:ln>
          <a:effectLst/>
        </p:spPr>
        <p:txBody>
          <a:bodyPr lIns="60325" tIns="23812" rIns="60325" bIns="23812">
            <a:spAutoFit/>
          </a:bodyPr>
          <a:lstStyle/>
          <a:p>
            <a:pPr defTabSz="1152525" eaLnBrk="0" hangingPunct="0"/>
            <a:r>
              <a:rPr lang="en-US" sz="800">
                <a:solidFill>
                  <a:schemeClr val="bg2"/>
                </a:solidFill>
              </a:rPr>
              <a:t>Slide</a:t>
            </a:r>
            <a:fld id="{23350F6B-91A5-41F2-8128-94A0FAC83832}" type="slidenum">
              <a:rPr lang="en-US" sz="800">
                <a:solidFill>
                  <a:schemeClr val="bg2"/>
                </a:solidFill>
              </a:rPr>
              <a:pPr defTabSz="1152525" eaLnBrk="0" hangingPunct="0"/>
              <a:t>82</a:t>
            </a:fld>
            <a:endParaRPr lang="en-US" sz="800">
              <a:solidFill>
                <a:schemeClr val="bg2"/>
              </a:solidFill>
            </a:endParaRPr>
          </a:p>
        </p:txBody>
      </p:sp>
      <p:sp>
        <p:nvSpPr>
          <p:cNvPr id="1974276" name="Text Box 4"/>
          <p:cNvSpPr txBox="1">
            <a:spLocks noChangeArrowheads="1"/>
          </p:cNvSpPr>
          <p:nvPr/>
        </p:nvSpPr>
        <p:spPr bwMode="auto">
          <a:xfrm>
            <a:off x="539783" y="5821385"/>
            <a:ext cx="8675687" cy="822325"/>
          </a:xfrm>
          <a:prstGeom prst="rect">
            <a:avLst/>
          </a:prstGeom>
          <a:noFill/>
          <a:ln w="9525">
            <a:noFill/>
            <a:miter lim="800000"/>
            <a:headEnd/>
            <a:tailEnd/>
          </a:ln>
          <a:effectLst/>
        </p:spPr>
        <p:txBody>
          <a:bodyPr>
            <a:spAutoFit/>
          </a:bodyPr>
          <a:lstStyle/>
          <a:p>
            <a:r>
              <a:rPr lang="es-ES" dirty="0">
                <a:solidFill>
                  <a:schemeClr val="accent2"/>
                </a:solidFill>
              </a:rPr>
              <a:t> Colocar primero una cama de material fino, depositar la</a:t>
            </a:r>
          </a:p>
          <a:p>
            <a:r>
              <a:rPr lang="es-ES" dirty="0">
                <a:solidFill>
                  <a:schemeClr val="accent2"/>
                </a:solidFill>
              </a:rPr>
              <a:t> carga lo mas cerca del piso de la tolva.</a:t>
            </a:r>
          </a:p>
        </p:txBody>
      </p:sp>
      <p:sp>
        <p:nvSpPr>
          <p:cNvPr id="1974277" name="Oval 5"/>
          <p:cNvSpPr>
            <a:spLocks noChangeArrowheads="1"/>
          </p:cNvSpPr>
          <p:nvPr/>
        </p:nvSpPr>
        <p:spPr bwMode="auto">
          <a:xfrm>
            <a:off x="3924300" y="4292600"/>
            <a:ext cx="1727200" cy="1225550"/>
          </a:xfrm>
          <a:prstGeom prst="ellipse">
            <a:avLst/>
          </a:prstGeom>
          <a:noFill/>
          <a:ln w="57150">
            <a:solidFill>
              <a:srgbClr val="FF0000"/>
            </a:solidFill>
            <a:prstDash val="sysDot"/>
            <a:round/>
            <a:headEnd/>
            <a:tailEnd/>
          </a:ln>
          <a:effectLst/>
        </p:spPr>
        <p:txBody>
          <a:bodyPr wrap="none" anchor="ctr"/>
          <a:lstStyle/>
          <a:p>
            <a:endParaRPr lang="es-CL"/>
          </a:p>
        </p:txBody>
      </p:sp>
      <p:sp>
        <p:nvSpPr>
          <p:cNvPr id="1974278" name="Rectangle 6"/>
          <p:cNvSpPr>
            <a:spLocks noChangeArrowheads="1"/>
          </p:cNvSpPr>
          <p:nvPr/>
        </p:nvSpPr>
        <p:spPr bwMode="auto">
          <a:xfrm>
            <a:off x="285768" y="206356"/>
            <a:ext cx="6858000" cy="579438"/>
          </a:xfrm>
          <a:prstGeom prst="rect">
            <a:avLst/>
          </a:prstGeom>
          <a:noFill/>
          <a:ln w="9525" algn="ctr">
            <a:noFill/>
            <a:miter lim="800000"/>
            <a:headEnd/>
            <a:tailEnd/>
          </a:ln>
          <a:effectLst/>
        </p:spPr>
        <p:txBody>
          <a:bodyPr>
            <a:spAutoFit/>
          </a:bodyPr>
          <a:lstStyle/>
          <a:p>
            <a:r>
              <a:rPr lang="es-ES" sz="3200" dirty="0">
                <a:solidFill>
                  <a:schemeClr val="accent2"/>
                </a:solidFill>
              </a:rPr>
              <a:t>Carguío de material grueso</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22" name="Rectangle 2"/>
          <p:cNvSpPr>
            <a:spLocks noGrp="1" noChangeArrowheads="1"/>
          </p:cNvSpPr>
          <p:nvPr>
            <p:ph type="title"/>
          </p:nvPr>
        </p:nvSpPr>
        <p:spPr>
          <a:xfrm>
            <a:off x="357158" y="71414"/>
            <a:ext cx="8260672" cy="1039427"/>
          </a:xfrm>
        </p:spPr>
        <p:txBody>
          <a:bodyPr>
            <a:normAutofit/>
          </a:bodyPr>
          <a:lstStyle/>
          <a:p>
            <a:r>
              <a:rPr lang="es-ES" sz="2800" b="0" dirty="0"/>
              <a:t>Limpieza de áreas o remate de bancos</a:t>
            </a:r>
          </a:p>
        </p:txBody>
      </p:sp>
      <p:pic>
        <p:nvPicPr>
          <p:cNvPr id="1976323" name="Picture 3" descr="WAMBOO_BH06189"/>
          <p:cNvPicPr>
            <a:picLocks noChangeAspect="1" noChangeArrowheads="1"/>
          </p:cNvPicPr>
          <p:nvPr/>
        </p:nvPicPr>
        <p:blipFill>
          <a:blip r:embed="rId2" cstate="print">
            <a:lum bright="8000"/>
          </a:blip>
          <a:srcRect r="3589"/>
          <a:stretch>
            <a:fillRect/>
          </a:stretch>
        </p:blipFill>
        <p:spPr bwMode="auto">
          <a:xfrm>
            <a:off x="1400175" y="928670"/>
            <a:ext cx="6196013" cy="4819650"/>
          </a:xfrm>
          <a:prstGeom prst="rect">
            <a:avLst/>
          </a:prstGeom>
          <a:noFill/>
          <a:ln w="9525">
            <a:solidFill>
              <a:schemeClr val="tx1"/>
            </a:solidFill>
            <a:miter lim="800000"/>
            <a:headEnd/>
            <a:tailEnd/>
          </a:ln>
        </p:spPr>
      </p:pic>
      <p:sp>
        <p:nvSpPr>
          <p:cNvPr id="1976324" name="Freeform 4"/>
          <p:cNvSpPr>
            <a:spLocks/>
          </p:cNvSpPr>
          <p:nvPr/>
        </p:nvSpPr>
        <p:spPr bwMode="auto">
          <a:xfrm>
            <a:off x="1547813" y="3789363"/>
            <a:ext cx="1895475" cy="520700"/>
          </a:xfrm>
          <a:custGeom>
            <a:avLst/>
            <a:gdLst/>
            <a:ahLst/>
            <a:cxnLst>
              <a:cxn ang="0">
                <a:pos x="0" y="2"/>
              </a:cxn>
              <a:cxn ang="0">
                <a:pos x="115" y="79"/>
              </a:cxn>
              <a:cxn ang="0">
                <a:pos x="269" y="71"/>
              </a:cxn>
              <a:cxn ang="0">
                <a:pos x="346" y="9"/>
              </a:cxn>
              <a:cxn ang="0">
                <a:pos x="530" y="17"/>
              </a:cxn>
              <a:cxn ang="0">
                <a:pos x="615" y="79"/>
              </a:cxn>
              <a:cxn ang="0">
                <a:pos x="745" y="102"/>
              </a:cxn>
              <a:cxn ang="0">
                <a:pos x="853" y="255"/>
              </a:cxn>
              <a:cxn ang="0">
                <a:pos x="991" y="263"/>
              </a:cxn>
              <a:cxn ang="0">
                <a:pos x="1106" y="247"/>
              </a:cxn>
            </a:cxnLst>
            <a:rect l="0" t="0" r="r" b="b"/>
            <a:pathLst>
              <a:path w="1106" h="282">
                <a:moveTo>
                  <a:pt x="0" y="2"/>
                </a:moveTo>
                <a:cubicBezTo>
                  <a:pt x="35" y="35"/>
                  <a:pt x="70" y="68"/>
                  <a:pt x="115" y="79"/>
                </a:cubicBezTo>
                <a:cubicBezTo>
                  <a:pt x="160" y="90"/>
                  <a:pt x="231" y="83"/>
                  <a:pt x="269" y="71"/>
                </a:cubicBezTo>
                <a:cubicBezTo>
                  <a:pt x="307" y="59"/>
                  <a:pt x="303" y="18"/>
                  <a:pt x="346" y="9"/>
                </a:cubicBezTo>
                <a:cubicBezTo>
                  <a:pt x="389" y="0"/>
                  <a:pt x="485" y="5"/>
                  <a:pt x="530" y="17"/>
                </a:cubicBezTo>
                <a:cubicBezTo>
                  <a:pt x="575" y="29"/>
                  <a:pt x="579" y="65"/>
                  <a:pt x="615" y="79"/>
                </a:cubicBezTo>
                <a:cubicBezTo>
                  <a:pt x="651" y="93"/>
                  <a:pt x="705" y="73"/>
                  <a:pt x="745" y="102"/>
                </a:cubicBezTo>
                <a:cubicBezTo>
                  <a:pt x="785" y="131"/>
                  <a:pt x="812" y="228"/>
                  <a:pt x="853" y="255"/>
                </a:cubicBezTo>
                <a:cubicBezTo>
                  <a:pt x="894" y="282"/>
                  <a:pt x="949" y="264"/>
                  <a:pt x="991" y="263"/>
                </a:cubicBezTo>
                <a:cubicBezTo>
                  <a:pt x="1033" y="262"/>
                  <a:pt x="1069" y="254"/>
                  <a:pt x="1106" y="247"/>
                </a:cubicBezTo>
              </a:path>
            </a:pathLst>
          </a:custGeom>
          <a:noFill/>
          <a:ln w="76200" cap="flat" cmpd="sng">
            <a:solidFill>
              <a:srgbClr val="FF0000"/>
            </a:solidFill>
            <a:prstDash val="sysDot"/>
            <a:round/>
            <a:headEnd type="none" w="sm" len="sm"/>
            <a:tailEnd type="none" w="sm" len="sm"/>
          </a:ln>
          <a:effectLst/>
        </p:spPr>
        <p:txBody>
          <a:bodyPr>
            <a:spAutoFit/>
          </a:bodyPr>
          <a:lstStyle/>
          <a:p>
            <a:endParaRPr lang="es-CL"/>
          </a:p>
        </p:txBody>
      </p:sp>
      <p:sp>
        <p:nvSpPr>
          <p:cNvPr id="1976325" name="Text Box 5"/>
          <p:cNvSpPr txBox="1">
            <a:spLocks noChangeArrowheads="1"/>
          </p:cNvSpPr>
          <p:nvPr/>
        </p:nvSpPr>
        <p:spPr bwMode="auto">
          <a:xfrm>
            <a:off x="179388" y="5895975"/>
            <a:ext cx="9140644" cy="646331"/>
          </a:xfrm>
          <a:prstGeom prst="rect">
            <a:avLst/>
          </a:prstGeom>
          <a:noFill/>
          <a:ln w="9525" algn="ctr">
            <a:noFill/>
            <a:miter lim="800000"/>
            <a:headEnd/>
            <a:tailEnd/>
          </a:ln>
          <a:effectLst/>
        </p:spPr>
        <p:txBody>
          <a:bodyPr wrap="none">
            <a:spAutoFit/>
          </a:bodyPr>
          <a:lstStyle/>
          <a:p>
            <a:r>
              <a:rPr lang="es-MX" dirty="0">
                <a:solidFill>
                  <a:schemeClr val="accent2"/>
                </a:solidFill>
              </a:rPr>
              <a:t>Al realizar limpieza o remate de bancos, mantenga </a:t>
            </a:r>
            <a:r>
              <a:rPr lang="es-MX" dirty="0" err="1" smtClean="0">
                <a:solidFill>
                  <a:schemeClr val="accent2"/>
                </a:solidFill>
              </a:rPr>
              <a:t>observacion</a:t>
            </a:r>
            <a:r>
              <a:rPr lang="es-MX" dirty="0" smtClean="0">
                <a:solidFill>
                  <a:schemeClr val="accent2"/>
                </a:solidFill>
              </a:rPr>
              <a:t> </a:t>
            </a:r>
            <a:r>
              <a:rPr lang="es-MX" dirty="0">
                <a:solidFill>
                  <a:schemeClr val="accent2"/>
                </a:solidFill>
              </a:rPr>
              <a:t>permanente</a:t>
            </a:r>
          </a:p>
          <a:p>
            <a:r>
              <a:rPr lang="es-MX" dirty="0">
                <a:solidFill>
                  <a:schemeClr val="accent2"/>
                </a:solidFill>
              </a:rPr>
              <a:t>del entorno ya que esta operaci</a:t>
            </a:r>
            <a:r>
              <a:rPr lang="es-MX" dirty="0">
                <a:solidFill>
                  <a:schemeClr val="accent2"/>
                </a:solidFill>
                <a:latin typeface="ＭＳ Ｐゴシック"/>
              </a:rPr>
              <a:t>ó</a:t>
            </a:r>
            <a:r>
              <a:rPr lang="es-MX" dirty="0">
                <a:solidFill>
                  <a:schemeClr val="accent2"/>
                </a:solidFill>
              </a:rPr>
              <a:t>n requiere continuos cambios de </a:t>
            </a:r>
            <a:r>
              <a:rPr lang="es-MX" dirty="0" err="1" smtClean="0">
                <a:solidFill>
                  <a:schemeClr val="accent2"/>
                </a:solidFill>
              </a:rPr>
              <a:t>posicion</a:t>
            </a:r>
            <a:endParaRPr lang="es-ES" dirty="0">
              <a:solidFill>
                <a:schemeClr val="accent2"/>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4514" name="Rectangle 2"/>
          <p:cNvSpPr>
            <a:spLocks noGrp="1" noChangeArrowheads="1"/>
          </p:cNvSpPr>
          <p:nvPr>
            <p:ph type="title"/>
          </p:nvPr>
        </p:nvSpPr>
        <p:spPr>
          <a:xfrm>
            <a:off x="426128" y="285728"/>
            <a:ext cx="8260672" cy="1039427"/>
          </a:xfrm>
        </p:spPr>
        <p:txBody>
          <a:bodyPr/>
          <a:lstStyle/>
          <a:p>
            <a:r>
              <a:rPr lang="es-CL" b="0" dirty="0"/>
              <a:t>Interacción con otros equipos</a:t>
            </a:r>
            <a:endParaRPr lang="es-ES" b="0" dirty="0"/>
          </a:p>
        </p:txBody>
      </p:sp>
      <p:pic>
        <p:nvPicPr>
          <p:cNvPr id="1984515" name="Picture 3" descr="BULGA_2"/>
          <p:cNvPicPr>
            <a:picLocks noChangeAspect="1" noChangeArrowheads="1"/>
          </p:cNvPicPr>
          <p:nvPr/>
        </p:nvPicPr>
        <p:blipFill>
          <a:blip r:embed="rId2" cstate="print">
            <a:lum bright="6000" contrast="6000"/>
          </a:blip>
          <a:srcRect l="7086" t="17278" r="7086" b="11810"/>
          <a:stretch>
            <a:fillRect/>
          </a:stretch>
        </p:blipFill>
        <p:spPr bwMode="auto">
          <a:xfrm>
            <a:off x="865188" y="1285892"/>
            <a:ext cx="7378700" cy="4572000"/>
          </a:xfrm>
          <a:prstGeom prst="rect">
            <a:avLst/>
          </a:prstGeom>
          <a:noFill/>
          <a:ln w="9525">
            <a:solidFill>
              <a:schemeClr val="tx1"/>
            </a:solidFill>
            <a:miter lim="800000"/>
            <a:headEnd/>
            <a:tailEnd/>
          </a:ln>
        </p:spPr>
      </p:pic>
      <p:sp>
        <p:nvSpPr>
          <p:cNvPr id="1984516" name="Text Box 4"/>
          <p:cNvSpPr txBox="1">
            <a:spLocks noChangeArrowheads="1"/>
          </p:cNvSpPr>
          <p:nvPr/>
        </p:nvSpPr>
        <p:spPr bwMode="auto">
          <a:xfrm>
            <a:off x="466758" y="5929330"/>
            <a:ext cx="8820150" cy="858837"/>
          </a:xfrm>
          <a:prstGeom prst="rect">
            <a:avLst/>
          </a:prstGeom>
          <a:noFill/>
          <a:ln w="9525">
            <a:noFill/>
            <a:miter lim="800000"/>
            <a:headEnd/>
            <a:tailEnd/>
          </a:ln>
          <a:effectLst/>
        </p:spPr>
        <p:txBody>
          <a:bodyPr>
            <a:spAutoFit/>
          </a:bodyPr>
          <a:lstStyle/>
          <a:p>
            <a:pPr>
              <a:spcBef>
                <a:spcPct val="10000"/>
              </a:spcBef>
            </a:pPr>
            <a:r>
              <a:rPr lang="es-CL" dirty="0">
                <a:solidFill>
                  <a:schemeClr val="accent2"/>
                </a:solidFill>
              </a:rPr>
              <a:t>Precaución al trabajar con equipos de apoyo, mantenga</a:t>
            </a:r>
          </a:p>
          <a:p>
            <a:pPr>
              <a:spcBef>
                <a:spcPct val="10000"/>
              </a:spcBef>
            </a:pPr>
            <a:r>
              <a:rPr lang="es-CL" dirty="0">
                <a:solidFill>
                  <a:schemeClr val="accent2"/>
                </a:solidFill>
              </a:rPr>
              <a:t>comunicación permanente vía radio con los equipos de apoyo.</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9044" name="Picture 4" descr="100_0718"/>
          <p:cNvPicPr>
            <a:picLocks noChangeAspect="1" noChangeArrowheads="1"/>
          </p:cNvPicPr>
          <p:nvPr/>
        </p:nvPicPr>
        <p:blipFill>
          <a:blip r:embed="rId2" cstate="print"/>
          <a:srcRect/>
          <a:stretch>
            <a:fillRect/>
          </a:stretch>
        </p:blipFill>
        <p:spPr bwMode="auto">
          <a:xfrm>
            <a:off x="179388" y="981075"/>
            <a:ext cx="4416425" cy="3827463"/>
          </a:xfrm>
          <a:prstGeom prst="rect">
            <a:avLst/>
          </a:prstGeom>
          <a:noFill/>
          <a:ln w="9525">
            <a:solidFill>
              <a:schemeClr val="accent2"/>
            </a:solidFill>
            <a:miter lim="800000"/>
            <a:headEnd/>
            <a:tailEnd/>
          </a:ln>
        </p:spPr>
      </p:pic>
      <p:pic>
        <p:nvPicPr>
          <p:cNvPr id="1879047" name="Picture 7" descr="Load_12_N"/>
          <p:cNvPicPr>
            <a:picLocks noChangeAspect="1" noChangeArrowheads="1"/>
          </p:cNvPicPr>
          <p:nvPr/>
        </p:nvPicPr>
        <p:blipFill>
          <a:blip r:embed="rId3" cstate="print"/>
          <a:srcRect/>
          <a:stretch>
            <a:fillRect/>
          </a:stretch>
        </p:blipFill>
        <p:spPr bwMode="auto">
          <a:xfrm>
            <a:off x="4500563" y="3141663"/>
            <a:ext cx="4337050" cy="3214687"/>
          </a:xfrm>
          <a:prstGeom prst="rect">
            <a:avLst/>
          </a:prstGeom>
          <a:noFill/>
          <a:ln w="9525">
            <a:solidFill>
              <a:schemeClr val="accent2"/>
            </a:solidFill>
            <a:miter lim="800000"/>
            <a:headEnd/>
            <a:tailEnd/>
          </a:ln>
        </p:spPr>
      </p:pic>
      <p:sp>
        <p:nvSpPr>
          <p:cNvPr id="1879048" name="Text Box 8"/>
          <p:cNvSpPr txBox="1">
            <a:spLocks noChangeArrowheads="1"/>
          </p:cNvSpPr>
          <p:nvPr/>
        </p:nvSpPr>
        <p:spPr bwMode="auto">
          <a:xfrm>
            <a:off x="317498" y="215882"/>
            <a:ext cx="3968750" cy="641350"/>
          </a:xfrm>
          <a:prstGeom prst="rect">
            <a:avLst/>
          </a:prstGeom>
          <a:noFill/>
          <a:ln w="9525" algn="ctr">
            <a:noFill/>
            <a:miter lim="800000"/>
            <a:headEnd/>
            <a:tailEnd/>
          </a:ln>
          <a:effectLst/>
        </p:spPr>
        <p:txBody>
          <a:bodyPr wrap="none">
            <a:spAutoFit/>
          </a:bodyPr>
          <a:lstStyle/>
          <a:p>
            <a:r>
              <a:rPr lang="es-ES" sz="3600" dirty="0">
                <a:solidFill>
                  <a:schemeClr val="accent2"/>
                </a:solidFill>
              </a:rPr>
              <a:t>Estiba de la carga </a:t>
            </a:r>
          </a:p>
        </p:txBody>
      </p:sp>
      <p:sp>
        <p:nvSpPr>
          <p:cNvPr id="1879051" name="Line 11"/>
          <p:cNvSpPr>
            <a:spLocks noChangeShapeType="1"/>
          </p:cNvSpPr>
          <p:nvPr/>
        </p:nvSpPr>
        <p:spPr bwMode="auto">
          <a:xfrm flipV="1">
            <a:off x="7524750" y="4941888"/>
            <a:ext cx="863600" cy="71437"/>
          </a:xfrm>
          <a:prstGeom prst="line">
            <a:avLst/>
          </a:prstGeom>
          <a:noFill/>
          <a:ln w="38100">
            <a:solidFill>
              <a:srgbClr val="FF0000"/>
            </a:solidFill>
            <a:prstDash val="sysDot"/>
            <a:round/>
            <a:headEnd/>
            <a:tailEnd/>
          </a:ln>
          <a:effectLst/>
        </p:spPr>
        <p:txBody>
          <a:bodyPr/>
          <a:lstStyle/>
          <a:p>
            <a:endParaRPr lang="es-CL"/>
          </a:p>
        </p:txBody>
      </p:sp>
      <p:sp>
        <p:nvSpPr>
          <p:cNvPr id="1879052" name="Line 12"/>
          <p:cNvSpPr>
            <a:spLocks noChangeShapeType="1"/>
          </p:cNvSpPr>
          <p:nvPr/>
        </p:nvSpPr>
        <p:spPr bwMode="auto">
          <a:xfrm flipH="1" flipV="1">
            <a:off x="7092950" y="4868863"/>
            <a:ext cx="1008063" cy="98425"/>
          </a:xfrm>
          <a:prstGeom prst="line">
            <a:avLst/>
          </a:prstGeom>
          <a:noFill/>
          <a:ln w="38100">
            <a:solidFill>
              <a:srgbClr val="FF0000"/>
            </a:solidFill>
            <a:prstDash val="sysDot"/>
            <a:round/>
            <a:headEnd/>
            <a:tailEnd/>
          </a:ln>
          <a:effectLst/>
        </p:spPr>
        <p:txBody>
          <a:bodyPr/>
          <a:lstStyle/>
          <a:p>
            <a:endParaRPr lang="es-CL"/>
          </a:p>
        </p:txBody>
      </p:sp>
      <p:sp>
        <p:nvSpPr>
          <p:cNvPr id="1879053" name="Text Box 13"/>
          <p:cNvSpPr txBox="1">
            <a:spLocks noChangeArrowheads="1"/>
          </p:cNvSpPr>
          <p:nvPr/>
        </p:nvSpPr>
        <p:spPr bwMode="auto">
          <a:xfrm>
            <a:off x="8388350" y="4508500"/>
            <a:ext cx="395288" cy="531813"/>
          </a:xfrm>
          <a:prstGeom prst="rect">
            <a:avLst/>
          </a:prstGeom>
          <a:solidFill>
            <a:srgbClr val="DDDDDD"/>
          </a:solidFill>
          <a:ln w="12700">
            <a:solidFill>
              <a:schemeClr val="accent2"/>
            </a:solidFill>
            <a:miter lim="800000"/>
            <a:headEnd/>
            <a:tailEnd/>
          </a:ln>
          <a:effectLst/>
        </p:spPr>
        <p:txBody>
          <a:bodyPr wrap="none">
            <a:spAutoFit/>
          </a:bodyPr>
          <a:lstStyle/>
          <a:p>
            <a:r>
              <a:rPr lang="es-MX" sz="2800">
                <a:solidFill>
                  <a:schemeClr val="accent2"/>
                </a:solidFill>
              </a:rPr>
              <a:t>1</a:t>
            </a:r>
            <a:endParaRPr lang="es-ES" sz="2800">
              <a:solidFill>
                <a:schemeClr val="accent2"/>
              </a:solidFill>
            </a:endParaRPr>
          </a:p>
        </p:txBody>
      </p:sp>
      <p:sp>
        <p:nvSpPr>
          <p:cNvPr id="1879054" name="Text Box 14"/>
          <p:cNvSpPr txBox="1">
            <a:spLocks noChangeArrowheads="1"/>
          </p:cNvSpPr>
          <p:nvPr/>
        </p:nvSpPr>
        <p:spPr bwMode="auto">
          <a:xfrm>
            <a:off x="7667625" y="3429000"/>
            <a:ext cx="395288" cy="531813"/>
          </a:xfrm>
          <a:prstGeom prst="rect">
            <a:avLst/>
          </a:prstGeom>
          <a:solidFill>
            <a:srgbClr val="DDDDDD"/>
          </a:solidFill>
          <a:ln w="12700">
            <a:solidFill>
              <a:schemeClr val="accent2"/>
            </a:solidFill>
            <a:miter lim="800000"/>
            <a:headEnd/>
            <a:tailEnd/>
          </a:ln>
          <a:effectLst/>
        </p:spPr>
        <p:txBody>
          <a:bodyPr wrap="none">
            <a:spAutoFit/>
          </a:bodyPr>
          <a:lstStyle/>
          <a:p>
            <a:r>
              <a:rPr lang="es-MX" sz="2800">
                <a:solidFill>
                  <a:schemeClr val="accent2"/>
                </a:solidFill>
              </a:rPr>
              <a:t>2</a:t>
            </a:r>
            <a:endParaRPr lang="es-ES" sz="2800">
              <a:solidFill>
                <a:schemeClr val="accent2"/>
              </a:solidFill>
            </a:endParaRPr>
          </a:p>
        </p:txBody>
      </p:sp>
      <p:sp>
        <p:nvSpPr>
          <p:cNvPr id="1879055" name="Text Box 15"/>
          <p:cNvSpPr txBox="1">
            <a:spLocks noChangeArrowheads="1"/>
          </p:cNvSpPr>
          <p:nvPr/>
        </p:nvSpPr>
        <p:spPr bwMode="auto">
          <a:xfrm>
            <a:off x="6443663" y="4365625"/>
            <a:ext cx="395287" cy="531813"/>
          </a:xfrm>
          <a:prstGeom prst="rect">
            <a:avLst/>
          </a:prstGeom>
          <a:solidFill>
            <a:srgbClr val="DDDDDD"/>
          </a:solidFill>
          <a:ln w="12700">
            <a:solidFill>
              <a:schemeClr val="accent2"/>
            </a:solidFill>
            <a:miter lim="800000"/>
            <a:headEnd/>
            <a:tailEnd/>
          </a:ln>
          <a:effectLst/>
        </p:spPr>
        <p:txBody>
          <a:bodyPr wrap="none">
            <a:spAutoFit/>
          </a:bodyPr>
          <a:lstStyle/>
          <a:p>
            <a:r>
              <a:rPr lang="es-MX" sz="2800">
                <a:solidFill>
                  <a:schemeClr val="accent2"/>
                </a:solidFill>
              </a:rPr>
              <a:t>3</a:t>
            </a:r>
            <a:endParaRPr lang="es-ES" sz="2800">
              <a:solidFill>
                <a:schemeClr val="accent2"/>
              </a:solidFill>
            </a:endParaRPr>
          </a:p>
        </p:txBody>
      </p:sp>
      <p:sp>
        <p:nvSpPr>
          <p:cNvPr id="1879056" name="Line 16"/>
          <p:cNvSpPr>
            <a:spLocks noChangeShapeType="1"/>
          </p:cNvSpPr>
          <p:nvPr/>
        </p:nvSpPr>
        <p:spPr bwMode="auto">
          <a:xfrm flipH="1" flipV="1">
            <a:off x="1116013" y="3213100"/>
            <a:ext cx="719137" cy="2087563"/>
          </a:xfrm>
          <a:prstGeom prst="line">
            <a:avLst/>
          </a:prstGeom>
          <a:noFill/>
          <a:ln w="38100">
            <a:solidFill>
              <a:srgbClr val="FF0000"/>
            </a:solidFill>
            <a:round/>
            <a:headEnd/>
            <a:tailEnd type="arrow" w="med" len="med"/>
          </a:ln>
          <a:effectLst/>
        </p:spPr>
        <p:txBody>
          <a:bodyPr/>
          <a:lstStyle/>
          <a:p>
            <a:endParaRPr lang="es-CL"/>
          </a:p>
        </p:txBody>
      </p:sp>
      <p:sp>
        <p:nvSpPr>
          <p:cNvPr id="1879057" name="Line 17"/>
          <p:cNvSpPr>
            <a:spLocks noChangeShapeType="1"/>
          </p:cNvSpPr>
          <p:nvPr/>
        </p:nvSpPr>
        <p:spPr bwMode="auto">
          <a:xfrm flipV="1">
            <a:off x="1835150" y="3429000"/>
            <a:ext cx="649288" cy="1800225"/>
          </a:xfrm>
          <a:prstGeom prst="line">
            <a:avLst/>
          </a:prstGeom>
          <a:noFill/>
          <a:ln w="38100">
            <a:solidFill>
              <a:srgbClr val="FF0000"/>
            </a:solidFill>
            <a:round/>
            <a:headEnd/>
            <a:tailEnd type="arrow" w="med" len="med"/>
          </a:ln>
          <a:effectLst/>
        </p:spPr>
        <p:txBody>
          <a:bodyPr/>
          <a:lstStyle/>
          <a:p>
            <a:endParaRPr lang="es-CL"/>
          </a:p>
        </p:txBody>
      </p:sp>
      <p:sp>
        <p:nvSpPr>
          <p:cNvPr id="1879058" name="Line 18"/>
          <p:cNvSpPr>
            <a:spLocks noChangeShapeType="1"/>
          </p:cNvSpPr>
          <p:nvPr/>
        </p:nvSpPr>
        <p:spPr bwMode="auto">
          <a:xfrm flipH="1" flipV="1">
            <a:off x="1547813" y="3141663"/>
            <a:ext cx="287337" cy="2087562"/>
          </a:xfrm>
          <a:prstGeom prst="line">
            <a:avLst/>
          </a:prstGeom>
          <a:noFill/>
          <a:ln w="38100">
            <a:solidFill>
              <a:srgbClr val="FF0000"/>
            </a:solidFill>
            <a:round/>
            <a:headEnd/>
            <a:tailEnd type="arrow" w="med" len="med"/>
          </a:ln>
          <a:effectLst/>
        </p:spPr>
        <p:txBody>
          <a:bodyPr/>
          <a:lstStyle/>
          <a:p>
            <a:endParaRPr lang="es-CL"/>
          </a:p>
        </p:txBody>
      </p:sp>
      <p:sp>
        <p:nvSpPr>
          <p:cNvPr id="1879059" name="Line 19"/>
          <p:cNvSpPr>
            <a:spLocks noChangeShapeType="1"/>
          </p:cNvSpPr>
          <p:nvPr/>
        </p:nvSpPr>
        <p:spPr bwMode="auto">
          <a:xfrm flipV="1">
            <a:off x="6877050" y="4797425"/>
            <a:ext cx="358775" cy="144463"/>
          </a:xfrm>
          <a:prstGeom prst="line">
            <a:avLst/>
          </a:prstGeom>
          <a:noFill/>
          <a:ln w="38100">
            <a:solidFill>
              <a:srgbClr val="FF0000"/>
            </a:solidFill>
            <a:prstDash val="sysDot"/>
            <a:round/>
            <a:headEnd/>
            <a:tailEnd/>
          </a:ln>
          <a:effectLst/>
        </p:spPr>
        <p:txBody>
          <a:bodyPr/>
          <a:lstStyle/>
          <a:p>
            <a:endParaRPr lang="es-CL"/>
          </a:p>
        </p:txBody>
      </p:sp>
      <p:sp>
        <p:nvSpPr>
          <p:cNvPr id="1879060" name="Text Box 20"/>
          <p:cNvSpPr txBox="1">
            <a:spLocks noChangeArrowheads="1"/>
          </p:cNvSpPr>
          <p:nvPr/>
        </p:nvSpPr>
        <p:spPr bwMode="auto">
          <a:xfrm>
            <a:off x="34925" y="5300663"/>
            <a:ext cx="4972836" cy="923330"/>
          </a:xfrm>
          <a:prstGeom prst="rect">
            <a:avLst/>
          </a:prstGeom>
          <a:solidFill>
            <a:srgbClr val="DDDDDD"/>
          </a:solidFill>
          <a:ln w="9525">
            <a:solidFill>
              <a:schemeClr val="accent2"/>
            </a:solidFill>
            <a:miter lim="800000"/>
            <a:headEnd/>
            <a:tailEnd/>
          </a:ln>
          <a:effectLst/>
        </p:spPr>
        <p:txBody>
          <a:bodyPr wrap="none">
            <a:spAutoFit/>
          </a:bodyPr>
          <a:lstStyle/>
          <a:p>
            <a:r>
              <a:rPr lang="es-MX" dirty="0">
                <a:solidFill>
                  <a:schemeClr val="accent2"/>
                </a:solidFill>
              </a:rPr>
              <a:t>La estiba de la carga debe considerar tres</a:t>
            </a:r>
          </a:p>
          <a:p>
            <a:r>
              <a:rPr lang="es-MX" dirty="0">
                <a:solidFill>
                  <a:schemeClr val="accent2"/>
                </a:solidFill>
              </a:rPr>
              <a:t>puntos de referencia importantes.</a:t>
            </a:r>
          </a:p>
          <a:p>
            <a:r>
              <a:rPr lang="es-MX" dirty="0">
                <a:solidFill>
                  <a:schemeClr val="accent2"/>
                </a:solidFill>
              </a:rPr>
              <a:t>     1. </a:t>
            </a:r>
            <a:r>
              <a:rPr lang="es-MX" dirty="0" err="1">
                <a:solidFill>
                  <a:schemeClr val="accent2"/>
                </a:solidFill>
              </a:rPr>
              <a:t>Canopi</a:t>
            </a:r>
            <a:r>
              <a:rPr lang="es-MX" dirty="0">
                <a:solidFill>
                  <a:schemeClr val="accent2"/>
                </a:solidFill>
              </a:rPr>
              <a:t>             2. Centro           3. Cola</a:t>
            </a:r>
            <a:endParaRPr lang="es-ES" dirty="0">
              <a:solidFill>
                <a:schemeClr val="accent2"/>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0850" name="Picture 2" descr="CRIM0012"/>
          <p:cNvPicPr>
            <a:picLocks noChangeAspect="1" noChangeArrowheads="1"/>
          </p:cNvPicPr>
          <p:nvPr/>
        </p:nvPicPr>
        <p:blipFill>
          <a:blip r:embed="rId2" cstate="print"/>
          <a:srcRect/>
          <a:stretch>
            <a:fillRect/>
          </a:stretch>
        </p:blipFill>
        <p:spPr bwMode="auto">
          <a:xfrm>
            <a:off x="468313" y="928688"/>
            <a:ext cx="8351837" cy="4876800"/>
          </a:xfrm>
          <a:prstGeom prst="rect">
            <a:avLst/>
          </a:prstGeom>
          <a:noFill/>
          <a:ln w="12700">
            <a:solidFill>
              <a:schemeClr val="accent2"/>
            </a:solidFill>
            <a:miter lim="800000"/>
            <a:headEnd/>
            <a:tailEnd/>
          </a:ln>
        </p:spPr>
      </p:pic>
      <p:sp>
        <p:nvSpPr>
          <p:cNvPr id="1870851" name="Line 3"/>
          <p:cNvSpPr>
            <a:spLocks noChangeShapeType="1"/>
          </p:cNvSpPr>
          <p:nvPr/>
        </p:nvSpPr>
        <p:spPr bwMode="auto">
          <a:xfrm flipV="1">
            <a:off x="3394075" y="2781300"/>
            <a:ext cx="1322388" cy="866775"/>
          </a:xfrm>
          <a:prstGeom prst="line">
            <a:avLst/>
          </a:prstGeom>
          <a:noFill/>
          <a:ln w="38100">
            <a:solidFill>
              <a:srgbClr val="FF0000"/>
            </a:solidFill>
            <a:prstDash val="sysDot"/>
            <a:round/>
            <a:headEnd/>
            <a:tailEnd/>
          </a:ln>
          <a:effectLst/>
        </p:spPr>
        <p:txBody>
          <a:bodyPr/>
          <a:lstStyle/>
          <a:p>
            <a:endParaRPr lang="es-CL"/>
          </a:p>
        </p:txBody>
      </p:sp>
      <p:sp>
        <p:nvSpPr>
          <p:cNvPr id="1870852" name="Line 4"/>
          <p:cNvSpPr>
            <a:spLocks noChangeShapeType="1"/>
          </p:cNvSpPr>
          <p:nvPr/>
        </p:nvSpPr>
        <p:spPr bwMode="auto">
          <a:xfrm>
            <a:off x="4713288" y="2832100"/>
            <a:ext cx="1082675" cy="452438"/>
          </a:xfrm>
          <a:prstGeom prst="line">
            <a:avLst/>
          </a:prstGeom>
          <a:noFill/>
          <a:ln w="38100">
            <a:solidFill>
              <a:srgbClr val="FF0000"/>
            </a:solidFill>
            <a:prstDash val="sysDot"/>
            <a:round/>
            <a:headEnd/>
            <a:tailEnd/>
          </a:ln>
          <a:effectLst/>
        </p:spPr>
        <p:txBody>
          <a:bodyPr/>
          <a:lstStyle/>
          <a:p>
            <a:endParaRPr lang="es-CL"/>
          </a:p>
        </p:txBody>
      </p:sp>
      <p:sp>
        <p:nvSpPr>
          <p:cNvPr id="1870853" name="Line 5"/>
          <p:cNvSpPr>
            <a:spLocks noChangeShapeType="1"/>
          </p:cNvSpPr>
          <p:nvPr/>
        </p:nvSpPr>
        <p:spPr bwMode="auto">
          <a:xfrm flipH="1" flipV="1">
            <a:off x="3276600" y="3716338"/>
            <a:ext cx="2733675" cy="217487"/>
          </a:xfrm>
          <a:prstGeom prst="line">
            <a:avLst/>
          </a:prstGeom>
          <a:noFill/>
          <a:ln w="38100">
            <a:solidFill>
              <a:srgbClr val="FF0000"/>
            </a:solidFill>
            <a:round/>
            <a:headEnd/>
            <a:tailEnd/>
          </a:ln>
          <a:effectLst/>
        </p:spPr>
        <p:txBody>
          <a:bodyPr/>
          <a:lstStyle/>
          <a:p>
            <a:endParaRPr lang="es-CL"/>
          </a:p>
        </p:txBody>
      </p:sp>
      <p:sp>
        <p:nvSpPr>
          <p:cNvPr id="1870854" name="Oval 6"/>
          <p:cNvSpPr>
            <a:spLocks noChangeArrowheads="1"/>
          </p:cNvSpPr>
          <p:nvPr/>
        </p:nvSpPr>
        <p:spPr bwMode="auto">
          <a:xfrm>
            <a:off x="4932363" y="4006850"/>
            <a:ext cx="1008062" cy="1150938"/>
          </a:xfrm>
          <a:prstGeom prst="ellipse">
            <a:avLst/>
          </a:prstGeom>
          <a:noFill/>
          <a:ln w="38100">
            <a:solidFill>
              <a:srgbClr val="FF0000"/>
            </a:solidFill>
            <a:round/>
            <a:headEnd/>
            <a:tailEnd/>
          </a:ln>
          <a:effectLst/>
        </p:spPr>
        <p:txBody>
          <a:bodyPr wrap="none" anchor="ctr"/>
          <a:lstStyle/>
          <a:p>
            <a:endParaRPr lang="es-CL"/>
          </a:p>
        </p:txBody>
      </p:sp>
      <p:sp>
        <p:nvSpPr>
          <p:cNvPr id="1870855" name="Line 7"/>
          <p:cNvSpPr>
            <a:spLocks noChangeShapeType="1"/>
          </p:cNvSpPr>
          <p:nvPr/>
        </p:nvSpPr>
        <p:spPr bwMode="auto">
          <a:xfrm flipV="1">
            <a:off x="1547813" y="4437063"/>
            <a:ext cx="2663825" cy="1512887"/>
          </a:xfrm>
          <a:prstGeom prst="line">
            <a:avLst/>
          </a:prstGeom>
          <a:noFill/>
          <a:ln w="38100">
            <a:solidFill>
              <a:srgbClr val="FF0000"/>
            </a:solidFill>
            <a:round/>
            <a:headEnd/>
            <a:tailEnd type="arrow" w="med" len="med"/>
          </a:ln>
          <a:effectLst/>
        </p:spPr>
        <p:txBody>
          <a:bodyPr/>
          <a:lstStyle/>
          <a:p>
            <a:endParaRPr lang="es-CL"/>
          </a:p>
        </p:txBody>
      </p:sp>
      <p:sp>
        <p:nvSpPr>
          <p:cNvPr id="1870856" name="Text Box 8"/>
          <p:cNvSpPr txBox="1">
            <a:spLocks noChangeArrowheads="1"/>
          </p:cNvSpPr>
          <p:nvPr/>
        </p:nvSpPr>
        <p:spPr bwMode="auto">
          <a:xfrm>
            <a:off x="179388" y="5924550"/>
            <a:ext cx="2432050" cy="528638"/>
          </a:xfrm>
          <a:prstGeom prst="rect">
            <a:avLst/>
          </a:prstGeom>
          <a:solidFill>
            <a:srgbClr val="DDDDDD"/>
          </a:solidFill>
          <a:ln w="9525">
            <a:solidFill>
              <a:schemeClr val="accent2"/>
            </a:solidFill>
            <a:miter lim="800000"/>
            <a:headEnd/>
            <a:tailEnd/>
          </a:ln>
          <a:effectLst/>
        </p:spPr>
        <p:txBody>
          <a:bodyPr wrap="none">
            <a:spAutoFit/>
          </a:bodyPr>
          <a:lstStyle/>
          <a:p>
            <a:r>
              <a:rPr lang="es-MX" sz="2800">
                <a:solidFill>
                  <a:schemeClr val="accent2"/>
                </a:solidFill>
              </a:rPr>
              <a:t>Suspensiones</a:t>
            </a:r>
            <a:endParaRPr lang="es-ES" sz="2800">
              <a:solidFill>
                <a:schemeClr val="accent2"/>
              </a:solidFill>
            </a:endParaRPr>
          </a:p>
        </p:txBody>
      </p:sp>
      <p:sp>
        <p:nvSpPr>
          <p:cNvPr id="1870857" name="Text Box 9"/>
          <p:cNvSpPr txBox="1">
            <a:spLocks noChangeArrowheads="1"/>
          </p:cNvSpPr>
          <p:nvPr/>
        </p:nvSpPr>
        <p:spPr bwMode="auto">
          <a:xfrm>
            <a:off x="6889750" y="5924550"/>
            <a:ext cx="2133918" cy="492443"/>
          </a:xfrm>
          <a:prstGeom prst="rect">
            <a:avLst/>
          </a:prstGeom>
          <a:solidFill>
            <a:srgbClr val="DDDDDD"/>
          </a:solidFill>
          <a:ln w="9525">
            <a:solidFill>
              <a:schemeClr val="accent2"/>
            </a:solidFill>
            <a:miter lim="800000"/>
            <a:headEnd/>
            <a:tailEnd/>
          </a:ln>
          <a:effectLst/>
        </p:spPr>
        <p:txBody>
          <a:bodyPr wrap="none">
            <a:spAutoFit/>
          </a:bodyPr>
          <a:lstStyle/>
          <a:p>
            <a:r>
              <a:rPr lang="es-MX" sz="2600" dirty="0">
                <a:solidFill>
                  <a:schemeClr val="accent2"/>
                </a:solidFill>
              </a:rPr>
              <a:t>Neumáticos</a:t>
            </a:r>
            <a:endParaRPr lang="es-ES" sz="2600" dirty="0">
              <a:solidFill>
                <a:schemeClr val="accent2"/>
              </a:solidFill>
            </a:endParaRPr>
          </a:p>
        </p:txBody>
      </p:sp>
      <p:sp>
        <p:nvSpPr>
          <p:cNvPr id="1870858" name="Line 10"/>
          <p:cNvSpPr>
            <a:spLocks noChangeShapeType="1"/>
          </p:cNvSpPr>
          <p:nvPr/>
        </p:nvSpPr>
        <p:spPr bwMode="auto">
          <a:xfrm flipH="1" flipV="1">
            <a:off x="5940425" y="4868863"/>
            <a:ext cx="1727200" cy="1008062"/>
          </a:xfrm>
          <a:prstGeom prst="line">
            <a:avLst/>
          </a:prstGeom>
          <a:noFill/>
          <a:ln w="38100">
            <a:solidFill>
              <a:srgbClr val="FF0000"/>
            </a:solidFill>
            <a:round/>
            <a:headEnd/>
            <a:tailEnd type="arrow" w="med" len="med"/>
          </a:ln>
          <a:effectLst/>
        </p:spPr>
        <p:txBody>
          <a:bodyPr/>
          <a:lstStyle/>
          <a:p>
            <a:endParaRPr lang="es-CL"/>
          </a:p>
        </p:txBody>
      </p:sp>
      <p:sp>
        <p:nvSpPr>
          <p:cNvPr id="1870859" name="Text Box 11"/>
          <p:cNvSpPr txBox="1">
            <a:spLocks noChangeArrowheads="1"/>
          </p:cNvSpPr>
          <p:nvPr/>
        </p:nvSpPr>
        <p:spPr bwMode="auto">
          <a:xfrm>
            <a:off x="3937000" y="5924550"/>
            <a:ext cx="1282700" cy="528638"/>
          </a:xfrm>
          <a:prstGeom prst="rect">
            <a:avLst/>
          </a:prstGeom>
          <a:solidFill>
            <a:srgbClr val="DDDDDD"/>
          </a:solidFill>
          <a:ln w="9525">
            <a:solidFill>
              <a:schemeClr val="accent2"/>
            </a:solidFill>
            <a:miter lim="800000"/>
            <a:headEnd/>
            <a:tailEnd/>
          </a:ln>
          <a:effectLst/>
        </p:spPr>
        <p:txBody>
          <a:bodyPr wrap="none">
            <a:spAutoFit/>
          </a:bodyPr>
          <a:lstStyle/>
          <a:p>
            <a:r>
              <a:rPr lang="es-MX" sz="2800">
                <a:solidFill>
                  <a:schemeClr val="accent2"/>
                </a:solidFill>
              </a:rPr>
              <a:t>Chasis</a:t>
            </a:r>
            <a:endParaRPr lang="es-ES" sz="2800">
              <a:solidFill>
                <a:schemeClr val="accent2"/>
              </a:solidFill>
            </a:endParaRPr>
          </a:p>
        </p:txBody>
      </p:sp>
      <p:sp>
        <p:nvSpPr>
          <p:cNvPr id="1870860" name="Line 12"/>
          <p:cNvSpPr>
            <a:spLocks noChangeShapeType="1"/>
          </p:cNvSpPr>
          <p:nvPr/>
        </p:nvSpPr>
        <p:spPr bwMode="auto">
          <a:xfrm flipV="1">
            <a:off x="4572000" y="4149725"/>
            <a:ext cx="0" cy="1727200"/>
          </a:xfrm>
          <a:prstGeom prst="line">
            <a:avLst/>
          </a:prstGeom>
          <a:noFill/>
          <a:ln w="38100">
            <a:solidFill>
              <a:srgbClr val="FF0000"/>
            </a:solidFill>
            <a:round/>
            <a:headEnd/>
            <a:tailEnd type="arrow" w="med" len="med"/>
          </a:ln>
          <a:effectLst/>
        </p:spPr>
        <p:txBody>
          <a:bodyPr/>
          <a:lstStyle/>
          <a:p>
            <a:endParaRPr lang="es-CL"/>
          </a:p>
        </p:txBody>
      </p:sp>
      <p:sp>
        <p:nvSpPr>
          <p:cNvPr id="1870861" name="Rectangle 13"/>
          <p:cNvSpPr>
            <a:spLocks noChangeArrowheads="1"/>
          </p:cNvSpPr>
          <p:nvPr/>
        </p:nvSpPr>
        <p:spPr bwMode="auto">
          <a:xfrm>
            <a:off x="-71470" y="90470"/>
            <a:ext cx="9144000" cy="838200"/>
          </a:xfrm>
          <a:prstGeom prst="rect">
            <a:avLst/>
          </a:prstGeom>
          <a:noFill/>
          <a:ln w="9525">
            <a:noFill/>
            <a:miter lim="800000"/>
            <a:headEnd/>
            <a:tailEnd/>
          </a:ln>
          <a:effectLst/>
        </p:spPr>
        <p:txBody>
          <a:bodyPr lIns="180000" tIns="0" rIns="180000" bIns="0" anchor="ctr"/>
          <a:lstStyle/>
          <a:p>
            <a:pPr algn="ctr"/>
            <a:r>
              <a:rPr lang="es-ES" sz="3200" dirty="0">
                <a:solidFill>
                  <a:schemeClr val="accent2"/>
                </a:solidFill>
              </a:rPr>
              <a:t>Estiba de carga incorrecta</a:t>
            </a:r>
            <a:endParaRPr lang="es-ES" sz="1800" dirty="0"/>
          </a:p>
        </p:txBody>
      </p:sp>
      <p:pic>
        <p:nvPicPr>
          <p:cNvPr id="1870862" name="Picture 14" descr="CRIM0005"/>
          <p:cNvPicPr>
            <a:picLocks noChangeAspect="1" noChangeArrowheads="1"/>
          </p:cNvPicPr>
          <p:nvPr/>
        </p:nvPicPr>
        <p:blipFill>
          <a:blip r:embed="rId3" cstate="print"/>
          <a:srcRect/>
          <a:stretch>
            <a:fillRect/>
          </a:stretch>
        </p:blipFill>
        <p:spPr bwMode="auto">
          <a:xfrm>
            <a:off x="468313" y="908050"/>
            <a:ext cx="3024187" cy="2266950"/>
          </a:xfrm>
          <a:prstGeom prst="rect">
            <a:avLst/>
          </a:prstGeom>
          <a:noFill/>
          <a:ln w="9525">
            <a:solidFill>
              <a:schemeClr val="accent2"/>
            </a:solidFill>
            <a:miter lim="800000"/>
            <a:headEnd/>
            <a:tailEnd/>
          </a:ln>
        </p:spPr>
      </p:pic>
      <p:sp>
        <p:nvSpPr>
          <p:cNvPr id="1870863" name="Line 15"/>
          <p:cNvSpPr>
            <a:spLocks noChangeShapeType="1"/>
          </p:cNvSpPr>
          <p:nvPr/>
        </p:nvSpPr>
        <p:spPr bwMode="auto">
          <a:xfrm flipV="1">
            <a:off x="1692275" y="2276475"/>
            <a:ext cx="215900" cy="215900"/>
          </a:xfrm>
          <a:prstGeom prst="line">
            <a:avLst/>
          </a:prstGeom>
          <a:noFill/>
          <a:ln w="19050">
            <a:solidFill>
              <a:srgbClr val="FF0000"/>
            </a:solidFill>
            <a:prstDash val="sysDot"/>
            <a:round/>
            <a:headEnd/>
            <a:tailEnd/>
          </a:ln>
          <a:effectLst/>
        </p:spPr>
        <p:txBody>
          <a:bodyPr/>
          <a:lstStyle/>
          <a:p>
            <a:endParaRPr lang="es-CL"/>
          </a:p>
        </p:txBody>
      </p:sp>
      <p:sp>
        <p:nvSpPr>
          <p:cNvPr id="1870864" name="Line 16"/>
          <p:cNvSpPr>
            <a:spLocks noChangeShapeType="1"/>
          </p:cNvSpPr>
          <p:nvPr/>
        </p:nvSpPr>
        <p:spPr bwMode="auto">
          <a:xfrm>
            <a:off x="1908175" y="2279650"/>
            <a:ext cx="287338" cy="69850"/>
          </a:xfrm>
          <a:prstGeom prst="line">
            <a:avLst/>
          </a:prstGeom>
          <a:noFill/>
          <a:ln w="19050">
            <a:solidFill>
              <a:srgbClr val="FF0000"/>
            </a:solidFill>
            <a:prstDash val="sysDot"/>
            <a:round/>
            <a:headEnd/>
            <a:tailEnd/>
          </a:ln>
          <a:effectLst/>
        </p:spPr>
        <p:txBody>
          <a:bodyPr/>
          <a:lstStyle/>
          <a:p>
            <a:endParaRPr lang="es-CL"/>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1874" name="Rectangle 2"/>
          <p:cNvSpPr>
            <a:spLocks noGrp="1" noChangeArrowheads="1"/>
          </p:cNvSpPr>
          <p:nvPr>
            <p:ph type="title"/>
          </p:nvPr>
        </p:nvSpPr>
        <p:spPr>
          <a:xfrm>
            <a:off x="285720" y="71414"/>
            <a:ext cx="8260672" cy="1039427"/>
          </a:xfrm>
        </p:spPr>
        <p:txBody>
          <a:bodyPr/>
          <a:lstStyle/>
          <a:p>
            <a:r>
              <a:rPr lang="es-MX" b="0" dirty="0"/>
              <a:t>Estiba de carga correcta</a:t>
            </a:r>
            <a:endParaRPr lang="es-ES" b="0" dirty="0"/>
          </a:p>
        </p:txBody>
      </p:sp>
      <p:pic>
        <p:nvPicPr>
          <p:cNvPr id="1871875" name="Picture 3" descr="DSCN0227"/>
          <p:cNvPicPr>
            <a:picLocks noChangeAspect="1" noChangeArrowheads="1"/>
          </p:cNvPicPr>
          <p:nvPr/>
        </p:nvPicPr>
        <p:blipFill>
          <a:blip r:embed="rId2" cstate="print"/>
          <a:srcRect/>
          <a:stretch>
            <a:fillRect/>
          </a:stretch>
        </p:blipFill>
        <p:spPr bwMode="auto">
          <a:xfrm>
            <a:off x="1258888" y="996967"/>
            <a:ext cx="6577012" cy="4932363"/>
          </a:xfrm>
          <a:prstGeom prst="rect">
            <a:avLst/>
          </a:prstGeom>
          <a:noFill/>
          <a:ln w="9525">
            <a:solidFill>
              <a:schemeClr val="accent2"/>
            </a:solidFill>
            <a:miter lim="800000"/>
            <a:headEnd/>
            <a:tailEnd/>
          </a:ln>
        </p:spPr>
      </p:pic>
      <p:sp>
        <p:nvSpPr>
          <p:cNvPr id="1871876" name="Text Box 4"/>
          <p:cNvSpPr txBox="1">
            <a:spLocks noChangeArrowheads="1"/>
          </p:cNvSpPr>
          <p:nvPr/>
        </p:nvSpPr>
        <p:spPr bwMode="auto">
          <a:xfrm>
            <a:off x="869980" y="5964261"/>
            <a:ext cx="7916862" cy="822325"/>
          </a:xfrm>
          <a:prstGeom prst="rect">
            <a:avLst/>
          </a:prstGeom>
          <a:noFill/>
          <a:ln w="9525" algn="ctr">
            <a:noFill/>
            <a:miter lim="800000"/>
            <a:headEnd/>
            <a:tailEnd/>
          </a:ln>
          <a:effectLst/>
        </p:spPr>
        <p:txBody>
          <a:bodyPr wrap="none">
            <a:spAutoFit/>
          </a:bodyPr>
          <a:lstStyle/>
          <a:p>
            <a:r>
              <a:rPr lang="es-MX" dirty="0">
                <a:solidFill>
                  <a:schemeClr val="accent2"/>
                </a:solidFill>
              </a:rPr>
              <a:t>La estiba de carga correcta, considera no solo el tonelaje</a:t>
            </a:r>
          </a:p>
          <a:p>
            <a:r>
              <a:rPr lang="es-MX" dirty="0">
                <a:solidFill>
                  <a:schemeClr val="accent2"/>
                </a:solidFill>
              </a:rPr>
              <a:t>correcto, tambi</a:t>
            </a:r>
            <a:r>
              <a:rPr lang="es-MX" dirty="0">
                <a:solidFill>
                  <a:schemeClr val="accent2"/>
                </a:solidFill>
                <a:latin typeface="ＭＳ Ｐゴシック"/>
              </a:rPr>
              <a:t>é</a:t>
            </a:r>
            <a:r>
              <a:rPr lang="es-MX" dirty="0">
                <a:solidFill>
                  <a:schemeClr val="accent2"/>
                </a:solidFill>
              </a:rPr>
              <a:t>n el centrado de este.</a:t>
            </a:r>
            <a:endParaRPr lang="es-ES" dirty="0">
              <a:solidFill>
                <a:schemeClr val="accent2"/>
              </a:solidFill>
            </a:endParaRPr>
          </a:p>
        </p:txBody>
      </p:sp>
      <p:sp>
        <p:nvSpPr>
          <p:cNvPr id="1871877" name="Line 5"/>
          <p:cNvSpPr>
            <a:spLocks noChangeShapeType="1"/>
          </p:cNvSpPr>
          <p:nvPr/>
        </p:nvSpPr>
        <p:spPr bwMode="auto">
          <a:xfrm flipV="1">
            <a:off x="3492500" y="2565400"/>
            <a:ext cx="1008063" cy="792163"/>
          </a:xfrm>
          <a:prstGeom prst="line">
            <a:avLst/>
          </a:prstGeom>
          <a:noFill/>
          <a:ln w="57150">
            <a:solidFill>
              <a:srgbClr val="FF0000"/>
            </a:solidFill>
            <a:prstDash val="sysDot"/>
            <a:round/>
            <a:headEnd/>
            <a:tailEnd/>
          </a:ln>
          <a:effectLst/>
        </p:spPr>
        <p:txBody>
          <a:bodyPr wrap="none" anchor="ctr"/>
          <a:lstStyle/>
          <a:p>
            <a:endParaRPr lang="es-CL"/>
          </a:p>
        </p:txBody>
      </p:sp>
      <p:sp>
        <p:nvSpPr>
          <p:cNvPr id="1871878" name="Line 6"/>
          <p:cNvSpPr>
            <a:spLocks noChangeShapeType="1"/>
          </p:cNvSpPr>
          <p:nvPr/>
        </p:nvSpPr>
        <p:spPr bwMode="auto">
          <a:xfrm>
            <a:off x="4572000" y="2565400"/>
            <a:ext cx="863600" cy="935038"/>
          </a:xfrm>
          <a:prstGeom prst="line">
            <a:avLst/>
          </a:prstGeom>
          <a:noFill/>
          <a:ln w="57150">
            <a:solidFill>
              <a:srgbClr val="FF0000"/>
            </a:solidFill>
            <a:prstDash val="sysDot"/>
            <a:round/>
            <a:headEnd/>
            <a:tailEnd/>
          </a:ln>
          <a:effectLst/>
        </p:spPr>
        <p:txBody>
          <a:bodyPr wrap="none" anchor="ctr"/>
          <a:lstStyle/>
          <a:p>
            <a:endParaRPr lang="es-CL"/>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2898" name="Picture 2" descr="REJV Truck from N1"/>
          <p:cNvPicPr>
            <a:picLocks noChangeAspect="1" noChangeArrowheads="1"/>
          </p:cNvPicPr>
          <p:nvPr/>
        </p:nvPicPr>
        <p:blipFill>
          <a:blip r:embed="rId3" cstate="print"/>
          <a:srcRect/>
          <a:stretch>
            <a:fillRect/>
          </a:stretch>
        </p:blipFill>
        <p:spPr bwMode="auto">
          <a:xfrm>
            <a:off x="825500" y="981075"/>
            <a:ext cx="3314700" cy="2486025"/>
          </a:xfrm>
          <a:prstGeom prst="rect">
            <a:avLst/>
          </a:prstGeom>
          <a:noFill/>
          <a:ln w="12700">
            <a:solidFill>
              <a:schemeClr val="accent2"/>
            </a:solidFill>
            <a:miter lim="800000"/>
            <a:headEnd/>
            <a:tailEnd/>
          </a:ln>
        </p:spPr>
      </p:pic>
      <p:pic>
        <p:nvPicPr>
          <p:cNvPr id="1872899" name="Picture 3" descr="REJV Truck from SW1"/>
          <p:cNvPicPr>
            <a:picLocks noChangeAspect="1" noChangeArrowheads="1"/>
          </p:cNvPicPr>
          <p:nvPr/>
        </p:nvPicPr>
        <p:blipFill>
          <a:blip r:embed="rId4" cstate="print"/>
          <a:srcRect/>
          <a:stretch>
            <a:fillRect/>
          </a:stretch>
        </p:blipFill>
        <p:spPr bwMode="auto">
          <a:xfrm>
            <a:off x="827088" y="3698875"/>
            <a:ext cx="3314700" cy="2547938"/>
          </a:xfrm>
          <a:prstGeom prst="rect">
            <a:avLst/>
          </a:prstGeom>
          <a:noFill/>
          <a:ln w="12700">
            <a:solidFill>
              <a:schemeClr val="accent2"/>
            </a:solidFill>
            <a:miter lim="800000"/>
            <a:headEnd/>
            <a:tailEnd/>
          </a:ln>
        </p:spPr>
      </p:pic>
      <p:pic>
        <p:nvPicPr>
          <p:cNvPr id="1872900" name="Picture 4" descr="Truck from W2"/>
          <p:cNvPicPr>
            <a:picLocks noChangeAspect="1" noChangeArrowheads="1"/>
          </p:cNvPicPr>
          <p:nvPr/>
        </p:nvPicPr>
        <p:blipFill>
          <a:blip r:embed="rId5" cstate="print"/>
          <a:srcRect/>
          <a:stretch>
            <a:fillRect/>
          </a:stretch>
        </p:blipFill>
        <p:spPr bwMode="auto">
          <a:xfrm>
            <a:off x="4500563" y="981075"/>
            <a:ext cx="3497262" cy="2524125"/>
          </a:xfrm>
          <a:prstGeom prst="rect">
            <a:avLst/>
          </a:prstGeom>
          <a:noFill/>
          <a:ln w="12700">
            <a:solidFill>
              <a:schemeClr val="accent2"/>
            </a:solidFill>
            <a:miter lim="800000"/>
            <a:headEnd/>
            <a:tailEnd/>
          </a:ln>
        </p:spPr>
      </p:pic>
      <p:pic>
        <p:nvPicPr>
          <p:cNvPr id="1872901" name="Picture 5" descr="REJV Truck from S1"/>
          <p:cNvPicPr>
            <a:picLocks noChangeAspect="1" noChangeArrowheads="1"/>
          </p:cNvPicPr>
          <p:nvPr/>
        </p:nvPicPr>
        <p:blipFill>
          <a:blip r:embed="rId6" cstate="print"/>
          <a:srcRect/>
          <a:stretch>
            <a:fillRect/>
          </a:stretch>
        </p:blipFill>
        <p:spPr bwMode="auto">
          <a:xfrm>
            <a:off x="4545013" y="3687763"/>
            <a:ext cx="3484562" cy="2562225"/>
          </a:xfrm>
          <a:prstGeom prst="rect">
            <a:avLst/>
          </a:prstGeom>
          <a:noFill/>
          <a:ln w="12700">
            <a:solidFill>
              <a:schemeClr val="accent2"/>
            </a:solidFill>
            <a:miter lim="800000"/>
            <a:headEnd/>
            <a:tailEnd/>
          </a:ln>
        </p:spPr>
      </p:pic>
      <p:sp>
        <p:nvSpPr>
          <p:cNvPr id="1872902" name="Rectangle 6"/>
          <p:cNvSpPr>
            <a:spLocks noChangeArrowheads="1"/>
          </p:cNvSpPr>
          <p:nvPr/>
        </p:nvSpPr>
        <p:spPr bwMode="auto">
          <a:xfrm>
            <a:off x="-250825" y="0"/>
            <a:ext cx="9144000" cy="838200"/>
          </a:xfrm>
          <a:prstGeom prst="rect">
            <a:avLst/>
          </a:prstGeom>
          <a:noFill/>
          <a:ln w="9525">
            <a:noFill/>
            <a:miter lim="800000"/>
            <a:headEnd/>
            <a:tailEnd/>
          </a:ln>
          <a:effectLst/>
        </p:spPr>
        <p:txBody>
          <a:bodyPr lIns="180000" tIns="0" rIns="180000" bIns="0" anchor="ctr"/>
          <a:lstStyle/>
          <a:p>
            <a:pPr algn="ctr"/>
            <a:r>
              <a:rPr lang="es-ES" sz="3200">
                <a:solidFill>
                  <a:schemeClr val="accent2"/>
                </a:solidFill>
              </a:rPr>
              <a:t>Consecuencias de una mala estiba</a:t>
            </a:r>
            <a:endParaRPr lang="es-ES" sz="1800"/>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5970" name="Picture 2" descr="CRIM0011"/>
          <p:cNvPicPr>
            <a:picLocks noChangeAspect="1" noChangeArrowheads="1"/>
          </p:cNvPicPr>
          <p:nvPr/>
        </p:nvPicPr>
        <p:blipFill>
          <a:blip r:embed="rId2" cstate="print"/>
          <a:srcRect/>
          <a:stretch>
            <a:fillRect/>
          </a:stretch>
        </p:blipFill>
        <p:spPr bwMode="auto">
          <a:xfrm>
            <a:off x="4527550" y="3617935"/>
            <a:ext cx="4032250" cy="3025775"/>
          </a:xfrm>
          <a:prstGeom prst="rect">
            <a:avLst/>
          </a:prstGeom>
          <a:noFill/>
          <a:ln w="12700">
            <a:solidFill>
              <a:srgbClr val="3333CC"/>
            </a:solidFill>
            <a:miter lim="800000"/>
            <a:headEnd/>
            <a:tailEnd/>
          </a:ln>
        </p:spPr>
      </p:pic>
      <p:sp>
        <p:nvSpPr>
          <p:cNvPr id="1875971" name="Line 3"/>
          <p:cNvSpPr>
            <a:spLocks noChangeShapeType="1"/>
          </p:cNvSpPr>
          <p:nvPr/>
        </p:nvSpPr>
        <p:spPr bwMode="auto">
          <a:xfrm flipV="1">
            <a:off x="2700338" y="4797425"/>
            <a:ext cx="3887787" cy="0"/>
          </a:xfrm>
          <a:prstGeom prst="line">
            <a:avLst/>
          </a:prstGeom>
          <a:noFill/>
          <a:ln w="38100">
            <a:solidFill>
              <a:srgbClr val="FF3300"/>
            </a:solidFill>
            <a:round/>
            <a:headEnd/>
            <a:tailEnd type="arrow" w="med" len="med"/>
          </a:ln>
          <a:effectLst/>
        </p:spPr>
        <p:txBody>
          <a:bodyPr/>
          <a:lstStyle/>
          <a:p>
            <a:endParaRPr lang="es-CL"/>
          </a:p>
        </p:txBody>
      </p:sp>
      <p:pic>
        <p:nvPicPr>
          <p:cNvPr id="1875972" name="Picture 4" descr="LAUFROL"/>
          <p:cNvPicPr>
            <a:picLocks noChangeAspect="1" noChangeArrowheads="1"/>
          </p:cNvPicPr>
          <p:nvPr/>
        </p:nvPicPr>
        <p:blipFill>
          <a:blip r:embed="rId3" cstate="print"/>
          <a:srcRect/>
          <a:stretch>
            <a:fillRect/>
          </a:stretch>
        </p:blipFill>
        <p:spPr bwMode="auto">
          <a:xfrm>
            <a:off x="5068888" y="1071546"/>
            <a:ext cx="2935287" cy="2357454"/>
          </a:xfrm>
          <a:prstGeom prst="rect">
            <a:avLst/>
          </a:prstGeom>
          <a:noFill/>
          <a:ln w="12700">
            <a:solidFill>
              <a:srgbClr val="3333CC"/>
            </a:solidFill>
            <a:miter lim="800000"/>
            <a:headEnd/>
            <a:tailEnd/>
          </a:ln>
        </p:spPr>
      </p:pic>
      <p:sp>
        <p:nvSpPr>
          <p:cNvPr id="1875973" name="Line 5"/>
          <p:cNvSpPr>
            <a:spLocks noChangeShapeType="1"/>
          </p:cNvSpPr>
          <p:nvPr/>
        </p:nvSpPr>
        <p:spPr bwMode="auto">
          <a:xfrm flipV="1">
            <a:off x="4787900" y="1700213"/>
            <a:ext cx="1944688" cy="215900"/>
          </a:xfrm>
          <a:prstGeom prst="line">
            <a:avLst/>
          </a:prstGeom>
          <a:noFill/>
          <a:ln w="38100">
            <a:solidFill>
              <a:srgbClr val="FF3300"/>
            </a:solidFill>
            <a:round/>
            <a:headEnd/>
            <a:tailEnd type="arrow" w="med" len="med"/>
          </a:ln>
          <a:effectLst/>
        </p:spPr>
        <p:txBody>
          <a:bodyPr/>
          <a:lstStyle/>
          <a:p>
            <a:endParaRPr lang="es-CL"/>
          </a:p>
        </p:txBody>
      </p:sp>
      <p:sp>
        <p:nvSpPr>
          <p:cNvPr id="1875974" name="Text Box 6"/>
          <p:cNvSpPr txBox="1">
            <a:spLocks noChangeArrowheads="1"/>
          </p:cNvSpPr>
          <p:nvPr/>
        </p:nvSpPr>
        <p:spPr bwMode="auto">
          <a:xfrm>
            <a:off x="179388" y="1700213"/>
            <a:ext cx="4586287" cy="466725"/>
          </a:xfrm>
          <a:prstGeom prst="rect">
            <a:avLst/>
          </a:prstGeom>
          <a:noFill/>
          <a:ln w="9525">
            <a:solidFill>
              <a:schemeClr val="accent2"/>
            </a:solidFill>
            <a:miter lim="800000"/>
            <a:headEnd/>
            <a:tailEnd/>
          </a:ln>
          <a:effectLst/>
        </p:spPr>
        <p:txBody>
          <a:bodyPr wrap="none">
            <a:spAutoFit/>
          </a:bodyPr>
          <a:lstStyle/>
          <a:p>
            <a:r>
              <a:rPr lang="es-MX">
                <a:solidFill>
                  <a:schemeClr val="accent2"/>
                </a:solidFill>
              </a:rPr>
              <a:t>Revisar temperaturas de rodillos</a:t>
            </a:r>
            <a:endParaRPr lang="es-ES">
              <a:solidFill>
                <a:schemeClr val="accent2"/>
              </a:solidFill>
            </a:endParaRPr>
          </a:p>
        </p:txBody>
      </p:sp>
      <p:sp>
        <p:nvSpPr>
          <p:cNvPr id="1875975" name="Text Box 7"/>
          <p:cNvSpPr txBox="1">
            <a:spLocks noChangeArrowheads="1"/>
          </p:cNvSpPr>
          <p:nvPr/>
        </p:nvSpPr>
        <p:spPr bwMode="auto">
          <a:xfrm>
            <a:off x="395288" y="4365625"/>
            <a:ext cx="2263775" cy="466725"/>
          </a:xfrm>
          <a:prstGeom prst="rect">
            <a:avLst/>
          </a:prstGeom>
          <a:noFill/>
          <a:ln w="9525">
            <a:solidFill>
              <a:schemeClr val="accent2"/>
            </a:solidFill>
            <a:miter lim="800000"/>
            <a:headEnd/>
            <a:tailEnd/>
          </a:ln>
          <a:effectLst/>
        </p:spPr>
        <p:txBody>
          <a:bodyPr wrap="none">
            <a:spAutoFit/>
          </a:bodyPr>
          <a:lstStyle/>
          <a:p>
            <a:r>
              <a:rPr lang="es-MX">
                <a:solidFill>
                  <a:schemeClr val="accent2"/>
                </a:solidFill>
              </a:rPr>
              <a:t>Revisar niveles</a:t>
            </a:r>
            <a:endParaRPr lang="es-ES">
              <a:solidFill>
                <a:schemeClr val="accent2"/>
              </a:solidFill>
            </a:endParaRPr>
          </a:p>
        </p:txBody>
      </p:sp>
      <p:sp>
        <p:nvSpPr>
          <p:cNvPr id="1875976" name="Rectangle 8"/>
          <p:cNvSpPr>
            <a:spLocks noChangeArrowheads="1"/>
          </p:cNvSpPr>
          <p:nvPr/>
        </p:nvSpPr>
        <p:spPr bwMode="auto">
          <a:xfrm>
            <a:off x="0" y="90470"/>
            <a:ext cx="9144000" cy="838200"/>
          </a:xfrm>
          <a:prstGeom prst="rect">
            <a:avLst/>
          </a:prstGeom>
          <a:noFill/>
          <a:ln w="9525">
            <a:noFill/>
            <a:miter lim="800000"/>
            <a:headEnd/>
            <a:tailEnd/>
          </a:ln>
          <a:effectLst/>
        </p:spPr>
        <p:txBody>
          <a:bodyPr lIns="180000" tIns="0" rIns="180000" bIns="0" anchor="ctr"/>
          <a:lstStyle/>
          <a:p>
            <a:pPr algn="ctr"/>
            <a:r>
              <a:rPr lang="es-ES" sz="3200" dirty="0">
                <a:solidFill>
                  <a:schemeClr val="accent2"/>
                </a:solidFill>
              </a:rPr>
              <a:t>Traslado superior a 2. Kilómetros</a:t>
            </a:r>
            <a:endParaRPr lang="es-ES" sz="1800" dirty="0"/>
          </a:p>
        </p:txBody>
      </p:sp>
      <p:sp>
        <p:nvSpPr>
          <p:cNvPr id="1875977" name="Line 9"/>
          <p:cNvSpPr>
            <a:spLocks noChangeShapeType="1"/>
          </p:cNvSpPr>
          <p:nvPr/>
        </p:nvSpPr>
        <p:spPr bwMode="auto">
          <a:xfrm flipV="1">
            <a:off x="2700338" y="3860800"/>
            <a:ext cx="2232025" cy="936625"/>
          </a:xfrm>
          <a:prstGeom prst="line">
            <a:avLst/>
          </a:prstGeom>
          <a:noFill/>
          <a:ln w="38100">
            <a:solidFill>
              <a:srgbClr val="FF0000"/>
            </a:solidFill>
            <a:round/>
            <a:headEnd/>
            <a:tailEnd type="arrow" w="med" len="med"/>
          </a:ln>
          <a:effectLst/>
        </p:spPr>
        <p:txBody>
          <a:bodyPr wrap="none" anchor="ctr"/>
          <a:lstStyle/>
          <a:p>
            <a:endParaRPr lang="es-CL"/>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ividavale+"/>
          <p:cNvPicPr>
            <a:picLocks noChangeAspect="1" noChangeArrowheads="1"/>
          </p:cNvPicPr>
          <p:nvPr/>
        </p:nvPicPr>
        <p:blipFill>
          <a:blip r:embed="rId2" cstate="print"/>
          <a:srcRect/>
          <a:stretch>
            <a:fillRect/>
          </a:stretch>
        </p:blipFill>
        <p:spPr bwMode="auto">
          <a:xfrm>
            <a:off x="0" y="6119813"/>
            <a:ext cx="1254125" cy="522287"/>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533400" y="449263"/>
            <a:ext cx="8382000" cy="6189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7586" name="Rectangle 2"/>
          <p:cNvSpPr>
            <a:spLocks noChangeArrowheads="1"/>
          </p:cNvSpPr>
          <p:nvPr/>
        </p:nvSpPr>
        <p:spPr bwMode="auto">
          <a:xfrm>
            <a:off x="1371600" y="3886200"/>
            <a:ext cx="6400800" cy="1752600"/>
          </a:xfrm>
          <a:prstGeom prst="rect">
            <a:avLst/>
          </a:prstGeom>
          <a:noFill/>
          <a:ln w="9525" algn="ctr">
            <a:noFill/>
            <a:miter lim="800000"/>
            <a:headEnd/>
            <a:tailEnd/>
          </a:ln>
          <a:effectLst/>
        </p:spPr>
        <p:txBody>
          <a:bodyPr/>
          <a:lstStyle/>
          <a:p>
            <a:pPr algn="ctr">
              <a:spcBef>
                <a:spcPct val="20000"/>
              </a:spcBef>
              <a:buClr>
                <a:srgbClr val="A50021"/>
              </a:buClr>
              <a:buFont typeface="Arial" pitchFamily="34" charset="0"/>
              <a:buNone/>
            </a:pPr>
            <a:r>
              <a:rPr lang="en-US" sz="2000">
                <a:solidFill>
                  <a:srgbClr val="A50021"/>
                </a:solidFill>
              </a:rPr>
              <a:t>Sección 3_0</a:t>
            </a:r>
          </a:p>
        </p:txBody>
      </p:sp>
      <p:sp>
        <p:nvSpPr>
          <p:cNvPr id="1987587" name="Rectangle 3"/>
          <p:cNvSpPr>
            <a:spLocks noChangeArrowheads="1"/>
          </p:cNvSpPr>
          <p:nvPr/>
        </p:nvSpPr>
        <p:spPr bwMode="auto">
          <a:xfrm>
            <a:off x="687388" y="1527175"/>
            <a:ext cx="7772400" cy="2333625"/>
          </a:xfrm>
          <a:prstGeom prst="rect">
            <a:avLst/>
          </a:prstGeom>
          <a:noFill/>
          <a:ln w="9525">
            <a:noFill/>
            <a:miter lim="800000"/>
            <a:headEnd/>
            <a:tailEnd/>
          </a:ln>
          <a:effectLst/>
        </p:spPr>
        <p:txBody>
          <a:bodyPr anchor="ctr"/>
          <a:lstStyle/>
          <a:p>
            <a:pPr algn="ctr">
              <a:lnSpc>
                <a:spcPct val="80000"/>
              </a:lnSpc>
            </a:pPr>
            <a:r>
              <a:rPr lang="en-US" sz="3200" b="1">
                <a:solidFill>
                  <a:schemeClr val="accent2"/>
                </a:solidFill>
              </a:rPr>
              <a:t>FIN</a:t>
            </a:r>
            <a:br>
              <a:rPr lang="en-US" sz="3200" b="1">
                <a:solidFill>
                  <a:schemeClr val="accent2"/>
                </a:solidFill>
              </a:rPr>
            </a:br>
            <a:r>
              <a:rPr lang="en-US" sz="3200" b="1">
                <a:solidFill>
                  <a:schemeClr val="accent2"/>
                </a:solidFill>
              </a:rPr>
              <a:t/>
            </a:r>
            <a:br>
              <a:rPr lang="en-US" sz="3200" b="1">
                <a:solidFill>
                  <a:schemeClr val="accent2"/>
                </a:solidFill>
              </a:rPr>
            </a:br>
            <a:r>
              <a:rPr lang="en-US" sz="3200" b="1">
                <a:solidFill>
                  <a:schemeClr val="accent2"/>
                </a:solidFill>
              </a:rPr>
              <a:t>TECNICAS DE OPERACIÓN</a:t>
            </a:r>
          </a:p>
        </p:txBody>
      </p:sp>
      <p:sp>
        <p:nvSpPr>
          <p:cNvPr id="1987588" name="laptop">
            <a:hlinkClick r:id="rId3" action="ppaction://hlinkpres?slideindex=6&amp;slidetitle=Técnicas de Operación"/>
          </p:cNvPr>
          <p:cNvSpPr>
            <a:spLocks noEditPoints="1" noChangeArrowheads="1"/>
          </p:cNvSpPr>
          <p:nvPr/>
        </p:nvSpPr>
        <p:spPr bwMode="auto">
          <a:xfrm>
            <a:off x="7596188" y="5445125"/>
            <a:ext cx="1368425" cy="858838"/>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a:lstStyle/>
          <a:p>
            <a:endParaRPr lang="es-CL"/>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FOTOS PALA\L Cuevas 041.jpg"/>
          <p:cNvPicPr>
            <a:picLocks noChangeAspect="1" noChangeArrowheads="1"/>
          </p:cNvPicPr>
          <p:nvPr/>
        </p:nvPicPr>
        <p:blipFill>
          <a:blip r:embed="rId2" cstate="print"/>
          <a:srcRect/>
          <a:stretch>
            <a:fillRect/>
          </a:stretch>
        </p:blipFill>
        <p:spPr bwMode="auto">
          <a:xfrm>
            <a:off x="0" y="0"/>
            <a:ext cx="9144000" cy="7072338"/>
          </a:xfrm>
          <a:prstGeom prst="rect">
            <a:avLst/>
          </a:prstGeom>
          <a:noFill/>
        </p:spPr>
      </p:pic>
      <p:sp>
        <p:nvSpPr>
          <p:cNvPr id="7" name="6 Rectángulo"/>
          <p:cNvSpPr/>
          <p:nvPr/>
        </p:nvSpPr>
        <p:spPr>
          <a:xfrm>
            <a:off x="-2071734" y="714356"/>
            <a:ext cx="10930014" cy="1015663"/>
          </a:xfrm>
          <a:prstGeom prst="rect">
            <a:avLst/>
          </a:prstGeom>
          <a:noFill/>
          <a:effectLst>
            <a:reflection blurRad="6350" stA="52000" endA="300" endPos="35000" dir="5400000" sy="-100000" algn="bl" rotWithShape="0"/>
            <a:softEdge rad="12700"/>
          </a:effectLst>
          <a:scene3d>
            <a:camera prst="isometricOffAxis1Right"/>
            <a:lightRig rig="threePt" dir="t"/>
          </a:scene3d>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6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PALA P&amp;H 4100 XPC.</a:t>
            </a:r>
            <a:endParaRPr lang="es-ES" sz="6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 name="Imagen 1" descr="I:\logo Andina.jpg"/>
          <p:cNvPicPr>
            <a:picLocks noChangeAspect="1" noChangeArrowheads="1"/>
          </p:cNvPicPr>
          <p:nvPr/>
        </p:nvPicPr>
        <p:blipFill>
          <a:blip r:embed="rId3" cstate="print"/>
          <a:srcRect/>
          <a:stretch>
            <a:fillRect/>
          </a:stretch>
        </p:blipFill>
        <p:spPr bwMode="auto">
          <a:xfrm>
            <a:off x="1" y="0"/>
            <a:ext cx="857223" cy="4064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idx="4294967295"/>
          </p:nvPr>
        </p:nvSpPr>
        <p:spPr>
          <a:xfrm>
            <a:off x="1214414" y="1785926"/>
            <a:ext cx="7000875" cy="265430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s-CL" sz="6000" b="1" dirty="0" smtClean="0"/>
              <a:t>DESCRIPCION GENERAL</a:t>
            </a:r>
            <a:br>
              <a:rPr lang="es-CL" sz="6000" b="1" dirty="0" smtClean="0"/>
            </a:br>
            <a:r>
              <a:rPr lang="es-CL" sz="6000" b="1" dirty="0" smtClean="0"/>
              <a:t>DEL EQUIPO</a:t>
            </a:r>
            <a:endParaRPr lang="es-CL" sz="6000" b="1" dirty="0"/>
          </a:p>
        </p:txBody>
      </p:sp>
      <p:pic>
        <p:nvPicPr>
          <p:cNvPr id="3" name="Imagen 1" descr="I:\logo Andina.jpg"/>
          <p:cNvPicPr>
            <a:picLocks noChangeAspect="1" noChangeArrowheads="1"/>
          </p:cNvPicPr>
          <p:nvPr/>
        </p:nvPicPr>
        <p:blipFill>
          <a:blip r:embed="rId2" cstate="print"/>
          <a:srcRect/>
          <a:stretch>
            <a:fillRect/>
          </a:stretch>
        </p:blipFill>
        <p:spPr bwMode="auto">
          <a:xfrm>
            <a:off x="1" y="0"/>
            <a:ext cx="857223" cy="406441"/>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5 Grupo"/>
          <p:cNvGrpSpPr/>
          <p:nvPr/>
        </p:nvGrpSpPr>
        <p:grpSpPr>
          <a:xfrm>
            <a:off x="857224" y="1071546"/>
            <a:ext cx="7358114" cy="4893444"/>
            <a:chOff x="857224" y="1071546"/>
            <a:chExt cx="7358114" cy="4893444"/>
          </a:xfrm>
        </p:grpSpPr>
        <p:pic>
          <p:nvPicPr>
            <p:cNvPr id="1026" name="Picture 2" descr="C:\Users\Igor Paulos\Pictures\palapala\palapal.jpg"/>
            <p:cNvPicPr>
              <a:picLocks noChangeAspect="1" noChangeArrowheads="1"/>
            </p:cNvPicPr>
            <p:nvPr/>
          </p:nvPicPr>
          <p:blipFill>
            <a:blip r:embed="rId2" cstate="print"/>
            <a:srcRect/>
            <a:stretch>
              <a:fillRect/>
            </a:stretch>
          </p:blipFill>
          <p:spPr bwMode="auto">
            <a:xfrm>
              <a:off x="857224" y="1071546"/>
              <a:ext cx="7358114" cy="4893444"/>
            </a:xfrm>
            <a:prstGeom prst="rect">
              <a:avLst/>
            </a:prstGeom>
            <a:noFill/>
            <a:ln>
              <a:solidFill>
                <a:schemeClr val="tx1"/>
              </a:solidFill>
            </a:ln>
          </p:spPr>
        </p:pic>
        <p:sp>
          <p:nvSpPr>
            <p:cNvPr id="5" name="4 Rectángulo"/>
            <p:cNvSpPr/>
            <p:nvPr/>
          </p:nvSpPr>
          <p:spPr>
            <a:xfrm>
              <a:off x="1000100" y="5072074"/>
              <a:ext cx="1357322" cy="21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grpSp>
      <p:pic>
        <p:nvPicPr>
          <p:cNvPr id="10" name="Picture 2" descr="C:\Users\Igor Paulos\Pictures\palapala\ewqerrwdrasd.jpg"/>
          <p:cNvPicPr>
            <a:picLocks noChangeAspect="1" noChangeArrowheads="1"/>
          </p:cNvPicPr>
          <p:nvPr/>
        </p:nvPicPr>
        <p:blipFill>
          <a:blip r:embed="rId3" cstate="print"/>
          <a:stretch>
            <a:fillRect/>
          </a:stretch>
        </p:blipFill>
        <p:spPr bwMode="auto">
          <a:xfrm>
            <a:off x="-357222" y="0"/>
            <a:ext cx="9501222" cy="6858000"/>
          </a:xfrm>
          <a:prstGeom prst="rect">
            <a:avLst/>
          </a:prstGeom>
        </p:spPr>
        <p:style>
          <a:lnRef idx="2">
            <a:schemeClr val="accent2">
              <a:shade val="50000"/>
            </a:schemeClr>
          </a:lnRef>
          <a:fillRef idx="1">
            <a:schemeClr val="accent2"/>
          </a:fillRef>
          <a:effectRef idx="0">
            <a:schemeClr val="accent2"/>
          </a:effectRef>
          <a:fontRef idx="minor">
            <a:schemeClr val="lt1"/>
          </a:fontRef>
        </p:style>
      </p:pic>
      <p:cxnSp>
        <p:nvCxnSpPr>
          <p:cNvPr id="12" name="11 Conector recto de flecha"/>
          <p:cNvCxnSpPr/>
          <p:nvPr/>
        </p:nvCxnSpPr>
        <p:spPr>
          <a:xfrm flipV="1">
            <a:off x="2428860" y="928670"/>
            <a:ext cx="1571636" cy="114300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4" name="13 Conector recto de flecha"/>
          <p:cNvCxnSpPr/>
          <p:nvPr/>
        </p:nvCxnSpPr>
        <p:spPr>
          <a:xfrm rot="10800000" flipV="1">
            <a:off x="2571736" y="3857628"/>
            <a:ext cx="1785950" cy="35719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6" name="15 Conector recto de flecha"/>
          <p:cNvCxnSpPr/>
          <p:nvPr/>
        </p:nvCxnSpPr>
        <p:spPr>
          <a:xfrm rot="10800000" flipV="1">
            <a:off x="2786050" y="5143512"/>
            <a:ext cx="1857388" cy="7143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7" name="16 Rectángulo"/>
          <p:cNvSpPr/>
          <p:nvPr/>
        </p:nvSpPr>
        <p:spPr>
          <a:xfrm>
            <a:off x="4214810" y="642918"/>
            <a:ext cx="3071834" cy="35719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dirty="0" smtClean="0"/>
              <a:t>CONJUNTO PLUMA BALDE</a:t>
            </a:r>
            <a:endParaRPr lang="es-MX" dirty="0"/>
          </a:p>
        </p:txBody>
      </p:sp>
      <p:sp>
        <p:nvSpPr>
          <p:cNvPr id="18" name="17 Rectángulo"/>
          <p:cNvSpPr/>
          <p:nvPr/>
        </p:nvSpPr>
        <p:spPr>
          <a:xfrm>
            <a:off x="500034" y="4143380"/>
            <a:ext cx="2571736" cy="35719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dirty="0" smtClean="0"/>
              <a:t>CHASSIS SUPERIOR</a:t>
            </a:r>
            <a:endParaRPr lang="es-MX" dirty="0"/>
          </a:p>
        </p:txBody>
      </p:sp>
      <p:sp>
        <p:nvSpPr>
          <p:cNvPr id="19" name="18 Rectángulo"/>
          <p:cNvSpPr/>
          <p:nvPr/>
        </p:nvSpPr>
        <p:spPr>
          <a:xfrm>
            <a:off x="285720" y="5000636"/>
            <a:ext cx="2428892" cy="35719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dirty="0" smtClean="0"/>
              <a:t>CHASSIS INFERIOR</a:t>
            </a:r>
            <a:endParaRPr lang="es-MX" dirty="0"/>
          </a:p>
        </p:txBody>
      </p:sp>
      <p:pic>
        <p:nvPicPr>
          <p:cNvPr id="13" name="Imagen 1" descr="I:\logo Andina.jpg"/>
          <p:cNvPicPr>
            <a:picLocks noChangeAspect="1" noChangeArrowheads="1"/>
          </p:cNvPicPr>
          <p:nvPr/>
        </p:nvPicPr>
        <p:blipFill>
          <a:blip r:embed="rId4" cstate="print"/>
          <a:srcRect/>
          <a:stretch>
            <a:fillRect/>
          </a:stretch>
        </p:blipFill>
        <p:spPr bwMode="auto">
          <a:xfrm>
            <a:off x="0" y="0"/>
            <a:ext cx="857223" cy="406441"/>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Grp="1" noChangeAspect="1" noChangeArrowheads="1"/>
          </p:cNvPicPr>
          <p:nvPr>
            <p:ph idx="1"/>
          </p:nvPr>
        </p:nvPicPr>
        <p:blipFill>
          <a:blip r:embed="rId2" cstate="print"/>
          <a:srcRect/>
          <a:stretch>
            <a:fillRect/>
          </a:stretch>
        </p:blipFill>
        <p:spPr bwMode="auto">
          <a:xfrm>
            <a:off x="642910" y="2000240"/>
            <a:ext cx="5389494" cy="2107702"/>
          </a:xfrm>
          <a:prstGeom prst="rect">
            <a:avLst/>
          </a:prstGeom>
          <a:noFill/>
          <a:ln w="38100">
            <a:solidFill>
              <a:schemeClr val="tx1"/>
            </a:solidFill>
            <a:miter lim="800000"/>
            <a:headEnd/>
            <a:tailEnd/>
          </a:ln>
        </p:spPr>
      </p:pic>
      <p:sp>
        <p:nvSpPr>
          <p:cNvPr id="12" name="11 Título"/>
          <p:cNvSpPr>
            <a:spLocks noGrp="1"/>
          </p:cNvSpPr>
          <p:nvPr>
            <p:ph type="title"/>
          </p:nvPr>
        </p:nvSpPr>
        <p:spPr>
          <a:xfrm>
            <a:off x="2786050" y="571480"/>
            <a:ext cx="3143272" cy="857248"/>
          </a:xfrm>
        </p:spPr>
        <p:style>
          <a:lnRef idx="0">
            <a:schemeClr val="accent2"/>
          </a:lnRef>
          <a:fillRef idx="3">
            <a:schemeClr val="accent2"/>
          </a:fillRef>
          <a:effectRef idx="3">
            <a:schemeClr val="accent2"/>
          </a:effectRef>
          <a:fontRef idx="minor">
            <a:schemeClr val="lt1"/>
          </a:fontRef>
        </p:style>
        <p:txBody>
          <a:bodyPr/>
          <a:lstStyle/>
          <a:p>
            <a:r>
              <a:rPr lang="es-MX" b="1" dirty="0" smtClean="0"/>
              <a:t>POLINES</a:t>
            </a:r>
            <a:endParaRPr lang="es-MX" b="1" dirty="0"/>
          </a:p>
        </p:txBody>
      </p:sp>
      <p:pic>
        <p:nvPicPr>
          <p:cNvPr id="4101" name="Picture 5"/>
          <p:cNvPicPr>
            <a:picLocks noChangeAspect="1" noChangeArrowheads="1"/>
          </p:cNvPicPr>
          <p:nvPr/>
        </p:nvPicPr>
        <p:blipFill>
          <a:blip r:embed="rId3" cstate="print"/>
          <a:srcRect/>
          <a:stretch>
            <a:fillRect/>
          </a:stretch>
        </p:blipFill>
        <p:spPr bwMode="auto">
          <a:xfrm>
            <a:off x="5500694" y="4214818"/>
            <a:ext cx="3047311" cy="2281227"/>
          </a:xfrm>
          <a:prstGeom prst="rect">
            <a:avLst/>
          </a:prstGeom>
          <a:noFill/>
          <a:ln w="38100">
            <a:solidFill>
              <a:schemeClr val="tx1"/>
            </a:solidFill>
            <a:miter lim="800000"/>
            <a:headEnd/>
            <a:tailEnd/>
          </a:ln>
        </p:spPr>
      </p:pic>
      <p:cxnSp>
        <p:nvCxnSpPr>
          <p:cNvPr id="20" name="19 Conector recto de flecha"/>
          <p:cNvCxnSpPr/>
          <p:nvPr/>
        </p:nvCxnSpPr>
        <p:spPr>
          <a:xfrm rot="16200000" flipH="1">
            <a:off x="5143504" y="3714752"/>
            <a:ext cx="2357454" cy="192882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6" name="Imagen 1" descr="I:\logo Andina.jpg"/>
          <p:cNvPicPr>
            <a:picLocks noChangeAspect="1" noChangeArrowheads="1"/>
          </p:cNvPicPr>
          <p:nvPr/>
        </p:nvPicPr>
        <p:blipFill>
          <a:blip r:embed="rId4" cstate="print"/>
          <a:srcRect/>
          <a:stretch>
            <a:fillRect/>
          </a:stretch>
        </p:blipFill>
        <p:spPr bwMode="auto">
          <a:xfrm>
            <a:off x="0" y="0"/>
            <a:ext cx="857223" cy="4064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86050" y="500042"/>
            <a:ext cx="3357586" cy="785810"/>
          </a:xfrm>
        </p:spPr>
        <p:style>
          <a:lnRef idx="0">
            <a:schemeClr val="accent2"/>
          </a:lnRef>
          <a:fillRef idx="3">
            <a:schemeClr val="accent2"/>
          </a:fillRef>
          <a:effectRef idx="3">
            <a:schemeClr val="accent2"/>
          </a:effectRef>
          <a:fontRef idx="minor">
            <a:schemeClr val="lt1"/>
          </a:fontRef>
        </p:style>
        <p:txBody>
          <a:bodyPr/>
          <a:lstStyle/>
          <a:p>
            <a:r>
              <a:rPr lang="es-MX" b="1" dirty="0" smtClean="0"/>
              <a:t>CORONA   </a:t>
            </a:r>
            <a:endParaRPr lang="es-MX" b="1"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1142976" y="1714488"/>
            <a:ext cx="6786610" cy="4571660"/>
          </a:xfrm>
          <a:prstGeom prst="rect">
            <a:avLst/>
          </a:prstGeom>
          <a:noFill/>
          <a:ln w="38100">
            <a:solidFill>
              <a:schemeClr val="tx1"/>
            </a:solidFill>
            <a:miter lim="800000"/>
            <a:headEnd/>
            <a:tailEnd/>
          </a:ln>
        </p:spPr>
      </p:pic>
      <p:cxnSp>
        <p:nvCxnSpPr>
          <p:cNvPr id="8" name="7 Conector recto de flecha"/>
          <p:cNvCxnSpPr/>
          <p:nvPr/>
        </p:nvCxnSpPr>
        <p:spPr>
          <a:xfrm rot="10800000">
            <a:off x="3071802" y="3214686"/>
            <a:ext cx="1500198" cy="57150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9" name="8 Rectángulo redondeado"/>
          <p:cNvSpPr/>
          <p:nvPr/>
        </p:nvSpPr>
        <p:spPr>
          <a:xfrm>
            <a:off x="1571604" y="2928934"/>
            <a:ext cx="1500198" cy="21431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b="1" dirty="0" smtClean="0"/>
              <a:t>POLINES</a:t>
            </a:r>
            <a:endParaRPr lang="es-MX" b="1" dirty="0"/>
          </a:p>
        </p:txBody>
      </p:sp>
      <p:pic>
        <p:nvPicPr>
          <p:cNvPr id="6" name="Imagen 1" descr="I:\logo Andina.jpg"/>
          <p:cNvPicPr>
            <a:picLocks noChangeAspect="1" noChangeArrowheads="1"/>
          </p:cNvPicPr>
          <p:nvPr/>
        </p:nvPicPr>
        <p:blipFill>
          <a:blip r:embed="rId3" cstate="print"/>
          <a:srcRect/>
          <a:stretch>
            <a:fillRect/>
          </a:stretch>
        </p:blipFill>
        <p:spPr bwMode="auto">
          <a:xfrm>
            <a:off x="0" y="0"/>
            <a:ext cx="857223" cy="4064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noChangeArrowheads="1"/>
          </p:cNvPicPr>
          <p:nvPr>
            <p:ph idx="1"/>
          </p:nvPr>
        </p:nvPicPr>
        <p:blipFill>
          <a:blip r:embed="rId2" cstate="print"/>
          <a:srcRect/>
          <a:stretch>
            <a:fillRect/>
          </a:stretch>
        </p:blipFill>
        <p:spPr bwMode="auto">
          <a:xfrm flipH="1">
            <a:off x="357158" y="1928802"/>
            <a:ext cx="5312914" cy="3786214"/>
          </a:xfrm>
          <a:prstGeom prst="rect">
            <a:avLst/>
          </a:prstGeom>
          <a:noFill/>
          <a:ln w="38100">
            <a:solidFill>
              <a:schemeClr val="tx1"/>
            </a:solid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5929322" y="500042"/>
            <a:ext cx="2908849" cy="5286412"/>
          </a:xfrm>
          <a:prstGeom prst="rect">
            <a:avLst/>
          </a:prstGeom>
          <a:noFill/>
          <a:ln w="38100">
            <a:solidFill>
              <a:schemeClr val="tx1"/>
            </a:solidFill>
            <a:miter lim="800000"/>
            <a:headEnd/>
            <a:tailEnd/>
          </a:ln>
        </p:spPr>
      </p:pic>
      <p:sp>
        <p:nvSpPr>
          <p:cNvPr id="7" name="6 Rectángulo redondeado"/>
          <p:cNvSpPr/>
          <p:nvPr/>
        </p:nvSpPr>
        <p:spPr>
          <a:xfrm>
            <a:off x="714348" y="2357430"/>
            <a:ext cx="2357454" cy="28575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dirty="0" smtClean="0"/>
              <a:t>RUEDA TENSORA</a:t>
            </a:r>
            <a:endParaRPr lang="es-MX" dirty="0"/>
          </a:p>
        </p:txBody>
      </p:sp>
      <p:sp>
        <p:nvSpPr>
          <p:cNvPr id="8" name="7 Rectángulo redondeado"/>
          <p:cNvSpPr/>
          <p:nvPr/>
        </p:nvSpPr>
        <p:spPr>
          <a:xfrm>
            <a:off x="6357950" y="3571876"/>
            <a:ext cx="2214578" cy="28575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dirty="0" smtClean="0"/>
              <a:t>RUEDA MOTRIZ</a:t>
            </a:r>
            <a:endParaRPr lang="es-MX" dirty="0"/>
          </a:p>
        </p:txBody>
      </p:sp>
      <p:cxnSp>
        <p:nvCxnSpPr>
          <p:cNvPr id="12" name="11 Conector recto de flecha"/>
          <p:cNvCxnSpPr/>
          <p:nvPr/>
        </p:nvCxnSpPr>
        <p:spPr>
          <a:xfrm rot="5400000">
            <a:off x="2214546" y="2571744"/>
            <a:ext cx="2714644" cy="42862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4" name="13 Rectángulo redondeado"/>
          <p:cNvSpPr/>
          <p:nvPr/>
        </p:nvSpPr>
        <p:spPr>
          <a:xfrm>
            <a:off x="2786050" y="857232"/>
            <a:ext cx="2071702" cy="6429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dirty="0" smtClean="0"/>
              <a:t>LAINAS DE AJUSTES</a:t>
            </a:r>
            <a:endParaRPr lang="es-MX" dirty="0"/>
          </a:p>
        </p:txBody>
      </p:sp>
      <p:cxnSp>
        <p:nvCxnSpPr>
          <p:cNvPr id="16" name="15 Conector recto de flecha"/>
          <p:cNvCxnSpPr/>
          <p:nvPr/>
        </p:nvCxnSpPr>
        <p:spPr>
          <a:xfrm rot="5400000" flipH="1" flipV="1">
            <a:off x="6500826" y="2428868"/>
            <a:ext cx="2000264" cy="28575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8" name="17 Conector recto de flecha"/>
          <p:cNvCxnSpPr/>
          <p:nvPr/>
        </p:nvCxnSpPr>
        <p:spPr>
          <a:xfrm rot="16200000" flipH="1">
            <a:off x="857224" y="2857496"/>
            <a:ext cx="642942" cy="35719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10" name="Imagen 1" descr="I:\logo Andina.jpg"/>
          <p:cNvPicPr>
            <a:picLocks noChangeAspect="1" noChangeArrowheads="1"/>
          </p:cNvPicPr>
          <p:nvPr/>
        </p:nvPicPr>
        <p:blipFill>
          <a:blip r:embed="rId4" cstate="print"/>
          <a:srcRect/>
          <a:stretch>
            <a:fillRect/>
          </a:stretch>
        </p:blipFill>
        <p:spPr bwMode="auto">
          <a:xfrm>
            <a:off x="0" y="0"/>
            <a:ext cx="857223" cy="4064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571480"/>
            <a:ext cx="8229600" cy="1143000"/>
          </a:xfrm>
        </p:spPr>
        <p:style>
          <a:lnRef idx="0">
            <a:schemeClr val="accent2"/>
          </a:lnRef>
          <a:fillRef idx="3">
            <a:schemeClr val="accent2"/>
          </a:fillRef>
          <a:effectRef idx="3">
            <a:schemeClr val="accent2"/>
          </a:effectRef>
          <a:fontRef idx="minor">
            <a:schemeClr val="lt1"/>
          </a:fontRef>
        </p:style>
        <p:txBody>
          <a:bodyPr>
            <a:normAutofit/>
          </a:bodyPr>
          <a:lstStyle/>
          <a:p>
            <a:r>
              <a:rPr lang="es-CL" b="1" dirty="0" smtClean="0">
                <a:effectLst>
                  <a:outerShdw blurRad="38100" dist="38100" dir="2700000" algn="tl">
                    <a:srgbClr val="000000">
                      <a:alpha val="43137"/>
                    </a:srgbClr>
                  </a:outerShdw>
                </a:effectLst>
              </a:rPr>
              <a:t>COMPONENTES CHASIS SUPERIOR</a:t>
            </a:r>
            <a:endParaRPr lang="es-CL"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428596" y="2357430"/>
            <a:ext cx="8229600" cy="2614618"/>
          </a:xfrm>
        </p:spPr>
        <p:txBody>
          <a:bodyPr>
            <a:normAutofit/>
          </a:bodyPr>
          <a:lstStyle/>
          <a:p>
            <a:r>
              <a:rPr lang="es-CL" dirty="0" smtClean="0"/>
              <a:t>Tornamesa.</a:t>
            </a:r>
          </a:p>
          <a:p>
            <a:pPr>
              <a:buNone/>
            </a:pPr>
            <a:endParaRPr lang="es-CL" dirty="0" smtClean="0"/>
          </a:p>
          <a:p>
            <a:r>
              <a:rPr lang="es-CL" dirty="0" smtClean="0"/>
              <a:t>Sala de Maquinas.</a:t>
            </a:r>
          </a:p>
          <a:p>
            <a:pPr>
              <a:buNone/>
            </a:pPr>
            <a:endParaRPr lang="es-CL" dirty="0" smtClean="0"/>
          </a:p>
          <a:p>
            <a:r>
              <a:rPr lang="es-CL" dirty="0" smtClean="0"/>
              <a:t>Cabina del Operador.</a:t>
            </a:r>
          </a:p>
        </p:txBody>
      </p:sp>
      <p:pic>
        <p:nvPicPr>
          <p:cNvPr id="4" name="Imagen 1" descr="I:\logo Andina.jpg"/>
          <p:cNvPicPr>
            <a:picLocks noChangeAspect="1" noChangeArrowheads="1"/>
          </p:cNvPicPr>
          <p:nvPr/>
        </p:nvPicPr>
        <p:blipFill>
          <a:blip r:embed="rId2" cstate="print"/>
          <a:srcRect/>
          <a:stretch>
            <a:fillRect/>
          </a:stretch>
        </p:blipFill>
        <p:spPr bwMode="auto">
          <a:xfrm>
            <a:off x="0" y="0"/>
            <a:ext cx="857223" cy="406441"/>
          </a:xfrm>
          <a:prstGeom prst="rect">
            <a:avLst/>
          </a:prstGeom>
          <a:noFill/>
          <a:ln w="9525">
            <a:noFill/>
            <a:miter lim="800000"/>
            <a:headEnd/>
            <a:tailEnd/>
          </a:ln>
        </p:spPr>
      </p:pic>
    </p:spTree>
  </p:cSld>
  <p:clrMapOvr>
    <a:masterClrMapping/>
  </p:clrMapOvr>
  <p:transition>
    <p:pull dir="ld"/>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428860" y="285728"/>
            <a:ext cx="4714908" cy="714380"/>
          </a:xfrm>
        </p:spPr>
        <p:style>
          <a:lnRef idx="0">
            <a:schemeClr val="accent2"/>
          </a:lnRef>
          <a:fillRef idx="3">
            <a:schemeClr val="accent2"/>
          </a:fillRef>
          <a:effectRef idx="3">
            <a:schemeClr val="accent2"/>
          </a:effectRef>
          <a:fontRef idx="minor">
            <a:schemeClr val="lt1"/>
          </a:fontRef>
        </p:style>
        <p:txBody>
          <a:bodyPr>
            <a:normAutofit/>
          </a:bodyPr>
          <a:lstStyle/>
          <a:p>
            <a:r>
              <a:rPr lang="es-MX" b="1" dirty="0" smtClean="0"/>
              <a:t>TORNAMESA</a:t>
            </a:r>
            <a:endParaRPr lang="es-MX" b="1" dirty="0"/>
          </a:p>
        </p:txBody>
      </p:sp>
      <p:sp>
        <p:nvSpPr>
          <p:cNvPr id="3" name="2 Marcador de contenido"/>
          <p:cNvSpPr>
            <a:spLocks noGrp="1"/>
          </p:cNvSpPr>
          <p:nvPr>
            <p:ph idx="1"/>
          </p:nvPr>
        </p:nvSpPr>
        <p:spPr/>
        <p:txBody>
          <a:bodyPr/>
          <a:lstStyle/>
          <a:p>
            <a:endParaRPr lang="es-MX" dirty="0"/>
          </a:p>
        </p:txBody>
      </p:sp>
      <p:pic>
        <p:nvPicPr>
          <p:cNvPr id="1026" name="Picture 2" descr="E:\Fotos Pala IGOR\torna.JPG"/>
          <p:cNvPicPr>
            <a:picLocks noChangeAspect="1" noChangeArrowheads="1"/>
          </p:cNvPicPr>
          <p:nvPr/>
        </p:nvPicPr>
        <p:blipFill>
          <a:blip r:embed="rId2" cstate="print"/>
          <a:srcRect/>
          <a:stretch>
            <a:fillRect/>
          </a:stretch>
        </p:blipFill>
        <p:spPr bwMode="auto">
          <a:xfrm>
            <a:off x="1571605" y="1106296"/>
            <a:ext cx="6215105" cy="4810251"/>
          </a:xfrm>
          <a:prstGeom prst="rect">
            <a:avLst/>
          </a:prstGeom>
          <a:noFill/>
          <a:ln w="38100">
            <a:solidFill>
              <a:schemeClr val="tx1"/>
            </a:solidFill>
          </a:ln>
        </p:spPr>
      </p:pic>
      <p:sp>
        <p:nvSpPr>
          <p:cNvPr id="7" name="6 Rectángulo redondeado"/>
          <p:cNvSpPr/>
          <p:nvPr/>
        </p:nvSpPr>
        <p:spPr>
          <a:xfrm>
            <a:off x="0" y="2071678"/>
            <a:ext cx="1357322" cy="57150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b="1" dirty="0" smtClean="0"/>
              <a:t>REVOLVING FRAME</a:t>
            </a:r>
            <a:endParaRPr lang="es-MX" b="1" dirty="0"/>
          </a:p>
        </p:txBody>
      </p:sp>
      <p:cxnSp>
        <p:nvCxnSpPr>
          <p:cNvPr id="11" name="10 Conector recto de flecha"/>
          <p:cNvCxnSpPr>
            <a:stCxn id="7" idx="3"/>
          </p:cNvCxnSpPr>
          <p:nvPr/>
        </p:nvCxnSpPr>
        <p:spPr>
          <a:xfrm>
            <a:off x="1357322" y="2357430"/>
            <a:ext cx="1928794" cy="42862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8" name="Imagen 1" descr="I:\logo Andina.jpg"/>
          <p:cNvPicPr>
            <a:picLocks noChangeAspect="1" noChangeArrowheads="1"/>
          </p:cNvPicPr>
          <p:nvPr/>
        </p:nvPicPr>
        <p:blipFill>
          <a:blip r:embed="rId3" cstate="print"/>
          <a:srcRect/>
          <a:stretch>
            <a:fillRect/>
          </a:stretch>
        </p:blipFill>
        <p:spPr bwMode="auto">
          <a:xfrm>
            <a:off x="0" y="0"/>
            <a:ext cx="857223" cy="4064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Igor Paulos\Pictures\palapala\CABINA1.jpg"/>
          <p:cNvPicPr>
            <a:picLocks noChangeAspect="1" noChangeArrowheads="1"/>
          </p:cNvPicPr>
          <p:nvPr/>
        </p:nvPicPr>
        <p:blipFill>
          <a:blip r:embed="rId2" cstate="print"/>
          <a:srcRect/>
          <a:stretch>
            <a:fillRect/>
          </a:stretch>
        </p:blipFill>
        <p:spPr bwMode="auto">
          <a:xfrm>
            <a:off x="357158" y="571480"/>
            <a:ext cx="4019550" cy="4933950"/>
          </a:xfrm>
          <a:prstGeom prst="rect">
            <a:avLst/>
          </a:prstGeom>
          <a:noFill/>
          <a:ln>
            <a:solidFill>
              <a:schemeClr val="tx1"/>
            </a:solidFill>
          </a:ln>
        </p:spPr>
      </p:pic>
      <p:pic>
        <p:nvPicPr>
          <p:cNvPr id="11267" name="Picture 3" descr="C:\Users\Igor Paulos\Pictures\palapala\CABINA2.jpg"/>
          <p:cNvPicPr>
            <a:picLocks noChangeAspect="1" noChangeArrowheads="1"/>
          </p:cNvPicPr>
          <p:nvPr/>
        </p:nvPicPr>
        <p:blipFill>
          <a:blip r:embed="rId3" cstate="print"/>
          <a:srcRect/>
          <a:stretch>
            <a:fillRect/>
          </a:stretch>
        </p:blipFill>
        <p:spPr bwMode="auto">
          <a:xfrm>
            <a:off x="5429256" y="257040"/>
            <a:ext cx="2143140" cy="1957514"/>
          </a:xfrm>
          <a:prstGeom prst="rect">
            <a:avLst/>
          </a:prstGeom>
          <a:noFill/>
          <a:ln>
            <a:solidFill>
              <a:schemeClr val="tx1"/>
            </a:solidFill>
          </a:ln>
        </p:spPr>
      </p:pic>
      <p:sp>
        <p:nvSpPr>
          <p:cNvPr id="8" name="7 CuadroTexto"/>
          <p:cNvSpPr txBox="1"/>
          <p:nvPr/>
        </p:nvSpPr>
        <p:spPr>
          <a:xfrm>
            <a:off x="2928926" y="5715016"/>
            <a:ext cx="3643338" cy="106182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CL" sz="2100" b="1" dirty="0" smtClean="0">
                <a:effectLst>
                  <a:outerShdw blurRad="38100" dist="38100" dir="2700000" algn="tl">
                    <a:srgbClr val="000000">
                      <a:alpha val="43137"/>
                    </a:srgbClr>
                  </a:outerShdw>
                </a:effectLst>
              </a:rPr>
              <a:t>DESDE AQUÍ SE CONTROLA LA OPERACIÓN DE LA PALA.</a:t>
            </a:r>
            <a:endParaRPr lang="es-CL" sz="2100" b="1" dirty="0">
              <a:effectLst>
                <a:outerShdw blurRad="38100" dist="38100" dir="2700000" algn="tl">
                  <a:srgbClr val="000000">
                    <a:alpha val="43137"/>
                  </a:srgbClr>
                </a:outerShdw>
              </a:effectLst>
            </a:endParaRPr>
          </a:p>
        </p:txBody>
      </p:sp>
      <p:pic>
        <p:nvPicPr>
          <p:cNvPr id="6" name="Picture 2" descr="E:\FOTOS PALA\L Cuevas 019.jpg"/>
          <p:cNvPicPr>
            <a:picLocks noChangeAspect="1" noChangeArrowheads="1"/>
          </p:cNvPicPr>
          <p:nvPr/>
        </p:nvPicPr>
        <p:blipFill>
          <a:blip r:embed="rId4" cstate="print"/>
          <a:srcRect/>
          <a:stretch>
            <a:fillRect/>
          </a:stretch>
        </p:blipFill>
        <p:spPr bwMode="auto">
          <a:xfrm>
            <a:off x="4493215" y="2685027"/>
            <a:ext cx="4222190" cy="2744238"/>
          </a:xfrm>
          <a:prstGeom prst="rect">
            <a:avLst/>
          </a:prstGeom>
          <a:noFill/>
        </p:spPr>
      </p:pic>
      <p:pic>
        <p:nvPicPr>
          <p:cNvPr id="7" name="Imagen 1" descr="I:\logo Andina.jpg"/>
          <p:cNvPicPr>
            <a:picLocks noChangeAspect="1" noChangeArrowheads="1"/>
          </p:cNvPicPr>
          <p:nvPr/>
        </p:nvPicPr>
        <p:blipFill>
          <a:blip r:embed="rId5" cstate="print"/>
          <a:srcRect/>
          <a:stretch>
            <a:fillRect/>
          </a:stretch>
        </p:blipFill>
        <p:spPr bwMode="auto">
          <a:xfrm>
            <a:off x="0" y="0"/>
            <a:ext cx="857223" cy="406441"/>
          </a:xfrm>
          <a:prstGeom prst="rect">
            <a:avLst/>
          </a:prstGeom>
          <a:noFill/>
          <a:ln w="9525">
            <a:noFill/>
            <a:miter lim="800000"/>
            <a:headEnd/>
            <a:tailEnd/>
          </a:ln>
        </p:spPr>
      </p:pic>
    </p:spTree>
  </p:cSld>
  <p:clrMapOvr>
    <a:masterClrMapping/>
  </p:clrMapOvr>
  <p:transition>
    <p:blinds dir="ver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ticario">
  <a:themeElements>
    <a:clrScheme name="Chincheta">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Boticario">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oticari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8833</TotalTime>
  <Words>3792</Words>
  <Application>Microsoft Office PowerPoint</Application>
  <PresentationFormat>Presentación en pantalla (4:3)</PresentationFormat>
  <Paragraphs>820</Paragraphs>
  <Slides>125</Slides>
  <Notes>34</Notes>
  <HiddenSlides>2</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125</vt:i4>
      </vt:variant>
    </vt:vector>
  </HeadingPairs>
  <TitlesOfParts>
    <vt:vector size="127" baseType="lpstr">
      <vt:lpstr>Boticario</vt:lpstr>
      <vt:lpstr>Photo Editor Photo</vt:lpstr>
      <vt:lpstr>METODOS DE EXPLOTACION II UNIDAD iII: procesos de OPERACIÓN Y MANTENIMIENTO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Operación y Mantención Excavadora PC5500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SEGURIDAD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Inspección pre operacional</vt:lpstr>
      <vt:lpstr> Puesta en marcha (Eléctrica)</vt:lpstr>
      <vt:lpstr>Presentación de PowerPoint</vt:lpstr>
      <vt:lpstr>Presentación de PowerPoint</vt:lpstr>
      <vt:lpstr>Presentación de PowerPoint</vt:lpstr>
      <vt:lpstr>Presentación de PowerPoint</vt:lpstr>
      <vt:lpstr>Ubicación del equipo  </vt:lpstr>
      <vt:lpstr> Posicionamiento de camiones respecto a la pala</vt:lpstr>
      <vt:lpstr>Presentación de PowerPoint</vt:lpstr>
      <vt:lpstr>Carguio en bancos altos </vt:lpstr>
      <vt:lpstr>Área de giro </vt:lpstr>
      <vt:lpstr>Presentación de PowerPoint</vt:lpstr>
      <vt:lpstr>Angulo de penetración</vt:lpstr>
      <vt:lpstr>Presentación de PowerPoint</vt:lpstr>
      <vt:lpstr>Presentación de PowerPoint</vt:lpstr>
      <vt:lpstr>Limpieza de áreas o remate de bancos</vt:lpstr>
      <vt:lpstr>Interacción con otros equipos</vt:lpstr>
      <vt:lpstr>Presentación de PowerPoint</vt:lpstr>
      <vt:lpstr>Presentación de PowerPoint</vt:lpstr>
      <vt:lpstr>Estiba de carga correcta</vt:lpstr>
      <vt:lpstr>Presentación de PowerPoint</vt:lpstr>
      <vt:lpstr>Presentación de PowerPoint</vt:lpstr>
      <vt:lpstr>Presentación de PowerPoint</vt:lpstr>
      <vt:lpstr>Presentación de PowerPoint</vt:lpstr>
      <vt:lpstr>DESCRIPCION GENERAL DEL EQUIPO</vt:lpstr>
      <vt:lpstr>Presentación de PowerPoint</vt:lpstr>
      <vt:lpstr>POLINES</vt:lpstr>
      <vt:lpstr>CORONA   </vt:lpstr>
      <vt:lpstr>Presentación de PowerPoint</vt:lpstr>
      <vt:lpstr>COMPONENTES CHASIS SUPERIOR</vt:lpstr>
      <vt:lpstr>TORNAMESA</vt:lpstr>
      <vt:lpstr>Presentación de PowerPoint</vt:lpstr>
      <vt:lpstr>CONJUNTO PLUMA BALDE</vt:lpstr>
      <vt:lpstr>Presentación de PowerPoint</vt:lpstr>
      <vt:lpstr>DATOS TECNICOS</vt:lpstr>
      <vt:lpstr>Presentación de PowerPoint</vt:lpstr>
      <vt:lpstr>Presentación de PowerPoint</vt:lpstr>
      <vt:lpstr>DATOS TECNICOS</vt:lpstr>
      <vt:lpstr>Presentación de PowerPoint</vt:lpstr>
      <vt:lpstr>Presentación de PowerPoint</vt:lpstr>
      <vt:lpstr>Presentación de PowerPoint</vt:lpstr>
      <vt:lpstr>Presentación de PowerPoint</vt:lpstr>
      <vt:lpstr>FIN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Descripción del  sistema de explotación a rajo abierto</dc:title>
  <dc:creator>Ximena Vargas</dc:creator>
  <cp:lastModifiedBy>Belmonte Lerma Mauricio  (Codelco-Andina)</cp:lastModifiedBy>
  <cp:revision>688</cp:revision>
  <dcterms:created xsi:type="dcterms:W3CDTF">2013-08-19T00:58:35Z</dcterms:created>
  <dcterms:modified xsi:type="dcterms:W3CDTF">2015-10-05T19:58:54Z</dcterms:modified>
</cp:coreProperties>
</file>